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81" r:id="rId23"/>
    <p:sldId id="282" r:id="rId24"/>
    <p:sldId id="275" r:id="rId25"/>
    <p:sldId id="276" r:id="rId26"/>
    <p:sldId id="277" r:id="rId27"/>
    <p:sldId id="278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5" autoAdjust="0"/>
  </p:normalViewPr>
  <p:slideViewPr>
    <p:cSldViewPr>
      <p:cViewPr varScale="1">
        <p:scale>
          <a:sx n="91" d="100"/>
          <a:sy n="9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6DB3-8CA0-43CA-B9AC-BD1E445DF112}" type="datetimeFigureOut">
              <a:rPr lang="el-GR" smtClean="0"/>
              <a:pPr/>
              <a:t>4/1/2017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E2048-DF46-4086-9AEE-62E74E5E853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40C1D-018F-4A7A-A102-1B44F9906544}" type="datetimeFigureOut">
              <a:rPr lang="el-GR" smtClean="0"/>
              <a:pPr/>
              <a:t>4/1/2017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A9C3-8D68-4D71-96F7-C3361F7670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E86B45-E623-4C6C-AD97-D44C64547293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3BAFB-4DBF-4355-8CAE-A264BE7DDBE8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EABA0-C5D4-4D93-80CD-FFD3127A7685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8A95C-0B4D-4F0D-96D0-289793F5FE9B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C4513-5ABF-45B7-AE93-18ADCF05C1BB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7558C-6FC8-42FC-BE40-9729B5D22C75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DCF3E-E453-4C1D-BACD-1D7EC294F8CE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B856F-E663-40C1-A3C8-3E786697EB32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1E3E29-B498-45F9-9B6F-C75E69A15F0C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1C7966-311C-4113-A661-35AE0ED44BD6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890C8D-6932-49B3-8623-ECA66B762D07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E89851-A30D-4208-82B7-CBDA2D73D18D}" type="datetime1">
              <a:rPr lang="el-GR" smtClean="0"/>
              <a:pPr/>
              <a:t>4/1/2017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5EDE2A-FF88-454E-B98B-AA13CFEEFC7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" TargetMode="External"/><Relationship Id="rId2" Type="http://schemas.openxmlformats.org/officeDocument/2006/relationships/hyperlink" Target="http://www.iana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829761"/>
          </a:xfrm>
        </p:spPr>
        <p:txBody>
          <a:bodyPr/>
          <a:lstStyle/>
          <a:p>
            <a:pPr algn="ctr"/>
            <a:r>
              <a:rPr lang="el-GR" dirty="0" smtClean="0"/>
              <a:t>Κεφάλαιο 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Επίπεδο Δικτύου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7056" y="2276872"/>
            <a:ext cx="8496944" cy="4248472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3.1  </a:t>
            </a:r>
            <a:r>
              <a:rPr lang="el-G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Διευθυνσιοδότηση</a:t>
            </a:r>
            <a:r>
              <a:rPr lang="el-G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 Protocol </a:t>
            </a:r>
            <a:r>
              <a:rPr lang="el-G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έκδοση 4 (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IPv4). </a:t>
            </a:r>
          </a:p>
          <a:p>
            <a:pPr algn="l"/>
            <a:r>
              <a:rPr lang="el-G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3.2  Αυτοδύναμο πακέτο IP (</a:t>
            </a:r>
            <a:r>
              <a:rPr lang="el-G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datagram</a:t>
            </a:r>
            <a:r>
              <a:rPr lang="el-G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– Δομή πακέτου. </a:t>
            </a:r>
          </a:p>
          <a:p>
            <a:pPr algn="l"/>
            <a:r>
              <a:rPr lang="el-G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3.3  Πρωτόκολλα ανεύρεσης και απόδοσης διευθύνσεων,   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Address Resolution Protocol (ARP) </a:t>
            </a:r>
            <a:r>
              <a:rPr lang="el-G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και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Dynamic Host Configuration Protocol (DHCP). </a:t>
            </a:r>
          </a:p>
          <a:p>
            <a:pPr algn="l"/>
            <a:r>
              <a:rPr lang="el-G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3.4  Διευθύνσεις IP και Ονοματολογία.</a:t>
            </a:r>
          </a:p>
          <a:p>
            <a:pPr algn="l"/>
            <a:r>
              <a:rPr lang="el-G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3.6  Δρομολόγηση. 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5289" cy="638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5044016"/>
          </a:xfrm>
        </p:spPr>
        <p:txBody>
          <a:bodyPr/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Κάθε Διεύθυνση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IP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αποτελείται από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δύο τμήματα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Αναγνωριστικό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Δικτύου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ή πρόθεμα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prefix)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Αναγνωριστικό του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Υπολογιστή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ή επίθεμα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suffix)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Διαφοροποιούνται ανάλογα με το μέγεθος του δικτύου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= 256, 0 – 255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1-254 αντιστοιχεί σε 254 ΗΥ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Διεύθυνση δικτύου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0,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Διεύθυνση Εκπομπής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 255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3.1.2 Κλάσεις (τάξεις) Δικτύων- Διευθύνσεων</a:t>
            </a:r>
            <a:endParaRPr lang="el-G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870674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Κλάσεις (τάξεις) Διευθύνσεων </a:t>
            </a:r>
            <a:r>
              <a:rPr lang="en-US" sz="3600" dirty="0" smtClean="0"/>
              <a:t>IPv4</a:t>
            </a:r>
            <a:endParaRPr lang="el-G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79188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Κλάσεις (τάξεις) Διευθύνσεων </a:t>
            </a:r>
            <a:r>
              <a:rPr lang="en-US" sz="3200" dirty="0" smtClean="0"/>
              <a:t>IPv4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229600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Κλάσεις (τάξεις) Διευθύνσεων </a:t>
            </a:r>
            <a:r>
              <a:rPr lang="en-US" sz="2800" dirty="0" smtClean="0"/>
              <a:t>IPv4</a:t>
            </a:r>
            <a:endParaRPr lang="el-G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5645"/>
            <a:ext cx="8229600" cy="419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738531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Κεντρικός φορέας Διαχείρισης : IANA/ICANN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(Internet Assigned Numbers Authority –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http://www.iana.org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ICANN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Internet Corporation for Assigned Names and Numbers –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https://www.icann.org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Περιφερειακοί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Καταχωρητές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(RIR – Regional Internet Registry)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Τοπικοί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Καταχωρητές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Local Internet Registry)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Εθνικοί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Καταχωρητές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NIR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National Internet Registry)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Για Ευρώπη, Μέση Ανατολή και Κεντρική Ασία περιφερειακός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καταχωρητής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Internet είναι το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RIPE NCC </a:t>
            </a:r>
          </a:p>
          <a:p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Οι τελικοί απλοί ή και εταιρικοί χρήστες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-&gt;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πάροχο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υπηρεσιών Διαδικτύου (Internet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Provider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ISP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 ο οποίος τους παρέχει πρόσβαση στο Διαδίκτυο μαζί με τις απαιτούμενες διευθύνσεις IP, διαφορετικές κάθε φορά (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δυναμικές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 ή τις ίδιες πάντα (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στατικές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 και κατά κανόνα είναι και τοπικός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καταχωρητής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Διαχείριση και απόδοση διευθύνσεων IP 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Αυτές περιγράφονται στο έγγραφο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RFC1918 - Address Allocation for Private Internets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και είναι οι εξής: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Ιδιωτικές Διευθύνσεις </a:t>
            </a:r>
            <a:r>
              <a:rPr lang="en-US" dirty="0" smtClean="0"/>
              <a:t>IP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9874"/>
          <a:stretch>
            <a:fillRect/>
          </a:stretch>
        </p:blipFill>
        <p:spPr bwMode="auto">
          <a:xfrm>
            <a:off x="1187624" y="2420888"/>
            <a:ext cx="6372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8632651" cy="159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1481328"/>
            <a:ext cx="8892480" cy="5044016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Ένα δίκτυο κλάσης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μπορεί να έχει μέχρι 254 ΗΥ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 χρειαστούμε να συνδέσουμε 300 ΗΥ?</a:t>
            </a: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Μία Λύση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-&gt; Κλάση Β που μπορεί να δεχθεί 65534 ΗΥ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Αλλά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65234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θα μείνουν ανεκμετάλλευτες !!!</a:t>
            </a:r>
          </a:p>
          <a:p>
            <a:pPr>
              <a:buNone/>
            </a:pPr>
            <a:r>
              <a:rPr lang="el-GR" b="1" u="sng" dirty="0" smtClean="0">
                <a:latin typeface="Arial" pitchFamily="34" charset="0"/>
                <a:cs typeface="Arial" pitchFamily="34" charset="0"/>
              </a:rPr>
              <a:t>Συνέπειες: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Εξάντληση διαθέσιμων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διευθύνσεων κλάσης Β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Δυσκολία στη δρομολόγηση των πακέτων και τη διαχείριση των πινάκων δρομολόγησης </a:t>
            </a:r>
          </a:p>
          <a:p>
            <a:pPr>
              <a:buNone/>
            </a:pPr>
            <a:r>
              <a:rPr lang="el-GR" b="1" u="sng" dirty="0" smtClean="0">
                <a:latin typeface="Arial" pitchFamily="34" charset="0"/>
                <a:cs typeface="Arial" pitchFamily="34" charset="0"/>
              </a:rPr>
              <a:t>Λύση:</a:t>
            </a: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Μάσκα Δικτύου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Αταξικός τρόπος δρομολόγησης           </a:t>
            </a:r>
          </a:p>
          <a:p>
            <a:pP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RFC1519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RFC4632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3.1.3 Σπατάλη διευθύνσεων </a:t>
            </a:r>
            <a:r>
              <a:rPr lang="en-US" dirty="0" smtClean="0"/>
              <a:t>IP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Δυαδικός αριθμός 32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bit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Διευκρινίζει ποια ψηφία της διεύθυνσης ανήκουν στο αναγνωριστικό δικτύου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d-prefix)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ποια στο αναγνωριστικό του υπολογιστή(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HostID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suffix)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3.1.4 Μάσκα Δικτύου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8" y="3429000"/>
            <a:ext cx="9105652" cy="22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3.1.4 Μάσκα Δικτύου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221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8743850" cy="29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Το επίπεδο Δικτύου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OSI-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Διαδικτύου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TCP/IP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 :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Παρέχει τη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λογική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διευθυνσιοδότηση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όλα τα διασυνδεδεμένα μεταξύ τους δίκτυα.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Φροντίζει για την εύρεση της κατάλληλης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διαδρομής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παράδοσης του πακέτου στον τελικό κόμβο σε μια διαδικασία που ονομάζεται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δρομολόγηση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routing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).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3.1 </a:t>
            </a:r>
            <a:r>
              <a:rPr lang="el-GR" dirty="0" err="1" smtClean="0"/>
              <a:t>Διευθυνσιοδότηση</a:t>
            </a:r>
            <a:r>
              <a:rPr lang="el-GR" dirty="0" smtClean="0"/>
              <a:t> </a:t>
            </a:r>
            <a:r>
              <a:rPr lang="en-US" dirty="0" smtClean="0"/>
              <a:t>IP4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μάσκα δικτύου σε μια άσκηση μπορεί να δίνεται σε οποιαδήποτε από τις παρακάτω μορφές: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Δεκαδική: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255.255.240.0</a:t>
            </a:r>
          </a:p>
          <a:p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Δυαδικό: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11111111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11111111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11110000 00000000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CIDR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πρόθεμα):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/20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Όταν θέλουμε να εργαστούμε με τη μάσκα για να βρούμε διευθύνσεις δικτύου, εκπομπής ή να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κάνουμε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υποδικτύωση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πάντα θα πρέπει να τη φέρουμε στη </a:t>
            </a:r>
            <a:r>
              <a:rPr lang="el-GR" b="1" u="sng" dirty="0" smtClean="0">
                <a:latin typeface="Arial" pitchFamily="34" charset="0"/>
                <a:cs typeface="Arial" pitchFamily="34" charset="0"/>
              </a:rPr>
              <a:t>δυαδική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της μορφή.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Ασκήσεις με Μάσκες !!!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70992" y="1268761"/>
            <a:ext cx="9073008" cy="1296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i="1" dirty="0" smtClean="0">
                <a:latin typeface="Arial" pitchFamily="34" charset="0"/>
                <a:cs typeface="Arial" pitchFamily="34" charset="0"/>
              </a:rPr>
              <a:t>Δίνεται η διεύθυνση IP </a:t>
            </a:r>
            <a:r>
              <a:rPr lang="el-GR" sz="2400" b="1" i="1" dirty="0" smtClean="0">
                <a:latin typeface="Arial" pitchFamily="34" charset="0"/>
                <a:cs typeface="Arial" pitchFamily="34" charset="0"/>
              </a:rPr>
              <a:t>192.168.3.124 </a:t>
            </a:r>
            <a:r>
              <a:rPr lang="el-GR" sz="2400" i="1" dirty="0" smtClean="0">
                <a:latin typeface="Arial" pitchFamily="34" charset="0"/>
                <a:cs typeface="Arial" pitchFamily="34" charset="0"/>
              </a:rPr>
              <a:t>με μάσκα </a:t>
            </a:r>
            <a:r>
              <a:rPr lang="el-GR" sz="2400" b="1" i="1" dirty="0" smtClean="0">
                <a:latin typeface="Arial" pitchFamily="34" charset="0"/>
                <a:cs typeface="Arial" pitchFamily="34" charset="0"/>
              </a:rPr>
              <a:t>255.255.255.0.</a:t>
            </a:r>
          </a:p>
          <a:p>
            <a:pPr>
              <a:buNone/>
            </a:pPr>
            <a:r>
              <a:rPr lang="el-GR" sz="2400" i="1" dirty="0" smtClean="0">
                <a:latin typeface="Arial" pitchFamily="34" charset="0"/>
                <a:cs typeface="Arial" pitchFamily="34" charset="0"/>
              </a:rPr>
              <a:t>Να υπολογιστεί η Διεύθυνση Δικτύου και η Διεύθυνση Εκπομπής.</a:t>
            </a:r>
          </a:p>
          <a:p>
            <a:pPr>
              <a:buNone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ΛΥΣΗ: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47619"/>
          <a:stretch>
            <a:fillRect/>
          </a:stretch>
        </p:blipFill>
        <p:spPr bwMode="auto">
          <a:xfrm>
            <a:off x="0" y="472514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371607"/>
          </a:xfrm>
        </p:spPr>
        <p:txBody>
          <a:bodyPr>
            <a:normAutofit lnSpcReduction="10000"/>
          </a:bodyPr>
          <a:lstStyle/>
          <a:p>
            <a:r>
              <a:rPr lang="el-GR" i="1" dirty="0" smtClean="0">
                <a:latin typeface="Arial" pitchFamily="34" charset="0"/>
                <a:cs typeface="Arial" pitchFamily="34" charset="0"/>
              </a:rPr>
              <a:t>Δίνεται η διεύθυνση IP 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192.168.5.73/27.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 Να βρείτε τη διεύθυνση δικτύου και τη διεύθυνση εκπομπής.</a:t>
            </a:r>
          </a:p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ΛΥΣΗ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343650"/>
            <a:ext cx="6991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Ασκήσεις προς επίλυση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1. Να βρείτε τη διεύθυνση δικτύου και εκπομπής σε ένα δίκτυο όπου μια διεύθυνση IP είναι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10.14.28.55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η μάσκα είναι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255.240.0.0.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2. Να βρείτε τη διεύθυνση δικτύου και εκπομπής σε    ένα  δίκτυο με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IP 192.168.3.94 /26. </a:t>
            </a: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3. Να βρείτε τη διεύθυνση δικτύου και εκπομπής σε   ένα δίκτυο με IP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192.168.230.20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και μάσκα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255.255.248.0.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810539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Διεύθυνση Δικτύου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Προσδιορίζει το δίκτυο που ανήκει μία διεύθυνση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στο τμήμα που προσδιορίζει τον ΗΥ έχει 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μηδενικά 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192.168.1.18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με μάσκα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255.255.255.0 -&gt; 192.168.1.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lvl="1">
              <a:buNone/>
            </a:pP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Διεύθυνση Εκπομπής (σε όλους στο ίδιο Δίκτυο)</a:t>
            </a:r>
          </a:p>
          <a:p>
            <a:pPr lvl="1"/>
            <a:r>
              <a:rPr lang="el-GR" b="1" dirty="0" smtClean="0">
                <a:latin typeface="Arial" pitchFamily="34" charset="0"/>
                <a:cs typeface="Arial" pitchFamily="34" charset="0"/>
              </a:rPr>
              <a:t>στο τμήμα που προσδιορίζει τον ΗΥ έχει </a:t>
            </a:r>
            <a:r>
              <a:rPr lang="el-GR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άσους</a:t>
            </a: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192.168.1.18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με μάσκα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255.255.255.0 -&gt; 192.168.1.</a:t>
            </a:r>
            <a:r>
              <a:rPr lang="el-GR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255</a:t>
            </a:r>
          </a:p>
          <a:p>
            <a:pPr lvl="1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Διεύθυνση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Πολυδιανομής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Διευθύνσεις Κλάσης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οι οποίες προσδιορίζουν μία ομάδα ΗΥ</a:t>
            </a:r>
          </a:p>
          <a:p>
            <a:pPr lvl="1"/>
            <a:r>
              <a:rPr lang="el-GR" dirty="0" err="1" smtClean="0">
                <a:latin typeface="Arial" pitchFamily="34" charset="0"/>
                <a:cs typeface="Arial" pitchFamily="34" charset="0"/>
              </a:rPr>
              <a:t>Π.χ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οι δρομολογητές ενός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υποδικτύου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ακούνε στην 224.0.0.2 </a:t>
            </a:r>
          </a:p>
          <a:p>
            <a:pPr lvl="1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3.1.5 </a:t>
            </a:r>
            <a:r>
              <a:rPr lang="el-GR" dirty="0" smtClean="0"/>
              <a:t>Ειδικές Διευθύνσεις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12568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Διεύθυνση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Επανατροφοδότησης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Loopback)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2200" b="1" dirty="0" smtClean="0">
                <a:latin typeface="Arial" pitchFamily="34" charset="0"/>
                <a:cs typeface="Arial" pitchFamily="34" charset="0"/>
              </a:rPr>
              <a:t>127.0.0.0/8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127.0.0.1/32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 αναφέρεται στον ίδιο τον τοπικό ΗΥ</a:t>
            </a:r>
          </a:p>
          <a:p>
            <a:pPr lvl="1"/>
            <a:r>
              <a:rPr lang="el-GR" sz="2200" dirty="0" smtClean="0">
                <a:latin typeface="Arial" pitchFamily="34" charset="0"/>
                <a:cs typeface="Arial" pitchFamily="34" charset="0"/>
              </a:rPr>
              <a:t>δεν φεύγουν ποτέ από τον υπολογιστή, </a:t>
            </a:r>
            <a:r>
              <a:rPr lang="el-GR" sz="2200" dirty="0" err="1" smtClean="0">
                <a:latin typeface="Arial" pitchFamily="34" charset="0"/>
                <a:cs typeface="Arial" pitchFamily="34" charset="0"/>
              </a:rPr>
              <a:t>επανατροφοδοτούνται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None/>
            </a:pPr>
            <a:r>
              <a:rPr lang="el-GR" sz="2200" dirty="0" smtClean="0">
                <a:latin typeface="Arial" pitchFamily="34" charset="0"/>
                <a:cs typeface="Arial" pitchFamily="34" charset="0"/>
              </a:rPr>
              <a:t>   στον εαυτό του -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χρησιμοποιούνται από ειδικές υπηρεσίες</a:t>
            </a:r>
          </a:p>
          <a:p>
            <a:r>
              <a:rPr lang="el-GR" sz="2600" b="1" dirty="0" smtClean="0">
                <a:latin typeface="Arial" pitchFamily="34" charset="0"/>
                <a:cs typeface="Arial" pitchFamily="34" charset="0"/>
              </a:rPr>
              <a:t>Διεύθυνση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Limited Source </a:t>
            </a:r>
            <a:endParaRPr lang="el-GR" sz="26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2200" b="1" dirty="0" smtClean="0">
                <a:latin typeface="Arial" pitchFamily="34" charset="0"/>
                <a:cs typeface="Arial" pitchFamily="34" charset="0"/>
              </a:rPr>
              <a:t>0.0.0.0/8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διεύθυνση προέλευσης από ΗΥ του ίδιου δικτύου</a:t>
            </a:r>
          </a:p>
          <a:p>
            <a:pPr lvl="1"/>
            <a:r>
              <a:rPr lang="el-GR" sz="2200" b="1" dirty="0" smtClean="0">
                <a:latin typeface="Arial" pitchFamily="34" charset="0"/>
                <a:cs typeface="Arial" pitchFamily="34" charset="0"/>
              </a:rPr>
              <a:t>0.0.0.0/32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 προέρχεται από τον ίδιο τον ΗΥ που παρέλαβε</a:t>
            </a:r>
          </a:p>
          <a:p>
            <a:r>
              <a:rPr lang="el-GR" sz="2600" b="1" dirty="0" smtClean="0">
                <a:latin typeface="Arial" pitchFamily="34" charset="0"/>
                <a:cs typeface="Arial" pitchFamily="34" charset="0"/>
              </a:rPr>
              <a:t>Διευθύνσεις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Link Local </a:t>
            </a:r>
            <a:endParaRPr lang="el-GR" sz="26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2200" dirty="0" smtClean="0">
                <a:latin typeface="Arial" pitchFamily="34" charset="0"/>
                <a:cs typeface="Arial" pitchFamily="34" charset="0"/>
              </a:rPr>
              <a:t>Όταν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 DHCP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δεν ανταποκρίνεται τότε ο ΗΥ θα πάρει μία διεύθυνση από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169.254.0.0/1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Άλλες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Ειδικές Διευθύνσεις IP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περιγράφονται στο RFC3330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IPv4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Addresses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sz="2600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3.1.5 </a:t>
            </a:r>
            <a:r>
              <a:rPr lang="el-GR" dirty="0" smtClean="0"/>
              <a:t>Ειδικές Διευθύνσεις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3.1.5 </a:t>
            </a:r>
            <a:r>
              <a:rPr lang="el-GR" dirty="0" smtClean="0"/>
              <a:t>Ειδικές Διευθύνσεις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91529"/>
            <a:ext cx="8525177" cy="43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112568"/>
          </a:xfrm>
        </p:spPr>
        <p:txBody>
          <a:bodyPr>
            <a:normAutofit fontScale="92500"/>
          </a:bodyPr>
          <a:lstStyle/>
          <a:p>
            <a:r>
              <a:rPr lang="el-GR" sz="2600" dirty="0" smtClean="0">
                <a:latin typeface="Arial" pitchFamily="34" charset="0"/>
                <a:cs typeface="Arial" pitchFamily="34" charset="0"/>
              </a:rPr>
              <a:t>Πολλές φορές προκύπτει η ανάγκη ένα δίκτυο να χωριστεί σε περισσότερα, μικρότερα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υποδίκτυα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Οι λόγοι μπορεί να είναι: </a:t>
            </a:r>
          </a:p>
          <a:p>
            <a:r>
              <a:rPr lang="el-GR" sz="2600" b="1" dirty="0" smtClean="0">
                <a:latin typeface="Arial" pitchFamily="34" charset="0"/>
                <a:cs typeface="Arial" pitchFamily="34" charset="0"/>
              </a:rPr>
              <a:t>Οικονομία διευθύνσεων IP. 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Π.χ. ένα δίκτυο τάξης B το οποίο μπορεί να έχει 65534 υπολογιστές θα μπορούσε να χωριστεί σε 8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υποδίκτυα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και να μοιραστεί σε ισάριθμες εταιρείες εφόσον καμιά απ' αυτές δεν πρόκειται να χρειαστεί δίκτυο με παραπάνω από 8190 υπολογιστές. </a:t>
            </a:r>
          </a:p>
          <a:p>
            <a:r>
              <a:rPr lang="el-GR" sz="2600" b="1" dirty="0" smtClean="0">
                <a:latin typeface="Arial" pitchFamily="34" charset="0"/>
                <a:cs typeface="Arial" pitchFamily="34" charset="0"/>
              </a:rPr>
              <a:t>Διαχειριστικοί λόγοι.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Ένα δίκτυο τάξης C, μιας εταιρείας, χωρίζεται σε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υποδίκτυα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με βάση την οργανωτική δομή της εταιρείας. Ένα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υποδίκτυο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για το Τμήμα Πωλήσεων, άλλο για το Λογιστήριο και το Τμήμα Προσωπικού και άλλο για το Τεχνικό Τμήμα.</a:t>
            </a: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3.1.6 </a:t>
            </a:r>
            <a:r>
              <a:rPr lang="el-GR" dirty="0" err="1" smtClean="0"/>
              <a:t>Υποδικτύωση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Πρέπει να έχουμε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Διεύθυνση Δικτύου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Μάσκα</a:t>
            </a:r>
          </a:p>
          <a:p>
            <a:endParaRPr lang="el-GR" dirty="0" smtClean="0"/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 βάση την απαίτηση για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n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υποδίκτυα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υπολογιστές ανά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υποδίκτυο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υπολογίζεται 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νέα μάσκα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δικτύου δεσμεύοντας δυαδικά ψηφία από το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αναγνωριστικό του υπολογιστή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Host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ID) και παραχωρώντας τα στο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αναγνωριστικό δικτύου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Net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ID). </a:t>
            </a:r>
          </a:p>
          <a:p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Υπολογίζονται οι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περιοχές διευθύνσεων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καθώς και οι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διευθύνσεις (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υπο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-)δικτύου και εκπομπής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για κάθε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υποδίκτυο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από τις οποίες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διευθυνσιοδοτούνται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οι υπολογιστές του κάθε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υποδικτύου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γίνεται </a:t>
            </a:r>
            <a:r>
              <a:rPr lang="el-GR" dirty="0" err="1" smtClean="0"/>
              <a:t>υποδικτύωση</a:t>
            </a:r>
            <a:r>
              <a:rPr lang="el-GR" dirty="0" smtClean="0"/>
              <a:t>?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3573016"/>
            <a:ext cx="6120680" cy="216024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Με 2bit μπορούμε να απαριθμήσουμε 2</a:t>
            </a:r>
            <a:r>
              <a:rPr lang="el-GR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=4 ενώ με 3bit,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=8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διαφορετικά αντικείμενα. Συνεπώς 2bit δεν αρκούν ενώ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3bit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είναι αρκετά.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36912"/>
            <a:ext cx="262778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Το επίπεδο Δικτύου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OSI-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Διαδικτύου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TCP/IP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 :</a:t>
            </a: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600" dirty="0" smtClean="0">
                <a:latin typeface="Arial" pitchFamily="34" charset="0"/>
                <a:cs typeface="Arial" pitchFamily="34" charset="0"/>
              </a:rPr>
              <a:t>Βασικό πρωτόκολλο είναι το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πρωτόκολλο Διαδικτύου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IP</a:t>
            </a: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το οποίο παρέχει υπηρεσίες </a:t>
            </a: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χωρίς σύνδεση </a:t>
            </a:r>
          </a:p>
          <a:p>
            <a:r>
              <a:rPr lang="el-GR" sz="2600" dirty="0" smtClean="0">
                <a:latin typeface="Arial" pitchFamily="34" charset="0"/>
                <a:cs typeface="Arial" pitchFamily="34" charset="0"/>
              </a:rPr>
              <a:t>Δημιουργεί αυτοδύναμα πακέτα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IP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datagrams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ICMP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πρωτόκολλο μηνυμάτων ελέγχου Διαδικτύου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IGMP</a:t>
            </a: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πρωτόκολλο διαχείρισης ομάδων Διαδικτύου)</a:t>
            </a:r>
          </a:p>
          <a:p>
            <a:r>
              <a:rPr lang="el-GR" sz="2600" dirty="0" smtClean="0">
                <a:latin typeface="Arial" pitchFamily="34" charset="0"/>
                <a:cs typeface="Arial" pitchFamily="34" charset="0"/>
              </a:rPr>
              <a:t>Το πακέτο IP είναι αυτό το οποίο φτάνει </a:t>
            </a:r>
            <a:r>
              <a:rPr lang="el-GR" sz="2600" u="sng" dirty="0" smtClean="0">
                <a:latin typeface="Arial" pitchFamily="34" charset="0"/>
                <a:cs typeface="Arial" pitchFamily="34" charset="0"/>
              </a:rPr>
              <a:t>σχεδόν αυτούσιο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από τον υπολογιστή του αποστολέα στον υπολογιστή του παραλήπτη. </a:t>
            </a:r>
          </a:p>
          <a:p>
            <a:r>
              <a:rPr lang="el-GR" sz="2600" dirty="0" smtClean="0">
                <a:latin typeface="Arial" pitchFamily="34" charset="0"/>
                <a:cs typeface="Arial" pitchFamily="34" charset="0"/>
              </a:rPr>
              <a:t>Σε όλα τα ενδιάμεσα δίκτυα ενθυλακώνεται/ </a:t>
            </a:r>
            <a:r>
              <a:rPr lang="el-GR" sz="2600" dirty="0" err="1" smtClean="0">
                <a:latin typeface="Arial" pitchFamily="34" charset="0"/>
                <a:cs typeface="Arial" pitchFamily="34" charset="0"/>
              </a:rPr>
              <a:t>αποθυλακώνεται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σε διάφορα πλαίσια 2ου επιπέδου </a:t>
            </a: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8820471" cy="43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528" y="450912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Οι διευθύνσεις των υπολογιστών των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υποδικτύων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τώρα πια είναι της μορφής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Net_ID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&gt;,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Subnet_ID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&gt;,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Host_ID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24bit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3bit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5bit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184"/>
            <a:ext cx="874846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92480" cy="50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1"/>
            <a:ext cx="8496944" cy="52565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3284985"/>
            <a:ext cx="8229600" cy="2952328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για να απαριθμηθούν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50 υπολογιστές, απαιτούνται έξι (6)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(2</a:t>
            </a:r>
            <a:r>
              <a:rPr lang="el-GR" sz="2400" b="1" baseline="30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= 64). Συνεπώς για το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Subnet_ID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διατίθενται 8-6=2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Οι διευθύνσεις των υπολογιστών των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υποδικτύων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τώρα πια είναι της μορφής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Net_ID&gt;,&lt;Subnet_ID&gt;,&lt;Host_ID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&gt; </a:t>
            </a:r>
          </a:p>
          <a:p>
            <a:pP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          24bit        2bit              6bit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5" cy="322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313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07504" y="3356992"/>
            <a:ext cx="8856984" cy="2650299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Με 4bit μπορούμε να απαριθμήσουμε 2</a:t>
            </a:r>
            <a:r>
              <a:rPr lang="el-GR" sz="24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=16 ενώ με 5bit, 2</a:t>
            </a:r>
            <a:r>
              <a:rPr lang="el-GR" sz="24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=32 διαφορετικά αντικείμενα. Συνεπώς 4bit δεν αρκούν ενώ 5bit είναι αρκετά.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Οι διευθύνσεις των υπολογιστών των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υποδικτύων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τώρα πια είναι της μορφής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Net_ID&gt;,&lt;Subnet_ID&gt;,&lt;Host_ID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&gt; </a:t>
            </a:r>
          </a:p>
          <a:p>
            <a:pPr>
              <a:buNone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16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568953" cy="2448270"/>
        </p:xfrm>
        <a:graphic>
          <a:graphicData uri="http://schemas.openxmlformats.org/drawingml/2006/table">
            <a:tbl>
              <a:tblPr/>
              <a:tblGrid>
                <a:gridCol w="1714177"/>
                <a:gridCol w="1716106"/>
                <a:gridCol w="1716106"/>
                <a:gridCol w="1711282"/>
                <a:gridCol w="1711282"/>
              </a:tblGrid>
              <a:tr h="886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Διεύθυνση Δικτύου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Μάσκα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Δικτύου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255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255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11111111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11111111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00000000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00000000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Μάσκα υποδικτύου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11111111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11111111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11111</a:t>
                      </a: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00000000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255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255</a:t>
                      </a:r>
                      <a:endParaRPr lang="el-GR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248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4077072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Έτσι η νέα μάσκα είναι η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255.255.248.0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και το δεδομένο δίκτυο γράφεται ως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172.25.0.0/21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37</a:t>
            </a:fld>
            <a:endParaRPr lang="el-GR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07504" y="260648"/>
          <a:ext cx="8748464" cy="4536506"/>
        </p:xfrm>
        <a:graphic>
          <a:graphicData uri="http://schemas.openxmlformats.org/drawingml/2006/table">
            <a:tbl>
              <a:tblPr/>
              <a:tblGrid>
                <a:gridCol w="1251742"/>
                <a:gridCol w="1251742"/>
                <a:gridCol w="1151308"/>
                <a:gridCol w="732584"/>
                <a:gridCol w="941216"/>
                <a:gridCol w="1224136"/>
                <a:gridCol w="1648958"/>
                <a:gridCol w="546778"/>
              </a:tblGrid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Α/Α 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1η οκτάδα 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2η οκτάδα 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3η οκτάδα 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4η οκτάδα 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Διεύθυνση 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10101100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00011001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00000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00000000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172.25.0.0</a:t>
                      </a:r>
                      <a:r>
                        <a:rPr lang="el-GR" sz="16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από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79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10101100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00011001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11111111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172.25.7.255</a:t>
                      </a:r>
                      <a:r>
                        <a:rPr lang="el-GR" sz="16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Έως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89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10101100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00011001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00001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00000000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172.25.8.0</a:t>
                      </a:r>
                      <a:r>
                        <a:rPr lang="el-GR" sz="16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από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10101100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00011001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11111111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172.25.15.255</a:t>
                      </a:r>
                      <a:r>
                        <a:rPr lang="el-GR" sz="16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Έως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10101100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00011001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00000000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172.25.16.0</a:t>
                      </a:r>
                      <a:r>
                        <a:rPr lang="el-GR" sz="16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από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79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10101100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00011001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11111111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172.25.23.255</a:t>
                      </a:r>
                      <a:r>
                        <a:rPr lang="el-GR" sz="16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Έως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89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10101100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00011001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00000000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172.25.24.0</a:t>
                      </a:r>
                      <a:r>
                        <a:rPr lang="el-GR" sz="1600" b="1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από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79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10101100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00011001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el-GR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11111111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172.25.31.255</a:t>
                      </a:r>
                      <a:r>
                        <a:rPr lang="el-GR" sz="1600" b="1" baseline="30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Έως</a:t>
                      </a:r>
                      <a:endParaRPr lang="el-GR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4869160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Το * δείχνει τις διευθύνσεις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υποδικτύου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και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τα ** τις διευθύνσεις εκπομπής κάθε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υποδικτύου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403648" y="55892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ο συγκεκριμένο δίκτυο μπορεί να έχει συνολικά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b="1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=32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υποδίκτυα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 ενώ κάθε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υποδίκτυο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μπορεί να έχει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b="1" baseline="30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-2=2048-2=2046 υπολογιστές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 τη χρήση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μάσκας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δικτύου,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τμήματα δικτύου και υπολογιστή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καθορίζονται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πλέον από αυτή, άρα οι τυποποιημένες κλάσεις παύουν να έχουν σημασία.</a:t>
            </a: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Στην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IP: 10.14.28.10  Mask: 255.255.255.0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ποια η κλάση χωρίς μάσκα , με μάσκα?</a:t>
            </a: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Έτσι διευκολύνεται η διαδικασία Δρομολόγησης και της διαχείρισης των πινάκων δρομολόγησης</a:t>
            </a: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Αυτή η δρομολόγηση ονομάζεται 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Αταξική 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ή CIDR (</a:t>
            </a:r>
            <a:r>
              <a:rPr lang="el-GR" b="1" i="1" dirty="0" err="1" smtClean="0">
                <a:latin typeface="Arial" pitchFamily="34" charset="0"/>
                <a:cs typeface="Arial" pitchFamily="34" charset="0"/>
              </a:rPr>
              <a:t>Classless</a:t>
            </a:r>
            <a:r>
              <a:rPr lang="el-G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Internet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Domain Routing).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3.1.7 Αταξική δρομολόγηση (CIDR3), </a:t>
            </a:r>
            <a:r>
              <a:rPr lang="el-GR" sz="2400" dirty="0" err="1" smtClean="0">
                <a:solidFill>
                  <a:schemeClr val="tx1"/>
                </a:solidFill>
              </a:rPr>
              <a:t>Υπερδικτύωση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και </a:t>
            </a:r>
            <a:r>
              <a:rPr lang="el-GR" sz="2400" dirty="0" smtClean="0">
                <a:solidFill>
                  <a:schemeClr val="tx1"/>
                </a:solidFill>
              </a:rPr>
              <a:t>Μάσκες Μεταβλητού Μήκους 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328592"/>
          </a:xfrm>
        </p:spPr>
        <p:txBody>
          <a:bodyPr>
            <a:noAutofit/>
          </a:bodyPr>
          <a:lstStyle/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Στην προηγούμενη ενότητα, δίναμε ψηφία από το αναγνωριστικό του 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υπολογιστή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στο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αναγνωριστικό του 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δικτύου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l-GR" sz="21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Υ</a:t>
            </a:r>
            <a:r>
              <a:rPr lang="el-GR" sz="2100" b="1" dirty="0" err="1" smtClean="0">
                <a:latin typeface="Arial" pitchFamily="34" charset="0"/>
                <a:cs typeface="Arial" pitchFamily="34" charset="0"/>
              </a:rPr>
              <a:t>ποδικτύωση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l-GR" sz="2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Μπορούμε να δώσουμε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ψηφία από το αναγνωριστικό 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δικτύου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στο αναγνωριστικό του 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υπολογιστή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θα έχουμε </a:t>
            </a:r>
            <a:r>
              <a:rPr lang="el-GR" sz="2100" b="1" dirty="0" err="1" smtClean="0">
                <a:latin typeface="Arial" pitchFamily="34" charset="0"/>
                <a:cs typeface="Arial" pitchFamily="34" charset="0"/>
              </a:rPr>
              <a:t>Υπερδικτύωση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Έτσι π.χ. σε μια εταιρεία με αυξημένες ανάγκες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(~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1000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ΗΥ)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αντί να δοθεί ένα δίκτυο κλάσης 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, με σπατάλη ~64000 διευθύνσεων, δίνονται τέσσερα διαδοχικά δίκτυα κλάσης C. </a:t>
            </a:r>
          </a:p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Για να βάλουμε 1000 μηχανήματα, θα χρειαστούμε 10 </a:t>
            </a:r>
            <a:r>
              <a:rPr lang="el-GR" sz="2100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στο τμήμα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υπολογιστή, αφού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100" baseline="30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=1024. </a:t>
            </a:r>
            <a:endParaRPr lang="el-GR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  Άρα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τα υπόλοιπα 22 </a:t>
            </a:r>
            <a:r>
              <a:rPr lang="el-GR" sz="2100" dirty="0" err="1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θα αποτελέσουν το τμήμα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δικτύου</a:t>
            </a:r>
          </a:p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l-GR" sz="2100" dirty="0" err="1" smtClean="0">
                <a:latin typeface="Arial" pitchFamily="34" charset="0"/>
                <a:cs typeface="Arial" pitchFamily="34" charset="0"/>
              </a:rPr>
              <a:t>Αρα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δυο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ψηφία (2</a:t>
            </a:r>
            <a:r>
              <a:rPr lang="el-GR" sz="21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= 4) από το αναγνωριστικό δικτύου (</a:t>
            </a:r>
            <a:r>
              <a:rPr lang="el-GR" sz="2100" dirty="0" err="1" smtClean="0">
                <a:latin typeface="Arial" pitchFamily="34" charset="0"/>
                <a:cs typeface="Arial" pitchFamily="34" charset="0"/>
              </a:rPr>
              <a:t>Net_ID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) παραχωρούνται στο αναγνωριστικό υπολογιστή (</a:t>
            </a:r>
            <a:r>
              <a:rPr lang="el-GR" sz="2100" dirty="0" err="1" smtClean="0">
                <a:latin typeface="Arial" pitchFamily="34" charset="0"/>
                <a:cs typeface="Arial" pitchFamily="34" charset="0"/>
              </a:rPr>
              <a:t>Host_ID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) και η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νέα  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μάσκα γίνεται 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255.255.252.0 (11111111.11111111.11111100.00000000 )</a:t>
            </a:r>
            <a:endParaRPr lang="el-GR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chemeClr val="tx1"/>
                </a:solidFill>
              </a:rPr>
              <a:t>Υπερδικτύωση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2646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107504" y="5103674"/>
            <a:ext cx="1835696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u="sng" dirty="0" smtClean="0">
                <a:latin typeface="Arial" pitchFamily="34" charset="0"/>
                <a:cs typeface="Arial" pitchFamily="34" charset="0"/>
              </a:rPr>
              <a:t>Δίκτυο1</a:t>
            </a:r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Το πακέτο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διακινείται ενθυλακωμένο στο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ίδιο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πλαίσιο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3203848" y="5589240"/>
            <a:ext cx="493204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600" dirty="0">
                <a:latin typeface="Arial" pitchFamily="34" charset="0"/>
                <a:cs typeface="Arial" pitchFamily="34" charset="0"/>
              </a:rPr>
              <a:t>Στον δρομολογητή, </a:t>
            </a:r>
            <a:r>
              <a:rPr lang="el-GR" sz="1600" dirty="0" err="1">
                <a:latin typeface="Arial" pitchFamily="34" charset="0"/>
                <a:cs typeface="Arial" pitchFamily="34" charset="0"/>
              </a:rPr>
              <a:t>αποθυλακώνεται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από το πλαίσιο του Δικτύου 1, </a:t>
            </a:r>
            <a:r>
              <a:rPr lang="el-GR" sz="1600" b="1" dirty="0">
                <a:latin typeface="Arial" pitchFamily="34" charset="0"/>
                <a:cs typeface="Arial" pitchFamily="34" charset="0"/>
              </a:rPr>
              <a:t>ελέγχεται η διεύθυνση προορισμού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και προωθείται στο Δίκτυο 2 ενθυλακώνοντάς το σε ένα </a:t>
            </a:r>
            <a:r>
              <a:rPr lang="el-GR" sz="1600" u="sng" dirty="0">
                <a:latin typeface="Arial" pitchFamily="34" charset="0"/>
                <a:cs typeface="Arial" pitchFamily="34" charset="0"/>
              </a:rPr>
              <a:t>νέο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πλαίσιο του Δικτύου 2.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171807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Π.χ. το δίκτυο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192.168.128.0/22 δηλαδή με μάσκα 255.255.252.0 περιλαμβάνει τις διευθύνσεις από 192.168.128.0 – 192.168.131.255 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Δεν τίθεται εδώ θέμα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υποδικτύωσης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 Το δίκτυο είναι ενιαίο και είναι το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192.168.128.0/22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διεύθυνση δικτύου είναι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192.168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.128.0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η διεύθυνση εκπομπής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192.168.131.255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solidFill>
                  <a:schemeClr val="tx1"/>
                </a:solidFill>
              </a:rPr>
              <a:t>Υπερδικτύωση</a:t>
            </a:r>
            <a:endParaRPr lang="el-G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9097206" cy="20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122413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Στην περίπτωση της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υποδικτύωσης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που εξετάσαμε στην προηγούμενη ενότητα,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έχουμε επιπλέον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τη δυνατότητα να μοιράσουμε ένα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υποδίκτυο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σε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περισσότερα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υποδίκτυα</a:t>
            </a:r>
            <a:endParaRPr lang="el-GR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Έστω ένα δίκτυο 192.168.0.0/24 με 256 διευθύνσεις (254 ΗΥ)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Μεταβλητού </a:t>
            </a:r>
            <a:r>
              <a:rPr lang="el-GR" sz="2400" dirty="0" smtClean="0">
                <a:solidFill>
                  <a:schemeClr val="tx1"/>
                </a:solidFill>
              </a:rPr>
              <a:t>Μήκους Μάσκες </a:t>
            </a:r>
            <a:r>
              <a:rPr lang="el-GR" sz="2400" dirty="0" err="1" smtClean="0">
                <a:solidFill>
                  <a:schemeClr val="tx1"/>
                </a:solidFill>
              </a:rPr>
              <a:t>Υποδικτύωσης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VLSM</a:t>
            </a:r>
            <a:r>
              <a:rPr lang="en-US" sz="2400" dirty="0" smtClean="0">
                <a:solidFill>
                  <a:schemeClr val="tx1"/>
                </a:solidFill>
              </a:rPr>
              <a:t>, Variable Length Subnet Masking, 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692696"/>
            <a:ext cx="8373616" cy="5616624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Όλη η ενδιάμεση υποδομή από γραμμές μετάδοσης (αποκαλούνται και ζεύξεις, κυκλώματα ή κανάλια) και συσκευές μεταγωγής - δρομολογητές που επιτρέπει σε δυο ακραίους υπολογιστές να επικοινωνήσουν μεταξύ τους χαρακτηρίζεται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επικοινωνιακό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υποδίκτυο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Στα δίκτυα τεχνολογίας TCP/IP, το επικοινωνιακό </a:t>
            </a:r>
            <a:r>
              <a:rPr lang="el-GR" sz="2400" dirty="0" err="1" smtClean="0">
                <a:latin typeface="Arial" pitchFamily="34" charset="0"/>
                <a:cs typeface="Arial" pitchFamily="34" charset="0"/>
              </a:rPr>
              <a:t>υποδίκτυο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έχει λειτουργικότητα μέχρι και το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επίπεδο διαδικτύου </a:t>
            </a:r>
          </a:p>
          <a:p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Δύο ή περισσότερα ανεξάρτητα δίκτυα διασυνδεδεμένα μεταξύ τους ώστε να λειτουργούν ως ένα μεγάλο δίκτυο συνθέτουν ένα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διαδίκτυο (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 - με το i μικρό/πεζό).</a:t>
            </a:r>
          </a:p>
          <a:p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Σε ένα δίκτυο υπολογιστών </a:t>
            </a:r>
            <a:r>
              <a:rPr lang="el-GR" sz="2400" dirty="0" smtClean="0"/>
              <a:t>θα πρέπει </a:t>
            </a:r>
            <a:r>
              <a:rPr lang="el-GR" sz="2400" b="1" dirty="0" smtClean="0"/>
              <a:t>οι υπολογιστές να προσδιορίζονται με μοναδικό τρόπο με κάποιο σχήμα </a:t>
            </a:r>
            <a:r>
              <a:rPr lang="el-GR" sz="2400" b="1" dirty="0" err="1" smtClean="0"/>
              <a:t>διευθυνσιοδότησης</a:t>
            </a:r>
            <a:r>
              <a:rPr lang="el-GR" sz="2400" b="1" dirty="0" smtClean="0"/>
              <a:t> </a:t>
            </a:r>
            <a:r>
              <a:rPr lang="el-GR" sz="2400" b="1" dirty="0" smtClean="0">
                <a:sym typeface="Wingdings" pitchFamily="2" charset="2"/>
              </a:rPr>
              <a:t> Διεύθυνση </a:t>
            </a:r>
            <a:r>
              <a:rPr lang="en-US" sz="2400" b="1" dirty="0" smtClean="0">
                <a:sym typeface="Wingdings" pitchFamily="2" charset="2"/>
              </a:rPr>
              <a:t>IP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49000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Το πρωτόκολλο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ορίζει ότι οι υπολογιστές που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συμ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-μετέχουν σε ένα δίκτυο αναγνωρίζονται με 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μοναδικό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τρόπο από έναν 32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bit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αριθμό την Διεύθυνση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</a:t>
            </a:r>
          </a:p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11000000 10101000 00000001 00010010</a:t>
            </a:r>
          </a:p>
          <a:p>
            <a:pPr algn="ctr"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192.168.1.18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Ένας υπολογιστής μπορεί να έχει περισσότερες από μία διευθύνσεις , μία για κάθε δίκτυο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Διεύθυνση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έχει κάθε δικτυακή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διεπαφή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(κάρτα δικτύου)  ενός υπολογιστή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Όταν μια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προσδιορίζει μια δικτυακή διασύνδεση (έναν υπολογιστή) χαρακτηρίζεται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αποκλειστικής διανομής’’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unicast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3.1.1 Διευθύνσεις </a:t>
            </a:r>
            <a:r>
              <a:rPr lang="en-US" dirty="0" smtClean="0"/>
              <a:t>IP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4827992"/>
          </a:xfrm>
        </p:spPr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Σύμφωνα με τον παραπάνω τρόπο γραφής, για να είναι έγκυρη μια διεύθυνση IP, θα πρέπει: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Να αποτελείται από τέσσερις δεκαδικούς αριθμούς που να χωρίζονται μεταξύ τους με τελείες.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dirty="0" smtClean="0">
                <a:latin typeface="Arial" pitchFamily="34" charset="0"/>
                <a:cs typeface="Arial" pitchFamily="34" charset="0"/>
              </a:rPr>
              <a:t>Κάθε αριθμός να είναι μεταξύ του μηδενός (0) και του 255. Με 8bit (1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byte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ο ελάχιστος αριθμός που μπορούμε να γράψουμε είναι το 0 και ο μέγιστος το 2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-1=255.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8172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Μετατροπή Δυαδικού-&gt; Δεκαδικό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39552" y="134076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Π.χ. 10101000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sz="2900" b="1" dirty="0" err="1" smtClean="0">
                <a:latin typeface="Arial" pitchFamily="34" charset="0"/>
                <a:cs typeface="Arial" pitchFamily="34" charset="0"/>
              </a:rPr>
              <a:t>Π.χ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 Για να μετατρέψουμε το 207: </a:t>
            </a:r>
          </a:p>
          <a:p>
            <a:pPr>
              <a:lnSpc>
                <a:spcPct val="120000"/>
              </a:lnSpc>
              <a:buNone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1. Ελέγχουμε αν αφαιρείται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το 128 από το 207.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207-128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79. </a:t>
            </a: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Σημειώνουμε 1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στο αντίστοιχο κουτάκι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Ελέγχουμε τώρα το υπόλοιπο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79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 με την αμέσως χαμηλότερη δύναμη του 2, το 64.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79-64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=15.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Γράφουμε και πάλι 1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στο αντίστοιχο κουτάκι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Ελέγχουμε τώρα το 15 με την αμέσως χαμηλότερη δύναμη του 2, το 32. Επειδή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το 32 δεν αφαιρείται από το 15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γράφουμε 0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στο αντίστοιχο κουτάκι. </a:t>
            </a:r>
          </a:p>
          <a:p>
            <a:pPr>
              <a:lnSpc>
                <a:spcPct val="120000"/>
              </a:lnSpc>
              <a:buNone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Ελέγχουμε το 15 με την αμέσως χαμηλότερη δύναμη του 2, το 16. Επειδή το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16 δεν αφαιρείται από το 15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γράφουμε 0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 στο αντίστοιχο κουτάκι. </a:t>
            </a:r>
          </a:p>
          <a:p>
            <a:pPr>
              <a:lnSpc>
                <a:spcPct val="120000"/>
              </a:lnSpc>
              <a:buNone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Ελέγχουμε το 15 με την αμέσως χαμηλότερη δύναμη του 2, το 8.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15-8=7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 οπότε 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γράφουμε 1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στο αντίστοιχο κουτάκι. </a:t>
            </a:r>
          </a:p>
          <a:p>
            <a:pPr>
              <a:lnSpc>
                <a:spcPct val="120000"/>
              </a:lnSpc>
              <a:buNone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Ελέγχουμε το 7 με την αμέσως χαμηλότερη δύναμη του 2, το 4.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7-4=3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 οπότε 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γράφουμε 1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 στο αντίστοιχο κουτάκι.</a:t>
            </a:r>
          </a:p>
          <a:p>
            <a:pPr>
              <a:lnSpc>
                <a:spcPct val="120000"/>
              </a:lnSpc>
              <a:buNone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Ελέγχουμε το 3 με την αμέσως χαμηλότερη δύναμη του 2, το 2.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3-2=1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 οπότε 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γράφουμε 1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 στο αντίστοιχο κουτάκι. </a:t>
            </a:r>
          </a:p>
          <a:p>
            <a:pPr>
              <a:lnSpc>
                <a:spcPct val="120000"/>
              </a:lnSpc>
              <a:buNone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Τέλος, ελέγχουμε το 1 με την χαμηλότερη δύναμη του 2, το 1.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1-1=0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 οπότε 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γράφουμε 1</a:t>
            </a:r>
            <a:r>
              <a:rPr lang="el-GR" sz="2900" dirty="0" smtClean="0">
                <a:latin typeface="Arial" pitchFamily="34" charset="0"/>
                <a:cs typeface="Arial" pitchFamily="34" charset="0"/>
              </a:rPr>
              <a:t> στο αντίστοιχο κουτάκι. Το τελικό αποτέλεσμα είναι ο δυαδικός αριθμός 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11001111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. 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507288" cy="92211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Μετατροπή Δεκαδικού -&gt; Δυαδικό</a:t>
            </a:r>
            <a:endParaRPr lang="el-GR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373216"/>
            <a:ext cx="608778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DE2A-FF88-454E-B98B-AA13CFEEFC74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1923</TotalTime>
  <Words>2153</Words>
  <Application>Microsoft Office PowerPoint</Application>
  <PresentationFormat>Προβολή στην οθόνη (4:3)</PresentationFormat>
  <Paragraphs>322</Paragraphs>
  <Slides>41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Συγκέντρωση</vt:lpstr>
      <vt:lpstr>Κεφάλαιο 3ο  Επίπεδο Δικτύου</vt:lpstr>
      <vt:lpstr>3.1 Διευθυνσιοδότηση IP4</vt:lpstr>
      <vt:lpstr>Διαφάνεια 3</vt:lpstr>
      <vt:lpstr>Διαφάνεια 4</vt:lpstr>
      <vt:lpstr>Διαφάνεια 5</vt:lpstr>
      <vt:lpstr>3.1.1 Διευθύνσεις IP</vt:lpstr>
      <vt:lpstr>Διαφάνεια 7</vt:lpstr>
      <vt:lpstr>Μετατροπή Δυαδικού-&gt; Δεκαδικό</vt:lpstr>
      <vt:lpstr>Μετατροπή Δεκαδικού -&gt; Δυαδικό</vt:lpstr>
      <vt:lpstr>Διαφάνεια 10</vt:lpstr>
      <vt:lpstr>3.1.2 Κλάσεις (τάξεις) Δικτύων- Διευθύνσεων</vt:lpstr>
      <vt:lpstr>Κλάσεις (τάξεις) Διευθύνσεων IPv4</vt:lpstr>
      <vt:lpstr>Κλάσεις (τάξεις) Διευθύνσεων IPv4</vt:lpstr>
      <vt:lpstr>Κλάσεις (τάξεις) Διευθύνσεων IPv4</vt:lpstr>
      <vt:lpstr>Διαχείριση και απόδοση διευθύνσεων IP </vt:lpstr>
      <vt:lpstr>Ιδιωτικές Διευθύνσεις IP</vt:lpstr>
      <vt:lpstr>3.1.3 Σπατάλη διευθύνσεων IP</vt:lpstr>
      <vt:lpstr>3.1.4 Μάσκα Δικτύου</vt:lpstr>
      <vt:lpstr>3.1.4 Μάσκα Δικτύου</vt:lpstr>
      <vt:lpstr>Ασκήσεις με Μάσκες !!!</vt:lpstr>
      <vt:lpstr>Παράδειγμα 1</vt:lpstr>
      <vt:lpstr>Παράδειγμα 2</vt:lpstr>
      <vt:lpstr>Ασκήσεις προς επίλυση </vt:lpstr>
      <vt:lpstr>3.1.5 Ειδικές Διευθύνσεις</vt:lpstr>
      <vt:lpstr>3.1.5 Ειδικές Διευθύνσεις</vt:lpstr>
      <vt:lpstr>3.1.5 Ειδικές Διευθύνσεις</vt:lpstr>
      <vt:lpstr>3.1.6 Υποδικτύωση </vt:lpstr>
      <vt:lpstr>Πώς γίνεται υποδικτύωση?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3.1.7 Αταξική δρομολόγηση (CIDR3), Υπερδικτύωση και Μάσκες Μεταβλητού Μήκους </vt:lpstr>
      <vt:lpstr>Υπερδικτύωση</vt:lpstr>
      <vt:lpstr>Υπερδικτύωση</vt:lpstr>
      <vt:lpstr>Μεταβλητού Μήκους Μάσκες Υποδικτύωσης. VLSM, Variable Length Subnet Masking,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3ο  Επίπεδο Δικτύου</dc:title>
  <dc:creator>FOTIS</dc:creator>
  <cp:lastModifiedBy>FOTIS</cp:lastModifiedBy>
  <cp:revision>62</cp:revision>
  <dcterms:created xsi:type="dcterms:W3CDTF">2016-11-13T12:21:26Z</dcterms:created>
  <dcterms:modified xsi:type="dcterms:W3CDTF">2017-01-04T14:03:38Z</dcterms:modified>
</cp:coreProperties>
</file>