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32E7B9-92E2-4506-844C-F8DBA145CAC2}" type="datetimeFigureOut">
              <a:rPr lang="el-GR" smtClean="0"/>
              <a:pPr/>
              <a:t>8/3/2017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720F4D-B79E-4A0E-A5C3-D9C7B8E5DBA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51520" y="1752601"/>
            <a:ext cx="8568952" cy="1829761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latin typeface="Calibri" pitchFamily="34" charset="0"/>
                <a:cs typeface="Calibri" pitchFamily="34" charset="0"/>
              </a:rPr>
              <a:t>5. Εισαγωγή </a:t>
            </a:r>
            <a:br>
              <a:rPr lang="el-GR" sz="4000" dirty="0" smtClean="0">
                <a:latin typeface="Calibri" pitchFamily="34" charset="0"/>
                <a:cs typeface="Calibri" pitchFamily="34" charset="0"/>
              </a:rPr>
            </a:br>
            <a:r>
              <a:rPr lang="el-GR" sz="4000" dirty="0" smtClean="0">
                <a:latin typeface="Calibri" pitchFamily="34" charset="0"/>
                <a:cs typeface="Calibri" pitchFamily="34" charset="0"/>
              </a:rPr>
              <a:t>στα Δίκτυα Ευρείας περιοχής </a:t>
            </a:r>
            <a:endParaRPr lang="el-GR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3528" y="3611607"/>
            <a:ext cx="8640960" cy="1199704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5.1 Εγκατεστημένο Τηλεφωνικό Δίκτυο </a:t>
            </a:r>
          </a:p>
          <a:p>
            <a:pPr algn="l"/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5.1.4 Τεχνολογίες Ψηφιακής Συνδρομητικής Γραμμής (</a:t>
            </a:r>
            <a:r>
              <a:rPr lang="el-GR" sz="2800" b="1" dirty="0" err="1" smtClean="0">
                <a:latin typeface="Calibri" pitchFamily="34" charset="0"/>
                <a:cs typeface="Calibri" pitchFamily="34" charset="0"/>
              </a:rPr>
              <a:t>xDSL</a:t>
            </a: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) </a:t>
            </a:r>
            <a:endParaRPr lang="el-GR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3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Εξελιγμένες εκδόσεις του ADSL είναι το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ADSL2 και το ADSL2+, οι οποίες παρέχουν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μεγαλύτερες ταχύτητες αξιοποιώντας διαφορετικά το εύρος ζώνης του καλωδίου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Η μέγιστη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ταχύτητα που μπορεί να επιτύχει το ADSL2+ είναι τα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24/1 </a:t>
            </a:r>
            <a:r>
              <a:rPr lang="el-GR" sz="2400" b="1" dirty="0" err="1" smtClean="0">
                <a:latin typeface="Calibri" pitchFamily="34" charset="0"/>
                <a:cs typeface="Calibri" pitchFamily="34" charset="0"/>
              </a:rPr>
              <a:t>Mbps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(ή τα 24/3,5 </a:t>
            </a:r>
            <a:r>
              <a:rPr lang="el-GR" sz="2400" dirty="0" err="1" smtClean="0">
                <a:latin typeface="Calibri" pitchFamily="34" charset="0"/>
                <a:cs typeface="Calibri" pitchFamily="34" charset="0"/>
              </a:rPr>
              <a:t>Mbps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σε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περίπτωση που υλοποιεί το πρότυπο ITU G.992.5 </a:t>
            </a:r>
            <a:r>
              <a:rPr lang="el-GR" sz="2400" dirty="0" err="1" smtClean="0">
                <a:latin typeface="Calibri" pitchFamily="34" charset="0"/>
                <a:cs typeface="Calibri" pitchFamily="34" charset="0"/>
              </a:rPr>
              <a:t>Annex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M), αλλά στην πράξη πολύ λίγοι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χρήστες μπορούν να συνδεθούν σε αυτές τις ταχύτητες, λόγω της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απόστασής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τους από το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τηλεφωνικό κέντρο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Εξελιγμένες εκδόσεις του ADSL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95536" y="1385392"/>
            <a:ext cx="8363272" cy="5472608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Στις απλές τηλεφωνικές συνδέσεις με χάλκινο καλώδιο χρησιμοποιείται μόνο η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περιοχή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συχνοτήτων 0-4 </a:t>
            </a:r>
            <a:r>
              <a:rPr lang="el-GR" b="1" dirty="0" err="1" smtClean="0">
                <a:latin typeface="Calibri" pitchFamily="34" charset="0"/>
                <a:cs typeface="Calibri" pitchFamily="34" charset="0"/>
              </a:rPr>
              <a:t>kHz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για τη μετάδοση της φωνής.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χρησιμοποιείται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μεγαλύτερο εύρος συχνοτήτων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για την αποστολή από τον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πάροχο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προς τον τελικό χρήστη από το εύρος συχνοτήτων που χρησιμοποιείται για την αποστολή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από τον τελικό χρήστη προς τον </a:t>
            </a:r>
            <a:r>
              <a:rPr lang="el-GR" b="1" dirty="0" err="1" smtClean="0">
                <a:latin typeface="Calibri" pitchFamily="34" charset="0"/>
                <a:cs typeface="Calibri" pitchFamily="34" charset="0"/>
              </a:rPr>
              <a:t>πάροχο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Αυτές οι συχνότητες υποδιαιρούνται σε ακόμα μικρότερες περιοχές των 4.3125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kHz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και συχνά ονομάζονται </a:t>
            </a:r>
            <a:r>
              <a:rPr lang="el-GR" b="1" dirty="0" err="1" smtClean="0">
                <a:latin typeface="Calibri" pitchFamily="34" charset="0"/>
                <a:cs typeface="Calibri" pitchFamily="34" charset="0"/>
              </a:rPr>
              <a:t>bins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endParaRPr lang="el-G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el-GR" dirty="0" smtClean="0"/>
              <a:t>Περιγραφή του </a:t>
            </a:r>
            <a:r>
              <a:rPr lang="en-US" dirty="0" smtClean="0"/>
              <a:t>ADSL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33437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τα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modems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κατά την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έναρξη της επικοινωνίας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ελέγχουν ξεχωριστά κάθε τέτοια περιοχή για να καθορίσουν ποιες από αυτές τις περιοχές μπορούν να χρησιμοποιηθούν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η σύνδεση χρησιμοποιείται για τη μεταφορά από τον τελικό χρήστη μέχρι το αντίστοιχο τηλεφωνικό κέντρο της περιοχής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Στο τηλεφωνικό κέντρο της περιοχής η μετάδοση των δεδομένων διακλαδώνεται μέσω των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DSLAM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και μεταβιβάζεται (συνήθως) με γραμμές πολύ μεγαλύτερης ταχύτητας στον αντίστοιχο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πάροχο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δεδομένων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 του </a:t>
            </a:r>
            <a:r>
              <a:rPr lang="en-US" dirty="0" smtClean="0"/>
              <a:t>ADSL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Για να δημιουργηθούν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πολλαπλά κανάλια επικοινωνίας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, τα ADSL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modems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χωρίζουν το διαθέσιμο εύρος ζώνης μιας τηλεφωνικής γραμμής με ένα από τους δυο ακόλουθους τρόπους: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α)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Πολυπλεξία με διαίρεση συχνότητας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Frequency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Division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Multiplexing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β) </a:t>
            </a:r>
            <a:r>
              <a:rPr lang="el-GR" b="1" i="1" dirty="0" smtClean="0">
                <a:latin typeface="Calibri" pitchFamily="34" charset="0"/>
                <a:cs typeface="Calibri" pitchFamily="34" charset="0"/>
              </a:rPr>
              <a:t>Καταστολή της </a:t>
            </a:r>
            <a:r>
              <a:rPr lang="el-GR" b="1" i="1" dirty="0" err="1" smtClean="0">
                <a:latin typeface="Calibri" pitchFamily="34" charset="0"/>
                <a:cs typeface="Calibri" pitchFamily="34" charset="0"/>
              </a:rPr>
              <a:t>ηχούς</a:t>
            </a:r>
            <a:r>
              <a:rPr lang="el-GR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i="1" dirty="0" err="1" smtClean="0">
                <a:latin typeface="Calibri" pitchFamily="34" charset="0"/>
                <a:cs typeface="Calibri" pitchFamily="34" charset="0"/>
              </a:rPr>
              <a:t>Echo</a:t>
            </a:r>
            <a:r>
              <a:rPr lang="el-GR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 err="1" smtClean="0">
                <a:latin typeface="Calibri" pitchFamily="34" charset="0"/>
                <a:cs typeface="Calibri" pitchFamily="34" charset="0"/>
              </a:rPr>
              <a:t>Cancellation</a:t>
            </a:r>
            <a:r>
              <a:rPr lang="el-GR" i="1" dirty="0" smtClean="0">
                <a:latin typeface="Calibri" pitchFamily="34" charset="0"/>
                <a:cs typeface="Calibri" pitchFamily="34" charset="0"/>
              </a:rPr>
              <a:t>). 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 του </a:t>
            </a:r>
            <a:r>
              <a:rPr lang="en-US" dirty="0" smtClean="0"/>
              <a:t>ADSL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328592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Τα τοπικά δίκτυα έχουν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περιορισμένη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απόσταση κάλυψης</a:t>
            </a:r>
          </a:p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σε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ευρύτερες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γεωγραφικές εκτάσεις, αναπτύσσονται τα δίκτυα ευρείας περιοχής (WAN) </a:t>
            </a:r>
          </a:p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Η επέκταση των τοπικών δικτύων και ο σχηματισμός δικτύων WAN επιτυγχάνεται με τη χρήση κατάλληλων γραμμών σύνδεσης και στοιχείων, όπως </a:t>
            </a:r>
            <a:r>
              <a:rPr lang="el-GR" sz="2400" b="1" dirty="0" err="1" smtClean="0">
                <a:latin typeface="Calibri" pitchFamily="34" charset="0"/>
                <a:cs typeface="Calibri" pitchFamily="34" charset="0"/>
              </a:rPr>
              <a:t>modem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, γέφυρες, δρομολογητές,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κ.α. </a:t>
            </a:r>
          </a:p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Για την ανάπτυξη γραμμών WAN:</a:t>
            </a:r>
          </a:p>
          <a:p>
            <a:pPr lvl="1"/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δίκτυα μεταγωγής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(κυκλώματος, πακέτου), </a:t>
            </a:r>
          </a:p>
          <a:p>
            <a:pPr lvl="1"/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δορυφορικές συνδέσεις</a:t>
            </a:r>
          </a:p>
          <a:p>
            <a:pPr lvl="1"/>
            <a:r>
              <a:rPr lang="el-GR" sz="2400" b="1" dirty="0" err="1" smtClean="0">
                <a:latin typeface="Calibri" pitchFamily="34" charset="0"/>
                <a:cs typeface="Calibri" pitchFamily="34" charset="0"/>
              </a:rPr>
              <a:t>μικροκυματικές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 συνδέσεις</a:t>
            </a:r>
          </a:p>
          <a:p>
            <a:pPr lvl="1"/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οπτικές ίνες</a:t>
            </a:r>
          </a:p>
          <a:p>
            <a:pPr lvl="1"/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συστήματα καλωδιακής τηλεόρασης 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Εισαγωγή στα Δίκτυα Ευρείας περιοχής </a:t>
            </a:r>
            <a:endParaRPr lang="el-G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Ως προς το χρήστη, το WAN εμφανίζεται να λειτουργεί κατά τον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ίδιο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ακριβώς τρόπο με το LAN </a:t>
            </a:r>
          </a:p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μια εταιρεία είναι δύσκολο να εγκαταστήσει και να διαχειριστεί από μόνη της τις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γραμμές WAN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, συνήθως τις νοικιάζει από τηλεπικοινωνιακό φορέα </a:t>
            </a:r>
          </a:p>
          <a:p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υπηρεσίες δικτύων ευρείας περιοχής (υπηρεσίες WAN)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που παρέχονται ως υπηρεσίες από τους διάφορους τηλεπικοινωνιακούς φορείς, είναι: </a:t>
            </a:r>
          </a:p>
          <a:p>
            <a:pPr lvl="1"/>
            <a:r>
              <a:rPr lang="el-GR" sz="2400" b="1" i="1" dirty="0" smtClean="0">
                <a:latin typeface="Calibri" pitchFamily="34" charset="0"/>
                <a:cs typeface="Calibri" pitchFamily="34" charset="0"/>
              </a:rPr>
              <a:t>Επιλεγόμενες τηλεφωνικές γραμμές </a:t>
            </a:r>
          </a:p>
          <a:p>
            <a:pPr lvl="1"/>
            <a:r>
              <a:rPr lang="el-GR" sz="2400" b="1" i="1" dirty="0" smtClean="0">
                <a:latin typeface="Calibri" pitchFamily="34" charset="0"/>
                <a:cs typeface="Calibri" pitchFamily="34" charset="0"/>
              </a:rPr>
              <a:t>Μόνιμες ή μισθωμένες γραμμές </a:t>
            </a:r>
          </a:p>
          <a:p>
            <a:pPr lvl="1"/>
            <a:r>
              <a:rPr lang="el-GR" sz="2400" b="1" i="1" dirty="0" smtClean="0">
                <a:latin typeface="Calibri" pitchFamily="34" charset="0"/>
                <a:cs typeface="Calibri" pitchFamily="34" charset="0"/>
              </a:rPr>
              <a:t>Χ.25 </a:t>
            </a:r>
          </a:p>
          <a:p>
            <a:pPr lvl="1"/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Frame Relay </a:t>
            </a:r>
          </a:p>
          <a:p>
            <a:pPr lvl="1"/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ISDN </a:t>
            </a:r>
          </a:p>
          <a:p>
            <a:pPr lvl="1"/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ATM </a:t>
            </a:r>
          </a:p>
          <a:p>
            <a:pPr lvl="1"/>
            <a:r>
              <a:rPr lang="en-US" sz="2400" b="1" i="1" dirty="0" err="1" smtClean="0">
                <a:latin typeface="Calibri" pitchFamily="34" charset="0"/>
                <a:cs typeface="Calibri" pitchFamily="34" charset="0"/>
              </a:rPr>
              <a:t>xDSL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/>
            <a:r>
              <a:rPr lang="el-GR" sz="2400" b="1" i="1" dirty="0" smtClean="0">
                <a:latin typeface="Calibri" pitchFamily="34" charset="0"/>
                <a:cs typeface="Calibri" pitchFamily="34" charset="0"/>
              </a:rPr>
              <a:t>Τεχνολογίες 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FTTH </a:t>
            </a:r>
            <a:r>
              <a:rPr lang="el-GR" sz="2400" b="1" i="1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Metro Ethernet </a:t>
            </a:r>
          </a:p>
          <a:p>
            <a:pPr lvl="1"/>
            <a:r>
              <a:rPr lang="el-GR" sz="2400" b="1" i="1" dirty="0" smtClean="0">
                <a:latin typeface="Calibri" pitchFamily="34" charset="0"/>
                <a:cs typeface="Calibri" pitchFamily="34" charset="0"/>
              </a:rPr>
              <a:t>Ασύρματες και δορυφορικές ζεύξεις </a:t>
            </a:r>
          </a:p>
          <a:p>
            <a:pPr lvl="1">
              <a:buNone/>
            </a:pPr>
            <a:endParaRPr lang="el-G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Εισαγωγή στα Δίκτυα Ευρείας περιοχής </a:t>
            </a:r>
            <a:endParaRPr lang="el-G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9424"/>
            <a:ext cx="8424935" cy="642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5.1 Εγκατεστημένο Τηλεφωνικό Δίκτυο 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395536" y="1124744"/>
            <a:ext cx="8496944" cy="511256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μια κανονική τηλεφωνική εγκατάσταση αποτελείται από ένα ζευγάρι από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χάλκινα καλώδια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που εγκαθιστά στο σπίτι μας μια τηλεφωνική εταιρεία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έχουν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αρκετό εύρος ζώνης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και μπορούν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να μεταφέρουν αρκετά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μεγαλύτερες συχνότητες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από αυτές που χρησιμοποιούντα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για τη μεταφορά φωνής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Στις συνδέσεις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DSL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αυτό το έξτρα εύρος ζώνης χρησιμοποιείται για να μεταφέρει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πληροφορίες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χωρίς να παρεμβάλλει τις επικοινωνίες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φωνής που γίνονται ταυτόχρονα μέσα στην ίδια γραμμή.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Οι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ανθρώπινες φωνές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στις κανονικές συνομιλίες μπορούν να μεταφερθούν στην περιοχή συχνοτήτων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από 0 έως 3.400 </a:t>
            </a:r>
            <a:r>
              <a:rPr kumimoji="0" lang="el-G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Hertz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Τα σύγχρονα μηχανήματα, που στέλνουν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ψηφιακά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και όχι αναλογικά δεδομένα, μπορούν να χρησιμοποιήσουν με ασφάλεια πολύ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περισσότερη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από τη χωρητικότητα της τηλεφωνικής γραμμής.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</a:t>
            </a:r>
            <a:r>
              <a:rPr lang="el-GR" sz="2400" dirty="0" err="1" smtClean="0">
                <a:latin typeface="Calibri" pitchFamily="34" charset="0"/>
                <a:cs typeface="Calibri" pitchFamily="34" charset="0"/>
              </a:rPr>
              <a:t>ετατρέπει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το απλό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τηλεφωνικό καλώδιο σε ένα δίαυλο ψηφιακής επικοινωνίας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μεγάλου εύρους ζώνης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με τη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χρήση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ειδικών </a:t>
            </a:r>
            <a:r>
              <a:rPr lang="el-GR" sz="2400" b="1" dirty="0" err="1" smtClean="0">
                <a:latin typeface="Calibri" pitchFamily="34" charset="0"/>
                <a:cs typeface="Calibri" pitchFamily="34" charset="0"/>
              </a:rPr>
              <a:t>modems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, τα οποία τοποθετούνται στις δυο άκρες της γραμμής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Ο δίαυλος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αυτός μεταφέρει τόσο τις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χαμηλές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όσο και τις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υψηλές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συχνότητες ταυτόχρονα, τις χαμηλές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για τη μεταφορά του σήματος της φωνής και τις υψηλές για τα δεδομένα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Η γραμμή μπορεί να μεταφέρει ταυτόχρονα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χωρίς πρόβλημα τη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φωνή και τα δεδομένα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καθώς οι συχνότητες που χρησιμοποιούνται για τις δυο μεταδόσεις απέχουν αρκετά μεταξύ τους και μπορούν να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ξεχωρίσουν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εύκολα (αυτή τη δουλειά κάνει το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φίλτρο ή ο διαχωριστής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sz="2400" dirty="0" err="1" smtClean="0">
                <a:latin typeface="Calibri" pitchFamily="34" charset="0"/>
                <a:cs typeface="Calibri" pitchFamily="34" charset="0"/>
              </a:rPr>
              <a:t>splitter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) που βάζουμε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στην τηλεφωνική γραμμή).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l-GR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latin typeface="Arial" pitchFamily="34" charset="0"/>
                <a:cs typeface="Arial" pitchFamily="34" charset="0"/>
              </a:rPr>
              <a:t>5.1.4 Τεχνολογίες Ψηφιακής Συνδρομητικής Γραμμής (</a:t>
            </a:r>
            <a:r>
              <a:rPr lang="el-GR" sz="3200" dirty="0" err="1" smtClean="0">
                <a:latin typeface="Arial" pitchFamily="34" charset="0"/>
                <a:cs typeface="Arial" pitchFamily="34" charset="0"/>
              </a:rPr>
              <a:t>xDSL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) </a:t>
            </a:r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323528" y="1481328"/>
            <a:ext cx="8352928" cy="4525963"/>
          </a:xfrm>
        </p:spPr>
        <p:txBody>
          <a:bodyPr/>
          <a:lstStyle/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Χρησιμοποιούνται διάφορες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τεχνολογίες διαμόρφωσης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, οι οποίες χωρίζουν το διαθέσιμο εύρος ζώνης της γραμμής σε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τρία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κανάλια: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ένα για τη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μετάδοση της φωνής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ένα για τη μετάδοση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δεδομένων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προς τα πάνω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sz="2400" b="1" dirty="0" err="1" smtClean="0">
                <a:latin typeface="Calibri" pitchFamily="34" charset="0"/>
                <a:cs typeface="Calibri" pitchFamily="34" charset="0"/>
              </a:rPr>
              <a:t>upstream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ένα για τη μετάδοση των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δεδομένων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προς τα κάτω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downstream)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Downstream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έως 52,8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Mbps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Upstream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έως 2,3-12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Mbps</a:t>
            </a:r>
            <a:endParaRPr lang="el-GR" sz="2400" b="1" dirty="0" smtClean="0">
              <a:latin typeface="Calibri" pitchFamily="34" charset="0"/>
              <a:cs typeface="Calibri" pitchFamily="34" charset="0"/>
            </a:endParaRP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Κανάλια του </a:t>
            </a:r>
            <a:r>
              <a:rPr lang="en-US" dirty="0" err="1" smtClean="0"/>
              <a:t>xDSL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Στη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συμμετρική μετάδοση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η ταχύτητα είναι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ίδια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και προς τις δυο κατευθύνσεις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(upstream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downstream)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στην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ασύμμετρη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είναι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διαφορετικές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(το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upstream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είναι μικρότερο)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Η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ασύμμετρη μετάδοση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είναι κατάλληλη για χρήση όπου απαιτείται κατά βάση μεγαλύτερη ταχύτητα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downstream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, δηλαδή προς το χρήστη </a:t>
            </a:r>
            <a:r>
              <a:rPr lang="el-GR" i="1" dirty="0" smtClean="0">
                <a:latin typeface="Calibri" pitchFamily="34" charset="0"/>
                <a:cs typeface="Calibri" pitchFamily="34" charset="0"/>
              </a:rPr>
              <a:t>(π.χ. για πρόσβαση σε ιστοσελίδες και κατέβασμα αρχείων)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Η συμμετρική μετάδοση ενδείκνυται ως υποκατάστατο μισθωμένης γραμμής Ε1 και όπου απαιτείται υψηλή ταχύτητα μετάδοσης και προς τις δύο κατευθύνσεις (π.χ. για τηλεδιάσκεψη)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Συμμετρική-Ασύμμετρη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916" y="0"/>
            <a:ext cx="8997084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- Θέση περιεχομένου"/>
          <p:cNvSpPr txBox="1">
            <a:spLocks/>
          </p:cNvSpPr>
          <p:nvPr/>
        </p:nvSpPr>
        <p:spPr>
          <a:xfrm>
            <a:off x="2843808" y="5517232"/>
            <a:ext cx="6804248" cy="15876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l-G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η απόδοση του ADSL εξαρτάται σημαντικά από την</a:t>
            </a:r>
            <a:r>
              <a:rPr kumimoji="0" lang="el-GR" sz="2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l-G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απόσταση του χρήστη από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l-G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τον τηλεπικοινωνιακό</a:t>
            </a:r>
            <a:r>
              <a:rPr kumimoji="0" lang="el-GR" sz="2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l-GR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πάροχο</a:t>
            </a:r>
            <a:endParaRPr kumimoji="0" lang="el-G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</TotalTime>
  <Words>829</Words>
  <Application>Microsoft Office PowerPoint</Application>
  <PresentationFormat>Προβολή στην οθόνη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Συγκέντρωση</vt:lpstr>
      <vt:lpstr>5. Εισαγωγή  στα Δίκτυα Ευρείας περιοχής </vt:lpstr>
      <vt:lpstr>Εισαγωγή στα Δίκτυα Ευρείας περιοχής </vt:lpstr>
      <vt:lpstr>Εισαγωγή στα Δίκτυα Ευρείας περιοχής </vt:lpstr>
      <vt:lpstr>Διαφάνεια 4</vt:lpstr>
      <vt:lpstr>5.1 Εγκατεστημένο Τηλεφωνικό Δίκτυο </vt:lpstr>
      <vt:lpstr>5.1.4 Τεχνολογίες Ψηφιακής Συνδρομητικής Γραμμής (xDSL) </vt:lpstr>
      <vt:lpstr>Κανάλια του xDSL</vt:lpstr>
      <vt:lpstr>Συμμετρική-Ασύμμετρη</vt:lpstr>
      <vt:lpstr>Διαφάνεια 9</vt:lpstr>
      <vt:lpstr>Εξελιγμένες εκδόσεις του ADSL</vt:lpstr>
      <vt:lpstr>Περιγραφή του ADSL</vt:lpstr>
      <vt:lpstr>Διαφάνεια 12</vt:lpstr>
      <vt:lpstr>Περιγραφή του ADSL</vt:lpstr>
      <vt:lpstr>Περιγραφή του ADSL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Εισαγωγή στα Δίκτυα Ευρείας περιοχής </dc:title>
  <dc:creator>FOTIS</dc:creator>
  <cp:lastModifiedBy>FOTIS</cp:lastModifiedBy>
  <cp:revision>17</cp:revision>
  <dcterms:created xsi:type="dcterms:W3CDTF">2017-03-04T11:34:36Z</dcterms:created>
  <dcterms:modified xsi:type="dcterms:W3CDTF">2017-03-08T16:36:21Z</dcterms:modified>
</cp:coreProperties>
</file>