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Ορθογώνιο τρίγωνο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grpSp>
        <p:nvGrpSpPr>
          <p:cNvPr id="2" name="1 - Ομάδα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- Ελεύθερη σχεδίαση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- Ελεύθερη σχεδίαση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- Ελεύθερη σχεδίαση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- Ευθεία γραμμή σύνδεσης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332E7B9-92E2-4506-844C-F8DBA145CAC2}" type="datetimeFigureOut">
              <a:rPr lang="el-GR" smtClean="0"/>
              <a:pPr/>
              <a:t>8/3/2017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5720F4D-B79E-4A0E-A5C3-D9C7B8E5DBA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32E7B9-92E2-4506-844C-F8DBA145CAC2}" type="datetimeFigureOut">
              <a:rPr lang="el-GR" smtClean="0"/>
              <a:pPr/>
              <a:t>8/3/2017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720F4D-B79E-4A0E-A5C3-D9C7B8E5DBA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32E7B9-92E2-4506-844C-F8DBA145CAC2}" type="datetimeFigureOut">
              <a:rPr lang="el-GR" smtClean="0"/>
              <a:pPr/>
              <a:t>8/3/2017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720F4D-B79E-4A0E-A5C3-D9C7B8E5DBA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32E7B9-92E2-4506-844C-F8DBA145CAC2}" type="datetimeFigureOut">
              <a:rPr lang="el-GR" smtClean="0"/>
              <a:pPr/>
              <a:t>8/3/2017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720F4D-B79E-4A0E-A5C3-D9C7B8E5DBA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32E7B9-92E2-4506-844C-F8DBA145CAC2}" type="datetimeFigureOut">
              <a:rPr lang="el-GR" smtClean="0"/>
              <a:pPr/>
              <a:t>8/3/2017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720F4D-B79E-4A0E-A5C3-D9C7B8E5DBA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Διάσημα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- Διάσημα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32E7B9-92E2-4506-844C-F8DBA145CAC2}" type="datetimeFigureOut">
              <a:rPr lang="el-GR" smtClean="0"/>
              <a:pPr/>
              <a:t>8/3/2017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720F4D-B79E-4A0E-A5C3-D9C7B8E5DBA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32E7B9-92E2-4506-844C-F8DBA145CAC2}" type="datetimeFigureOut">
              <a:rPr lang="el-GR" smtClean="0"/>
              <a:pPr/>
              <a:t>8/3/2017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720F4D-B79E-4A0E-A5C3-D9C7B8E5DBA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32E7B9-92E2-4506-844C-F8DBA145CAC2}" type="datetimeFigureOut">
              <a:rPr lang="el-GR" smtClean="0"/>
              <a:pPr/>
              <a:t>8/3/2017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720F4D-B79E-4A0E-A5C3-D9C7B8E5DBA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6" name="5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32E7B9-92E2-4506-844C-F8DBA145CAC2}" type="datetimeFigureOut">
              <a:rPr lang="el-GR" smtClean="0"/>
              <a:pPr/>
              <a:t>8/3/2017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720F4D-B79E-4A0E-A5C3-D9C7B8E5DBA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332E7B9-92E2-4506-844C-F8DBA145CAC2}" type="datetimeFigureOut">
              <a:rPr lang="el-GR" smtClean="0"/>
              <a:pPr/>
              <a:t>8/3/2017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720F4D-B79E-4A0E-A5C3-D9C7B8E5DBA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332E7B9-92E2-4506-844C-F8DBA145CAC2}" type="datetimeFigureOut">
              <a:rPr lang="el-GR" smtClean="0"/>
              <a:pPr/>
              <a:t>8/3/2017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5720F4D-B79E-4A0E-A5C3-D9C7B8E5DBA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- Ελεύθερη σχεδίαση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- Διάσημα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- Διάσημα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- Ελεύθερη σχεδίαση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- Ελεύθερη σχεδίαση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332E7B9-92E2-4506-844C-F8DBA145CAC2}" type="datetimeFigureOut">
              <a:rPr lang="el-GR" smtClean="0"/>
              <a:pPr/>
              <a:t>8/3/2017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5720F4D-B79E-4A0E-A5C3-D9C7B8E5DBAA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251520" y="1752601"/>
            <a:ext cx="8568952" cy="1829761"/>
          </a:xfrm>
        </p:spPr>
        <p:txBody>
          <a:bodyPr>
            <a:normAutofit/>
          </a:bodyPr>
          <a:lstStyle/>
          <a:p>
            <a:pPr algn="ctr"/>
            <a:r>
              <a:rPr lang="el-GR" sz="4000" dirty="0" smtClean="0">
                <a:latin typeface="Calibri" pitchFamily="34" charset="0"/>
                <a:cs typeface="Calibri" pitchFamily="34" charset="0"/>
              </a:rPr>
              <a:t>5. Εισαγωγή </a:t>
            </a:r>
            <a:br>
              <a:rPr lang="el-GR" sz="4000" dirty="0" smtClean="0">
                <a:latin typeface="Calibri" pitchFamily="34" charset="0"/>
                <a:cs typeface="Calibri" pitchFamily="34" charset="0"/>
              </a:rPr>
            </a:br>
            <a:r>
              <a:rPr lang="el-GR" sz="4000" dirty="0" smtClean="0">
                <a:latin typeface="Calibri" pitchFamily="34" charset="0"/>
                <a:cs typeface="Calibri" pitchFamily="34" charset="0"/>
              </a:rPr>
              <a:t>στα Δίκτυα Ευρείας περιοχής </a:t>
            </a:r>
            <a:endParaRPr lang="el-GR" sz="4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323528" y="3611607"/>
            <a:ext cx="8640960" cy="1199704"/>
          </a:xfrm>
        </p:spPr>
        <p:txBody>
          <a:bodyPr>
            <a:noAutofit/>
          </a:bodyPr>
          <a:lstStyle/>
          <a:p>
            <a:pPr algn="l"/>
            <a:r>
              <a:rPr lang="el-GR" sz="2800" b="1" dirty="0" smtClean="0">
                <a:latin typeface="Calibri" pitchFamily="34" charset="0"/>
                <a:cs typeface="Calibri" pitchFamily="34" charset="0"/>
              </a:rPr>
              <a:t>5.1 Εγκατεστημένο Τηλεφωνικό Δίκτυο </a:t>
            </a:r>
          </a:p>
          <a:p>
            <a:pPr algn="l"/>
            <a:r>
              <a:rPr lang="el-GR" sz="2800" b="1" dirty="0" smtClean="0">
                <a:latin typeface="Calibri" pitchFamily="34" charset="0"/>
                <a:cs typeface="Calibri" pitchFamily="34" charset="0"/>
              </a:rPr>
              <a:t>5.1.4 Τεχνολογίες Ψηφιακής Συνδρομητικής Γραμμής (</a:t>
            </a:r>
            <a:r>
              <a:rPr lang="el-GR" sz="2800" b="1" dirty="0" err="1" smtClean="0">
                <a:latin typeface="Calibri" pitchFamily="34" charset="0"/>
                <a:cs typeface="Calibri" pitchFamily="34" charset="0"/>
              </a:rPr>
              <a:t>xDSL</a:t>
            </a:r>
            <a:r>
              <a:rPr lang="el-GR" sz="2800" b="1" dirty="0" smtClean="0">
                <a:latin typeface="Calibri" pitchFamily="34" charset="0"/>
                <a:cs typeface="Calibri" pitchFamily="34" charset="0"/>
              </a:rPr>
              <a:t>) </a:t>
            </a:r>
            <a:endParaRPr lang="el-GR" sz="28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16023"/>
          </a:xfrm>
        </p:spPr>
        <p:txBody>
          <a:bodyPr>
            <a:normAutofit/>
          </a:bodyPr>
          <a:lstStyle/>
          <a:p>
            <a:r>
              <a:rPr lang="el-GR" sz="2400" dirty="0" smtClean="0">
                <a:latin typeface="Calibri" pitchFamily="34" charset="0"/>
                <a:cs typeface="Calibri" pitchFamily="34" charset="0"/>
              </a:rPr>
              <a:t>Εξελιγμένες εκδόσεις του ADSL είναι το </a:t>
            </a:r>
            <a:r>
              <a:rPr lang="el-GR" sz="2400" b="1" dirty="0" smtClean="0">
                <a:latin typeface="Calibri" pitchFamily="34" charset="0"/>
                <a:cs typeface="Calibri" pitchFamily="34" charset="0"/>
              </a:rPr>
              <a:t>ADSL2 και το ADSL2+, οι οποίες παρέχουν</a:t>
            </a:r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l-GR" sz="2400" dirty="0" smtClean="0">
                <a:latin typeface="Calibri" pitchFamily="34" charset="0"/>
                <a:cs typeface="Calibri" pitchFamily="34" charset="0"/>
              </a:rPr>
              <a:t>μεγαλύτερες ταχύτητες αξιοποιώντας διαφορετικά το εύρος ζώνης του καλωδίου </a:t>
            </a:r>
            <a:endParaRPr lang="en-US" sz="2400" dirty="0" smtClean="0">
              <a:latin typeface="Calibri" pitchFamily="34" charset="0"/>
              <a:cs typeface="Calibri" pitchFamily="34" charset="0"/>
            </a:endParaRPr>
          </a:p>
          <a:p>
            <a:r>
              <a:rPr lang="el-GR" sz="2400" dirty="0" smtClean="0">
                <a:latin typeface="Calibri" pitchFamily="34" charset="0"/>
                <a:cs typeface="Calibri" pitchFamily="34" charset="0"/>
              </a:rPr>
              <a:t>Η μέγιστη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l-GR" sz="2400" dirty="0" smtClean="0">
                <a:latin typeface="Calibri" pitchFamily="34" charset="0"/>
                <a:cs typeface="Calibri" pitchFamily="34" charset="0"/>
              </a:rPr>
              <a:t>ταχύτητα που μπορεί να επιτύχει το ADSL2+ είναι τα </a:t>
            </a:r>
            <a:r>
              <a:rPr lang="el-GR" sz="2400" b="1" dirty="0" smtClean="0">
                <a:latin typeface="Calibri" pitchFamily="34" charset="0"/>
                <a:cs typeface="Calibri" pitchFamily="34" charset="0"/>
              </a:rPr>
              <a:t>24/1 </a:t>
            </a:r>
            <a:r>
              <a:rPr lang="el-GR" sz="2400" b="1" dirty="0" err="1" smtClean="0">
                <a:latin typeface="Calibri" pitchFamily="34" charset="0"/>
                <a:cs typeface="Calibri" pitchFamily="34" charset="0"/>
              </a:rPr>
              <a:t>Mbps</a:t>
            </a:r>
            <a:r>
              <a:rPr lang="el-GR" sz="2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l-GR" sz="2400" dirty="0" smtClean="0">
                <a:latin typeface="Calibri" pitchFamily="34" charset="0"/>
                <a:cs typeface="Calibri" pitchFamily="34" charset="0"/>
              </a:rPr>
              <a:t>(ή τα 24/3,5 </a:t>
            </a:r>
            <a:r>
              <a:rPr lang="el-GR" sz="2400" dirty="0" err="1" smtClean="0">
                <a:latin typeface="Calibri" pitchFamily="34" charset="0"/>
                <a:cs typeface="Calibri" pitchFamily="34" charset="0"/>
              </a:rPr>
              <a:t>Mbps</a:t>
            </a:r>
            <a:r>
              <a:rPr lang="el-GR" sz="2400" dirty="0" smtClean="0">
                <a:latin typeface="Calibri" pitchFamily="34" charset="0"/>
                <a:cs typeface="Calibri" pitchFamily="34" charset="0"/>
              </a:rPr>
              <a:t> σε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l-GR" sz="2400" dirty="0" smtClean="0">
                <a:latin typeface="Calibri" pitchFamily="34" charset="0"/>
                <a:cs typeface="Calibri" pitchFamily="34" charset="0"/>
              </a:rPr>
              <a:t>περίπτωση που υλοποιεί το πρότυπο ITU G.992.5 </a:t>
            </a:r>
            <a:r>
              <a:rPr lang="el-GR" sz="2400" dirty="0" err="1" smtClean="0">
                <a:latin typeface="Calibri" pitchFamily="34" charset="0"/>
                <a:cs typeface="Calibri" pitchFamily="34" charset="0"/>
              </a:rPr>
              <a:t>Annex</a:t>
            </a:r>
            <a:r>
              <a:rPr lang="el-GR" sz="2400" dirty="0" smtClean="0">
                <a:latin typeface="Calibri" pitchFamily="34" charset="0"/>
                <a:cs typeface="Calibri" pitchFamily="34" charset="0"/>
              </a:rPr>
              <a:t> M), αλλά στην πράξη πολύ λίγοι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l-GR" sz="2400" dirty="0" smtClean="0">
                <a:latin typeface="Calibri" pitchFamily="34" charset="0"/>
                <a:cs typeface="Calibri" pitchFamily="34" charset="0"/>
              </a:rPr>
              <a:t>χρήστες μπορούν να συνδεθούν σε αυτές τις ταχύτητες, λόγω της </a:t>
            </a:r>
            <a:r>
              <a:rPr lang="el-GR" sz="2400" b="1" dirty="0" smtClean="0">
                <a:latin typeface="Calibri" pitchFamily="34" charset="0"/>
                <a:cs typeface="Calibri" pitchFamily="34" charset="0"/>
              </a:rPr>
              <a:t>απόστασής</a:t>
            </a:r>
            <a:r>
              <a:rPr lang="el-GR" sz="2400" dirty="0" smtClean="0">
                <a:latin typeface="Calibri" pitchFamily="34" charset="0"/>
                <a:cs typeface="Calibri" pitchFamily="34" charset="0"/>
              </a:rPr>
              <a:t> τους από το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l-GR" sz="2400" dirty="0" smtClean="0">
                <a:latin typeface="Calibri" pitchFamily="34" charset="0"/>
                <a:cs typeface="Calibri" pitchFamily="34" charset="0"/>
              </a:rPr>
              <a:t>τηλεφωνικό κέντρο</a:t>
            </a:r>
          </a:p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Εξελιγμένες εκδόσεις του ADSL</a:t>
            </a:r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395536" y="1385392"/>
            <a:ext cx="8363272" cy="5472608"/>
          </a:xfrm>
        </p:spPr>
        <p:txBody>
          <a:bodyPr>
            <a:normAutofit/>
          </a:bodyPr>
          <a:lstStyle/>
          <a:p>
            <a:r>
              <a:rPr lang="el-GR" dirty="0" smtClean="0">
                <a:latin typeface="Calibri" pitchFamily="34" charset="0"/>
                <a:cs typeface="Calibri" pitchFamily="34" charset="0"/>
              </a:rPr>
              <a:t>Στις απλές τηλεφωνικές συνδέσεις με χάλκινο καλώδιο χρησιμοποιείται μόνο η </a:t>
            </a:r>
            <a:r>
              <a:rPr lang="el-GR" b="1" dirty="0" smtClean="0">
                <a:latin typeface="Calibri" pitchFamily="34" charset="0"/>
                <a:cs typeface="Calibri" pitchFamily="34" charset="0"/>
              </a:rPr>
              <a:t>περιοχή</a:t>
            </a:r>
            <a:r>
              <a:rPr lang="en-US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l-GR" b="1" dirty="0" smtClean="0">
                <a:latin typeface="Calibri" pitchFamily="34" charset="0"/>
                <a:cs typeface="Calibri" pitchFamily="34" charset="0"/>
              </a:rPr>
              <a:t>συχνοτήτων 0-4 </a:t>
            </a:r>
            <a:r>
              <a:rPr lang="el-GR" b="1" dirty="0" err="1" smtClean="0">
                <a:latin typeface="Calibri" pitchFamily="34" charset="0"/>
                <a:cs typeface="Calibri" pitchFamily="34" charset="0"/>
              </a:rPr>
              <a:t>kHz</a:t>
            </a:r>
            <a:r>
              <a:rPr lang="el-GR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l-GR" dirty="0" smtClean="0">
                <a:latin typeface="Calibri" pitchFamily="34" charset="0"/>
                <a:cs typeface="Calibri" pitchFamily="34" charset="0"/>
              </a:rPr>
              <a:t>για τη μετάδοση της φωνής.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l-GR" dirty="0" smtClean="0">
                <a:latin typeface="Calibri" pitchFamily="34" charset="0"/>
                <a:cs typeface="Calibri" pitchFamily="34" charset="0"/>
              </a:rPr>
              <a:t>χρησιμοποιείται </a:t>
            </a:r>
            <a:r>
              <a:rPr lang="el-GR" b="1" dirty="0" smtClean="0">
                <a:latin typeface="Calibri" pitchFamily="34" charset="0"/>
                <a:cs typeface="Calibri" pitchFamily="34" charset="0"/>
              </a:rPr>
              <a:t>μεγαλύτερο εύρος συχνοτήτων </a:t>
            </a:r>
            <a:r>
              <a:rPr lang="el-GR" dirty="0" smtClean="0">
                <a:latin typeface="Calibri" pitchFamily="34" charset="0"/>
                <a:cs typeface="Calibri" pitchFamily="34" charset="0"/>
              </a:rPr>
              <a:t>για την αποστολή από τον </a:t>
            </a:r>
            <a:r>
              <a:rPr lang="el-GR" dirty="0" err="1" smtClean="0">
                <a:latin typeface="Calibri" pitchFamily="34" charset="0"/>
                <a:cs typeface="Calibri" pitchFamily="34" charset="0"/>
              </a:rPr>
              <a:t>πάροχο</a:t>
            </a:r>
            <a:r>
              <a:rPr lang="el-GR" dirty="0" smtClean="0">
                <a:latin typeface="Calibri" pitchFamily="34" charset="0"/>
                <a:cs typeface="Calibri" pitchFamily="34" charset="0"/>
              </a:rPr>
              <a:t> προς τον τελικό χρήστη από το εύρος συχνοτήτων που χρησιμοποιείται για την αποστολή </a:t>
            </a:r>
            <a:r>
              <a:rPr lang="el-GR" b="1" dirty="0" smtClean="0">
                <a:latin typeface="Calibri" pitchFamily="34" charset="0"/>
                <a:cs typeface="Calibri" pitchFamily="34" charset="0"/>
              </a:rPr>
              <a:t>από τον τελικό χρήστη προς τον </a:t>
            </a:r>
            <a:r>
              <a:rPr lang="el-GR" b="1" dirty="0" err="1" smtClean="0">
                <a:latin typeface="Calibri" pitchFamily="34" charset="0"/>
                <a:cs typeface="Calibri" pitchFamily="34" charset="0"/>
              </a:rPr>
              <a:t>πάροχο</a:t>
            </a:r>
            <a:r>
              <a:rPr lang="el-GR" b="1" dirty="0" smtClean="0">
                <a:latin typeface="Calibri" pitchFamily="34" charset="0"/>
                <a:cs typeface="Calibri" pitchFamily="34" charset="0"/>
              </a:rPr>
              <a:t> </a:t>
            </a:r>
            <a:endParaRPr lang="en-US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l-GR" dirty="0" smtClean="0">
                <a:latin typeface="Calibri" pitchFamily="34" charset="0"/>
                <a:cs typeface="Calibri" pitchFamily="34" charset="0"/>
              </a:rPr>
              <a:t>Αυτές οι συχνότητες υποδιαιρούνται σε ακόμα μικρότερες περιοχές των 4.3125 </a:t>
            </a:r>
            <a:r>
              <a:rPr lang="el-GR" dirty="0" err="1" smtClean="0">
                <a:latin typeface="Calibri" pitchFamily="34" charset="0"/>
                <a:cs typeface="Calibri" pitchFamily="34" charset="0"/>
              </a:rPr>
              <a:t>kHz</a:t>
            </a:r>
            <a:r>
              <a:rPr lang="el-GR" dirty="0" smtClean="0">
                <a:latin typeface="Calibri" pitchFamily="34" charset="0"/>
                <a:cs typeface="Calibri" pitchFamily="34" charset="0"/>
              </a:rPr>
              <a:t> και συχνά ονομάζονται </a:t>
            </a:r>
            <a:r>
              <a:rPr lang="el-GR" b="1" dirty="0" err="1" smtClean="0">
                <a:latin typeface="Calibri" pitchFamily="34" charset="0"/>
                <a:cs typeface="Calibri" pitchFamily="34" charset="0"/>
              </a:rPr>
              <a:t>bins</a:t>
            </a:r>
            <a:r>
              <a:rPr lang="el-GR" b="1" dirty="0" smtClean="0">
                <a:latin typeface="Calibri" pitchFamily="34" charset="0"/>
                <a:cs typeface="Calibri" pitchFamily="34" charset="0"/>
              </a:rPr>
              <a:t> </a:t>
            </a:r>
            <a:endParaRPr lang="en-US" b="1" dirty="0" smtClean="0">
              <a:latin typeface="Calibri" pitchFamily="34" charset="0"/>
              <a:cs typeface="Calibri" pitchFamily="34" charset="0"/>
            </a:endParaRPr>
          </a:p>
          <a:p>
            <a:endParaRPr lang="el-GR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323528" y="0"/>
            <a:ext cx="8229600" cy="1143000"/>
          </a:xfrm>
        </p:spPr>
        <p:txBody>
          <a:bodyPr/>
          <a:lstStyle/>
          <a:p>
            <a:r>
              <a:rPr lang="el-GR" dirty="0" smtClean="0"/>
              <a:t>Περιγραφή του </a:t>
            </a:r>
            <a:r>
              <a:rPr lang="en-US" dirty="0" smtClean="0"/>
              <a:t>ADSL</a:t>
            </a:r>
            <a:endParaRPr lang="el-GR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484784"/>
            <a:ext cx="8334375" cy="470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>
                <a:latin typeface="Calibri" pitchFamily="34" charset="0"/>
                <a:cs typeface="Calibri" pitchFamily="34" charset="0"/>
              </a:rPr>
              <a:t>τα </a:t>
            </a:r>
            <a:r>
              <a:rPr lang="el-GR" dirty="0" err="1" smtClean="0">
                <a:latin typeface="Calibri" pitchFamily="34" charset="0"/>
                <a:cs typeface="Calibri" pitchFamily="34" charset="0"/>
              </a:rPr>
              <a:t>modems</a:t>
            </a:r>
            <a:r>
              <a:rPr lang="el-GR" dirty="0" smtClean="0">
                <a:latin typeface="Calibri" pitchFamily="34" charset="0"/>
                <a:cs typeface="Calibri" pitchFamily="34" charset="0"/>
              </a:rPr>
              <a:t> κατά την </a:t>
            </a:r>
            <a:r>
              <a:rPr lang="el-GR" b="1" dirty="0" smtClean="0">
                <a:latin typeface="Calibri" pitchFamily="34" charset="0"/>
                <a:cs typeface="Calibri" pitchFamily="34" charset="0"/>
              </a:rPr>
              <a:t>έναρξη της επικοινωνίας </a:t>
            </a:r>
            <a:r>
              <a:rPr lang="el-GR" dirty="0" smtClean="0">
                <a:latin typeface="Calibri" pitchFamily="34" charset="0"/>
                <a:cs typeface="Calibri" pitchFamily="34" charset="0"/>
              </a:rPr>
              <a:t>ελέγχουν ξεχωριστά κάθε τέτοια περιοχή για να καθορίσουν ποιες από αυτές τις περιοχές μπορούν να χρησιμοποιηθούν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l-GR" dirty="0" smtClean="0">
                <a:latin typeface="Calibri" pitchFamily="34" charset="0"/>
                <a:cs typeface="Calibri" pitchFamily="34" charset="0"/>
              </a:rPr>
              <a:t>η σύνδεση χρησιμοποιείται για τη μεταφορά από τον τελικό χρήστη μέχρι το αντίστοιχο τηλεφωνικό κέντρο της περιοχής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l-GR" dirty="0" smtClean="0">
                <a:latin typeface="Calibri" pitchFamily="34" charset="0"/>
                <a:cs typeface="Calibri" pitchFamily="34" charset="0"/>
              </a:rPr>
              <a:t>Στο τηλεφωνικό κέντρο της περιοχής η μετάδοση των δεδομένων διακλαδώνεται μέσω των </a:t>
            </a:r>
            <a:r>
              <a:rPr lang="el-GR" b="1" dirty="0" smtClean="0">
                <a:latin typeface="Calibri" pitchFamily="34" charset="0"/>
                <a:cs typeface="Calibri" pitchFamily="34" charset="0"/>
              </a:rPr>
              <a:t>DSLAM </a:t>
            </a:r>
            <a:r>
              <a:rPr lang="el-GR" dirty="0" smtClean="0">
                <a:latin typeface="Calibri" pitchFamily="34" charset="0"/>
                <a:cs typeface="Calibri" pitchFamily="34" charset="0"/>
              </a:rPr>
              <a:t>και μεταβιβάζεται (συνήθως) με γραμμές πολύ μεγαλύτερης ταχύτητας στον αντίστοιχο </a:t>
            </a:r>
            <a:r>
              <a:rPr lang="el-GR" dirty="0" err="1" smtClean="0">
                <a:latin typeface="Calibri" pitchFamily="34" charset="0"/>
                <a:cs typeface="Calibri" pitchFamily="34" charset="0"/>
              </a:rPr>
              <a:t>πάροχο</a:t>
            </a:r>
            <a:r>
              <a:rPr lang="el-GR" dirty="0" smtClean="0">
                <a:latin typeface="Calibri" pitchFamily="34" charset="0"/>
                <a:cs typeface="Calibri" pitchFamily="34" charset="0"/>
              </a:rPr>
              <a:t> δεδομένων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Περιγραφή του </a:t>
            </a:r>
            <a:r>
              <a:rPr lang="en-US" dirty="0" smtClean="0"/>
              <a:t>ADSL</a:t>
            </a:r>
            <a:endParaRPr lang="el-G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>
                <a:latin typeface="Calibri" pitchFamily="34" charset="0"/>
                <a:cs typeface="Calibri" pitchFamily="34" charset="0"/>
              </a:rPr>
              <a:t>Για να δημιουργηθούν </a:t>
            </a:r>
            <a:r>
              <a:rPr lang="el-GR" b="1" dirty="0" smtClean="0">
                <a:latin typeface="Calibri" pitchFamily="34" charset="0"/>
                <a:cs typeface="Calibri" pitchFamily="34" charset="0"/>
              </a:rPr>
              <a:t>πολλαπλά κανάλια επικοινωνίας</a:t>
            </a:r>
            <a:r>
              <a:rPr lang="el-GR" dirty="0" smtClean="0">
                <a:latin typeface="Calibri" pitchFamily="34" charset="0"/>
                <a:cs typeface="Calibri" pitchFamily="34" charset="0"/>
              </a:rPr>
              <a:t>, τα ADSL </a:t>
            </a:r>
            <a:r>
              <a:rPr lang="el-GR" dirty="0" err="1" smtClean="0">
                <a:latin typeface="Calibri" pitchFamily="34" charset="0"/>
                <a:cs typeface="Calibri" pitchFamily="34" charset="0"/>
              </a:rPr>
              <a:t>modems</a:t>
            </a:r>
            <a:r>
              <a:rPr lang="el-GR" dirty="0" smtClean="0">
                <a:latin typeface="Calibri" pitchFamily="34" charset="0"/>
                <a:cs typeface="Calibri" pitchFamily="34" charset="0"/>
              </a:rPr>
              <a:t> χωρίζουν το διαθέσιμο εύρος ζώνης μιας τηλεφωνικής γραμμής με ένα από τους δυο ακόλουθους τρόπους: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l-GR" dirty="0" smtClean="0">
                <a:latin typeface="Calibri" pitchFamily="34" charset="0"/>
                <a:cs typeface="Calibri" pitchFamily="34" charset="0"/>
              </a:rPr>
              <a:t>α) </a:t>
            </a:r>
            <a:r>
              <a:rPr lang="el-GR" b="1" dirty="0" smtClean="0">
                <a:latin typeface="Calibri" pitchFamily="34" charset="0"/>
                <a:cs typeface="Calibri" pitchFamily="34" charset="0"/>
              </a:rPr>
              <a:t>Πολυπλεξία με διαίρεση συχνότητας </a:t>
            </a:r>
            <a:r>
              <a:rPr lang="el-GR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el-GR" dirty="0" err="1" smtClean="0">
                <a:latin typeface="Calibri" pitchFamily="34" charset="0"/>
                <a:cs typeface="Calibri" pitchFamily="34" charset="0"/>
              </a:rPr>
              <a:t>Frequency</a:t>
            </a:r>
            <a:r>
              <a:rPr lang="el-GR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l-GR" dirty="0" err="1" smtClean="0">
                <a:latin typeface="Calibri" pitchFamily="34" charset="0"/>
                <a:cs typeface="Calibri" pitchFamily="34" charset="0"/>
              </a:rPr>
              <a:t>Division</a:t>
            </a:r>
            <a:r>
              <a:rPr lang="el-GR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l-GR" dirty="0" err="1" smtClean="0">
                <a:latin typeface="Calibri" pitchFamily="34" charset="0"/>
                <a:cs typeface="Calibri" pitchFamily="34" charset="0"/>
              </a:rPr>
              <a:t>Multiplexing</a:t>
            </a:r>
            <a:r>
              <a:rPr lang="el-GR" dirty="0" smtClean="0">
                <a:latin typeface="Calibri" pitchFamily="34" charset="0"/>
                <a:cs typeface="Calibri" pitchFamily="34" charset="0"/>
              </a:rPr>
              <a:t>)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l-GR" dirty="0" smtClean="0">
                <a:latin typeface="Calibri" pitchFamily="34" charset="0"/>
                <a:cs typeface="Calibri" pitchFamily="34" charset="0"/>
              </a:rPr>
              <a:t>β) </a:t>
            </a:r>
            <a:r>
              <a:rPr lang="el-GR" b="1" i="1" dirty="0" smtClean="0">
                <a:latin typeface="Calibri" pitchFamily="34" charset="0"/>
                <a:cs typeface="Calibri" pitchFamily="34" charset="0"/>
              </a:rPr>
              <a:t>Καταστολή της </a:t>
            </a:r>
            <a:r>
              <a:rPr lang="el-GR" b="1" i="1" dirty="0" err="1" smtClean="0">
                <a:latin typeface="Calibri" pitchFamily="34" charset="0"/>
                <a:cs typeface="Calibri" pitchFamily="34" charset="0"/>
              </a:rPr>
              <a:t>ηχούς</a:t>
            </a:r>
            <a:r>
              <a:rPr lang="el-GR" b="1" i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l-GR" i="1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el-GR" i="1" dirty="0" err="1" smtClean="0">
                <a:latin typeface="Calibri" pitchFamily="34" charset="0"/>
                <a:cs typeface="Calibri" pitchFamily="34" charset="0"/>
              </a:rPr>
              <a:t>Echo</a:t>
            </a:r>
            <a:r>
              <a:rPr lang="el-GR" i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l-GR" i="1" dirty="0" err="1" smtClean="0">
                <a:latin typeface="Calibri" pitchFamily="34" charset="0"/>
                <a:cs typeface="Calibri" pitchFamily="34" charset="0"/>
              </a:rPr>
              <a:t>Cancellation</a:t>
            </a:r>
            <a:r>
              <a:rPr lang="el-GR" i="1" dirty="0" smtClean="0">
                <a:latin typeface="Calibri" pitchFamily="34" charset="0"/>
                <a:cs typeface="Calibri" pitchFamily="34" charset="0"/>
              </a:rPr>
              <a:t>). </a:t>
            </a:r>
            <a:endParaRPr lang="el-GR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Περιγραφή του </a:t>
            </a:r>
            <a:r>
              <a:rPr lang="en-US" dirty="0" smtClean="0"/>
              <a:t>ADSL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5328592"/>
          </a:xfrm>
        </p:spPr>
        <p:txBody>
          <a:bodyPr>
            <a:normAutofit/>
          </a:bodyPr>
          <a:lstStyle/>
          <a:p>
            <a:r>
              <a:rPr lang="el-GR" sz="2400" dirty="0" smtClean="0">
                <a:latin typeface="Calibri" pitchFamily="34" charset="0"/>
                <a:cs typeface="Calibri" pitchFamily="34" charset="0"/>
              </a:rPr>
              <a:t>Τα τοπικά δίκτυα έχουν </a:t>
            </a:r>
            <a:r>
              <a:rPr lang="el-GR" sz="2400" b="1" dirty="0" smtClean="0">
                <a:latin typeface="Calibri" pitchFamily="34" charset="0"/>
                <a:cs typeface="Calibri" pitchFamily="34" charset="0"/>
              </a:rPr>
              <a:t>περιορισμένη</a:t>
            </a:r>
            <a:r>
              <a:rPr lang="el-GR" sz="2400" dirty="0" smtClean="0">
                <a:latin typeface="Calibri" pitchFamily="34" charset="0"/>
                <a:cs typeface="Calibri" pitchFamily="34" charset="0"/>
              </a:rPr>
              <a:t> απόσταση κάλυψης</a:t>
            </a:r>
          </a:p>
          <a:p>
            <a:r>
              <a:rPr lang="el-GR" sz="2400" dirty="0" smtClean="0">
                <a:latin typeface="Calibri" pitchFamily="34" charset="0"/>
                <a:cs typeface="Calibri" pitchFamily="34" charset="0"/>
              </a:rPr>
              <a:t>σε </a:t>
            </a:r>
            <a:r>
              <a:rPr lang="el-GR" sz="2400" b="1" dirty="0" smtClean="0">
                <a:latin typeface="Calibri" pitchFamily="34" charset="0"/>
                <a:cs typeface="Calibri" pitchFamily="34" charset="0"/>
              </a:rPr>
              <a:t>ευρύτερες</a:t>
            </a:r>
            <a:r>
              <a:rPr lang="el-GR" sz="2400" dirty="0" smtClean="0">
                <a:latin typeface="Calibri" pitchFamily="34" charset="0"/>
                <a:cs typeface="Calibri" pitchFamily="34" charset="0"/>
              </a:rPr>
              <a:t> γεωγραφικές εκτάσεις, αναπτύσσονται τα δίκτυα ευρείας περιοχής (WAN) </a:t>
            </a:r>
          </a:p>
          <a:p>
            <a:r>
              <a:rPr lang="el-GR" sz="2400" dirty="0" smtClean="0">
                <a:latin typeface="Calibri" pitchFamily="34" charset="0"/>
                <a:cs typeface="Calibri" pitchFamily="34" charset="0"/>
              </a:rPr>
              <a:t>Η επέκταση των τοπικών δικτύων και ο σχηματισμός δικτύων WAN επιτυγχάνεται με τη χρήση κατάλληλων γραμμών σύνδεσης και στοιχείων, όπως </a:t>
            </a:r>
            <a:r>
              <a:rPr lang="el-GR" sz="2400" b="1" dirty="0" err="1" smtClean="0">
                <a:latin typeface="Calibri" pitchFamily="34" charset="0"/>
                <a:cs typeface="Calibri" pitchFamily="34" charset="0"/>
              </a:rPr>
              <a:t>modem</a:t>
            </a:r>
            <a:r>
              <a:rPr lang="el-GR" sz="2400" b="1" dirty="0" smtClean="0">
                <a:latin typeface="Calibri" pitchFamily="34" charset="0"/>
                <a:cs typeface="Calibri" pitchFamily="34" charset="0"/>
              </a:rPr>
              <a:t>, γέφυρες, δρομολογητές, </a:t>
            </a:r>
            <a:r>
              <a:rPr lang="el-GR" sz="2400" dirty="0" smtClean="0">
                <a:latin typeface="Calibri" pitchFamily="34" charset="0"/>
                <a:cs typeface="Calibri" pitchFamily="34" charset="0"/>
              </a:rPr>
              <a:t>κ.α. </a:t>
            </a:r>
          </a:p>
          <a:p>
            <a:r>
              <a:rPr lang="el-GR" sz="2400" dirty="0" smtClean="0">
                <a:latin typeface="Calibri" pitchFamily="34" charset="0"/>
                <a:cs typeface="Calibri" pitchFamily="34" charset="0"/>
              </a:rPr>
              <a:t>Για την ανάπτυξη γραμμών WAN:</a:t>
            </a:r>
          </a:p>
          <a:p>
            <a:pPr lvl="1"/>
            <a:r>
              <a:rPr lang="el-GR" sz="2400" b="1" dirty="0" smtClean="0">
                <a:latin typeface="Calibri" pitchFamily="34" charset="0"/>
                <a:cs typeface="Calibri" pitchFamily="34" charset="0"/>
              </a:rPr>
              <a:t>δίκτυα μεταγωγής </a:t>
            </a:r>
            <a:r>
              <a:rPr lang="el-GR" sz="2400" dirty="0" smtClean="0">
                <a:latin typeface="Calibri" pitchFamily="34" charset="0"/>
                <a:cs typeface="Calibri" pitchFamily="34" charset="0"/>
              </a:rPr>
              <a:t>(κυκλώματος, πακέτου), </a:t>
            </a:r>
          </a:p>
          <a:p>
            <a:pPr lvl="1"/>
            <a:r>
              <a:rPr lang="el-GR" sz="2400" b="1" dirty="0" smtClean="0">
                <a:latin typeface="Calibri" pitchFamily="34" charset="0"/>
                <a:cs typeface="Calibri" pitchFamily="34" charset="0"/>
              </a:rPr>
              <a:t>δορυφορικές συνδέσεις</a:t>
            </a:r>
          </a:p>
          <a:p>
            <a:pPr lvl="1"/>
            <a:r>
              <a:rPr lang="el-GR" sz="2400" b="1" dirty="0" err="1" smtClean="0">
                <a:latin typeface="Calibri" pitchFamily="34" charset="0"/>
                <a:cs typeface="Calibri" pitchFamily="34" charset="0"/>
              </a:rPr>
              <a:t>μικροκυματικές</a:t>
            </a:r>
            <a:r>
              <a:rPr lang="el-GR" sz="2400" b="1" dirty="0" smtClean="0">
                <a:latin typeface="Calibri" pitchFamily="34" charset="0"/>
                <a:cs typeface="Calibri" pitchFamily="34" charset="0"/>
              </a:rPr>
              <a:t> συνδέσεις</a:t>
            </a:r>
          </a:p>
          <a:p>
            <a:pPr lvl="1"/>
            <a:r>
              <a:rPr lang="el-GR" sz="2400" b="1" dirty="0" smtClean="0">
                <a:latin typeface="Calibri" pitchFamily="34" charset="0"/>
                <a:cs typeface="Calibri" pitchFamily="34" charset="0"/>
              </a:rPr>
              <a:t>οπτικές ίνες</a:t>
            </a:r>
          </a:p>
          <a:p>
            <a:pPr lvl="1"/>
            <a:r>
              <a:rPr lang="el-GR" sz="2400" b="1" dirty="0" smtClean="0">
                <a:latin typeface="Calibri" pitchFamily="34" charset="0"/>
                <a:cs typeface="Calibri" pitchFamily="34" charset="0"/>
              </a:rPr>
              <a:t>συστήματα καλωδιακής τηλεόρασης </a:t>
            </a:r>
          </a:p>
          <a:p>
            <a:endParaRPr lang="el-G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/>
          </a:bodyPr>
          <a:lstStyle/>
          <a:p>
            <a:r>
              <a:rPr lang="el-GR" sz="2800" dirty="0" smtClean="0"/>
              <a:t>Εισαγωγή στα Δίκτυα Ευρείας περιοχής </a:t>
            </a:r>
            <a:endParaRPr lang="el-GR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5328592"/>
          </a:xfrm>
        </p:spPr>
        <p:txBody>
          <a:bodyPr>
            <a:normAutofit fontScale="92500" lnSpcReduction="20000"/>
          </a:bodyPr>
          <a:lstStyle/>
          <a:p>
            <a:r>
              <a:rPr lang="el-GR" sz="2400" dirty="0" smtClean="0">
                <a:latin typeface="Calibri" pitchFamily="34" charset="0"/>
                <a:cs typeface="Calibri" pitchFamily="34" charset="0"/>
              </a:rPr>
              <a:t>Ως προς το χρήστη, το WAN εμφανίζεται να λειτουργεί κατά τον </a:t>
            </a:r>
            <a:r>
              <a:rPr lang="el-GR" sz="2400" b="1" dirty="0" smtClean="0">
                <a:latin typeface="Calibri" pitchFamily="34" charset="0"/>
                <a:cs typeface="Calibri" pitchFamily="34" charset="0"/>
              </a:rPr>
              <a:t>ίδιο</a:t>
            </a:r>
            <a:r>
              <a:rPr lang="el-GR" sz="2400" dirty="0" smtClean="0">
                <a:latin typeface="Calibri" pitchFamily="34" charset="0"/>
                <a:cs typeface="Calibri" pitchFamily="34" charset="0"/>
              </a:rPr>
              <a:t> ακριβώς τρόπο με το LAN </a:t>
            </a:r>
          </a:p>
          <a:p>
            <a:r>
              <a:rPr lang="el-GR" sz="2400" dirty="0" smtClean="0">
                <a:latin typeface="Calibri" pitchFamily="34" charset="0"/>
                <a:cs typeface="Calibri" pitchFamily="34" charset="0"/>
              </a:rPr>
              <a:t>μια εταιρεία είναι δύσκολο να εγκαταστήσει και να διαχειριστεί από μόνη της τις </a:t>
            </a:r>
            <a:r>
              <a:rPr lang="el-GR" sz="2400" b="1" dirty="0" smtClean="0">
                <a:latin typeface="Calibri" pitchFamily="34" charset="0"/>
                <a:cs typeface="Calibri" pitchFamily="34" charset="0"/>
              </a:rPr>
              <a:t>γραμμές WAN</a:t>
            </a:r>
            <a:r>
              <a:rPr lang="el-GR" sz="2400" dirty="0" smtClean="0">
                <a:latin typeface="Calibri" pitchFamily="34" charset="0"/>
                <a:cs typeface="Calibri" pitchFamily="34" charset="0"/>
              </a:rPr>
              <a:t>, συνήθως τις νοικιάζει από τηλεπικοινωνιακό φορέα </a:t>
            </a:r>
          </a:p>
          <a:p>
            <a:r>
              <a:rPr lang="el-GR" sz="2400" b="1" dirty="0" smtClean="0">
                <a:latin typeface="Calibri" pitchFamily="34" charset="0"/>
                <a:cs typeface="Calibri" pitchFamily="34" charset="0"/>
              </a:rPr>
              <a:t>υπηρεσίες δικτύων ευρείας περιοχής (υπηρεσίες WAN) </a:t>
            </a:r>
            <a:r>
              <a:rPr lang="el-GR" sz="2400" dirty="0" smtClean="0">
                <a:latin typeface="Calibri" pitchFamily="34" charset="0"/>
                <a:cs typeface="Calibri" pitchFamily="34" charset="0"/>
              </a:rPr>
              <a:t>που παρέχονται ως υπηρεσίες από τους διάφορους τηλεπικοινωνιακούς φορείς, είναι: </a:t>
            </a:r>
          </a:p>
          <a:p>
            <a:pPr lvl="1"/>
            <a:r>
              <a:rPr lang="el-GR" sz="2400" b="1" i="1" dirty="0" smtClean="0">
                <a:latin typeface="Calibri" pitchFamily="34" charset="0"/>
                <a:cs typeface="Calibri" pitchFamily="34" charset="0"/>
              </a:rPr>
              <a:t>Επιλεγόμενες τηλεφωνικές γραμμές </a:t>
            </a:r>
          </a:p>
          <a:p>
            <a:pPr lvl="1"/>
            <a:r>
              <a:rPr lang="el-GR" sz="2400" b="1" i="1" dirty="0" smtClean="0">
                <a:latin typeface="Calibri" pitchFamily="34" charset="0"/>
                <a:cs typeface="Calibri" pitchFamily="34" charset="0"/>
              </a:rPr>
              <a:t>Μόνιμες ή μισθωμένες γραμμές </a:t>
            </a:r>
          </a:p>
          <a:p>
            <a:pPr lvl="1"/>
            <a:r>
              <a:rPr lang="el-GR" sz="2400" b="1" i="1" dirty="0" smtClean="0">
                <a:latin typeface="Calibri" pitchFamily="34" charset="0"/>
                <a:cs typeface="Calibri" pitchFamily="34" charset="0"/>
              </a:rPr>
              <a:t>Χ.25 </a:t>
            </a:r>
          </a:p>
          <a:p>
            <a:pPr lvl="1"/>
            <a:r>
              <a:rPr lang="en-US" sz="2400" b="1" i="1" dirty="0" smtClean="0">
                <a:latin typeface="Calibri" pitchFamily="34" charset="0"/>
                <a:cs typeface="Calibri" pitchFamily="34" charset="0"/>
              </a:rPr>
              <a:t>Frame Relay </a:t>
            </a:r>
          </a:p>
          <a:p>
            <a:pPr lvl="1"/>
            <a:r>
              <a:rPr lang="en-US" sz="2400" b="1" i="1" dirty="0" smtClean="0">
                <a:latin typeface="Calibri" pitchFamily="34" charset="0"/>
                <a:cs typeface="Calibri" pitchFamily="34" charset="0"/>
              </a:rPr>
              <a:t>ISDN </a:t>
            </a:r>
          </a:p>
          <a:p>
            <a:pPr lvl="1"/>
            <a:r>
              <a:rPr lang="en-US" sz="2400" b="1" i="1" dirty="0" smtClean="0">
                <a:latin typeface="Calibri" pitchFamily="34" charset="0"/>
                <a:cs typeface="Calibri" pitchFamily="34" charset="0"/>
              </a:rPr>
              <a:t>ATM </a:t>
            </a:r>
          </a:p>
          <a:p>
            <a:pPr lvl="1"/>
            <a:r>
              <a:rPr lang="en-US" sz="2400" b="1" i="1" dirty="0" err="1" smtClean="0">
                <a:latin typeface="Calibri" pitchFamily="34" charset="0"/>
                <a:cs typeface="Calibri" pitchFamily="34" charset="0"/>
              </a:rPr>
              <a:t>xDSL</a:t>
            </a:r>
            <a:r>
              <a:rPr lang="en-US" sz="2400" b="1" i="1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lvl="1"/>
            <a:r>
              <a:rPr lang="el-GR" sz="2400" b="1" i="1" dirty="0" smtClean="0">
                <a:latin typeface="Calibri" pitchFamily="34" charset="0"/>
                <a:cs typeface="Calibri" pitchFamily="34" charset="0"/>
              </a:rPr>
              <a:t>Τεχνολογίες </a:t>
            </a:r>
            <a:r>
              <a:rPr lang="en-US" sz="2400" b="1" i="1" dirty="0" smtClean="0">
                <a:latin typeface="Calibri" pitchFamily="34" charset="0"/>
                <a:cs typeface="Calibri" pitchFamily="34" charset="0"/>
              </a:rPr>
              <a:t>FTTH </a:t>
            </a:r>
            <a:r>
              <a:rPr lang="el-GR" sz="2400" b="1" i="1" dirty="0" smtClean="0">
                <a:latin typeface="Calibri" pitchFamily="34" charset="0"/>
                <a:cs typeface="Calibri" pitchFamily="34" charset="0"/>
              </a:rPr>
              <a:t>και </a:t>
            </a:r>
            <a:r>
              <a:rPr lang="en-US" sz="2400" b="1" i="1" dirty="0" smtClean="0">
                <a:latin typeface="Calibri" pitchFamily="34" charset="0"/>
                <a:cs typeface="Calibri" pitchFamily="34" charset="0"/>
              </a:rPr>
              <a:t>Metro Ethernet </a:t>
            </a:r>
          </a:p>
          <a:p>
            <a:pPr lvl="1"/>
            <a:r>
              <a:rPr lang="el-GR" sz="2400" b="1" i="1" dirty="0" smtClean="0">
                <a:latin typeface="Calibri" pitchFamily="34" charset="0"/>
                <a:cs typeface="Calibri" pitchFamily="34" charset="0"/>
              </a:rPr>
              <a:t>Ασύρματες και δορυφορικές ζεύξεις </a:t>
            </a:r>
          </a:p>
          <a:p>
            <a:pPr lvl="1">
              <a:buNone/>
            </a:pPr>
            <a:endParaRPr lang="el-GR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143000"/>
          </a:xfrm>
        </p:spPr>
        <p:txBody>
          <a:bodyPr>
            <a:normAutofit/>
          </a:bodyPr>
          <a:lstStyle/>
          <a:p>
            <a:r>
              <a:rPr lang="el-GR" sz="2800" dirty="0" smtClean="0"/>
              <a:t>Εισαγωγή στα Δίκτυα Ευρείας περιοχής </a:t>
            </a:r>
            <a:endParaRPr lang="el-GR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89424"/>
            <a:ext cx="8424935" cy="6424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 smtClean="0">
                <a:latin typeface="Arial" pitchFamily="34" charset="0"/>
                <a:cs typeface="Arial" pitchFamily="34" charset="0"/>
              </a:rPr>
              <a:t>5.1 Εγκατεστημένο Τηλεφωνικό Δίκτυο </a:t>
            </a:r>
            <a:endParaRPr lang="el-G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2 - Θέση περιεχομένου"/>
          <p:cNvSpPr txBox="1">
            <a:spLocks/>
          </p:cNvSpPr>
          <p:nvPr/>
        </p:nvSpPr>
        <p:spPr>
          <a:xfrm>
            <a:off x="395536" y="1124744"/>
            <a:ext cx="8496944" cy="5112568"/>
          </a:xfrm>
          <a:prstGeom prst="rect">
            <a:avLst/>
          </a:prstGeom>
        </p:spPr>
        <p:txBody>
          <a:bodyPr vert="horz">
            <a:normAutofit fontScale="92500"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l-G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μια κανονική τηλεφωνική εγκατάσταση αποτελείται από ένα ζευγάρι από </a:t>
            </a:r>
            <a:r>
              <a:rPr kumimoji="0" lang="el-G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χάλκινα καλώδια </a:t>
            </a:r>
            <a:r>
              <a:rPr kumimoji="0" lang="el-G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που εγκαθιστά στο σπίτι μας μια τηλεφωνική εταιρεία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el-GR" sz="2400" dirty="0" smtClean="0">
                <a:latin typeface="Calibri" pitchFamily="34" charset="0"/>
                <a:cs typeface="Calibri" pitchFamily="34" charset="0"/>
              </a:rPr>
              <a:t>έχουν </a:t>
            </a:r>
            <a:r>
              <a:rPr lang="el-GR" sz="2400" b="1" dirty="0" smtClean="0">
                <a:latin typeface="Calibri" pitchFamily="34" charset="0"/>
                <a:cs typeface="Calibri" pitchFamily="34" charset="0"/>
              </a:rPr>
              <a:t>αρκετό εύρος ζώνης </a:t>
            </a:r>
            <a:r>
              <a:rPr lang="el-GR" sz="2400" dirty="0" smtClean="0">
                <a:latin typeface="Calibri" pitchFamily="34" charset="0"/>
                <a:cs typeface="Calibri" pitchFamily="34" charset="0"/>
              </a:rPr>
              <a:t>και μπορούν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l-GR" sz="2400" dirty="0" smtClean="0">
                <a:latin typeface="Calibri" pitchFamily="34" charset="0"/>
                <a:cs typeface="Calibri" pitchFamily="34" charset="0"/>
              </a:rPr>
              <a:t>να μεταφέρουν αρκετά </a:t>
            </a:r>
            <a:r>
              <a:rPr lang="el-GR" sz="2400" b="1" dirty="0" smtClean="0">
                <a:latin typeface="Calibri" pitchFamily="34" charset="0"/>
                <a:cs typeface="Calibri" pitchFamily="34" charset="0"/>
              </a:rPr>
              <a:t>μεγαλύτερες συχνότητες </a:t>
            </a:r>
            <a:r>
              <a:rPr lang="el-GR" sz="2400" dirty="0" smtClean="0">
                <a:latin typeface="Calibri" pitchFamily="34" charset="0"/>
                <a:cs typeface="Calibri" pitchFamily="34" charset="0"/>
              </a:rPr>
              <a:t>από αυτές που χρησιμοποιούντα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l-GR" sz="2400" dirty="0" smtClean="0">
                <a:latin typeface="Calibri" pitchFamily="34" charset="0"/>
                <a:cs typeface="Calibri" pitchFamily="34" charset="0"/>
              </a:rPr>
              <a:t>για τη μεταφορά φωνής</a:t>
            </a:r>
            <a:endParaRPr lang="en-US" sz="2400" dirty="0" smtClean="0">
              <a:latin typeface="Calibri" pitchFamily="34" charset="0"/>
              <a:cs typeface="Calibri" pitchFamily="34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lang="el-GR" sz="2400" dirty="0" smtClean="0">
                <a:latin typeface="Calibri" pitchFamily="34" charset="0"/>
                <a:cs typeface="Calibri" pitchFamily="34" charset="0"/>
              </a:rPr>
              <a:t>Στις συνδέσεις </a:t>
            </a:r>
            <a:r>
              <a:rPr lang="el-GR" sz="2400" b="1" dirty="0" smtClean="0">
                <a:latin typeface="Calibri" pitchFamily="34" charset="0"/>
                <a:cs typeface="Calibri" pitchFamily="34" charset="0"/>
              </a:rPr>
              <a:t>DSL</a:t>
            </a:r>
            <a:r>
              <a:rPr lang="el-GR" sz="2400" dirty="0" smtClean="0">
                <a:latin typeface="Calibri" pitchFamily="34" charset="0"/>
                <a:cs typeface="Calibri" pitchFamily="34" charset="0"/>
              </a:rPr>
              <a:t> αυτό το έξτρα εύρος ζώνης χρησιμοποιείται για να μεταφέρει </a:t>
            </a:r>
            <a:r>
              <a:rPr lang="el-GR" sz="2400" b="1" dirty="0" smtClean="0">
                <a:latin typeface="Calibri" pitchFamily="34" charset="0"/>
                <a:cs typeface="Calibri" pitchFamily="34" charset="0"/>
              </a:rPr>
              <a:t>πληροφορίες</a:t>
            </a:r>
            <a:r>
              <a:rPr lang="el-GR" sz="2400" dirty="0" smtClean="0">
                <a:latin typeface="Calibri" pitchFamily="34" charset="0"/>
                <a:cs typeface="Calibri" pitchFamily="34" charset="0"/>
              </a:rPr>
              <a:t> χωρίς να παρεμβάλλει τις επικοινωνίες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l-GR" sz="2400" dirty="0" smtClean="0">
                <a:latin typeface="Calibri" pitchFamily="34" charset="0"/>
                <a:cs typeface="Calibri" pitchFamily="34" charset="0"/>
              </a:rPr>
              <a:t>φωνής που γίνονται ταυτόχρονα μέσα στην ίδια γραμμή.</a:t>
            </a:r>
            <a:endParaRPr lang="en-US" sz="2400" dirty="0" smtClean="0">
              <a:latin typeface="Calibri" pitchFamily="34" charset="0"/>
              <a:cs typeface="Calibri" pitchFamily="34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l-G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Οι </a:t>
            </a:r>
            <a:r>
              <a:rPr kumimoji="0" lang="el-G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ανθρώπινες φωνές </a:t>
            </a:r>
            <a:r>
              <a:rPr kumimoji="0" lang="el-G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στις κανονικές συνομιλίες μπορούν να μεταφερθούν στην περιοχή συχνοτήτων </a:t>
            </a:r>
            <a:r>
              <a:rPr kumimoji="0" lang="el-G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από 0 έως 3.400 </a:t>
            </a:r>
            <a:r>
              <a:rPr kumimoji="0" lang="el-GR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Hertz</a:t>
            </a:r>
            <a:r>
              <a:rPr kumimoji="0" lang="el-G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.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l-G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Τα σύγχρονα μηχανήματα, που στέλνουν </a:t>
            </a:r>
            <a:r>
              <a:rPr kumimoji="0" lang="el-G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ψηφιακά</a:t>
            </a:r>
            <a:r>
              <a:rPr kumimoji="0" lang="el-G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 και όχι αναλογικά δεδομένα, μπορούν να χρησιμοποιήσουν με ασφάλεια πολύ </a:t>
            </a:r>
            <a:r>
              <a:rPr kumimoji="0" lang="el-G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περισσότερη</a:t>
            </a:r>
            <a:r>
              <a:rPr kumimoji="0" lang="el-G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 από τη χωρητικότητα της τηλεφωνικής γραμμής.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481328"/>
            <a:ext cx="8363272" cy="4525963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>
                <a:latin typeface="Calibri" pitchFamily="34" charset="0"/>
                <a:cs typeface="Calibri" pitchFamily="34" charset="0"/>
              </a:rPr>
              <a:t>M</a:t>
            </a:r>
            <a:r>
              <a:rPr lang="el-GR" sz="2400" dirty="0" err="1" smtClean="0">
                <a:latin typeface="Calibri" pitchFamily="34" charset="0"/>
                <a:cs typeface="Calibri" pitchFamily="34" charset="0"/>
              </a:rPr>
              <a:t>ετατρέπει</a:t>
            </a:r>
            <a:r>
              <a:rPr lang="el-GR" sz="2400" dirty="0" smtClean="0">
                <a:latin typeface="Calibri" pitchFamily="34" charset="0"/>
                <a:cs typeface="Calibri" pitchFamily="34" charset="0"/>
              </a:rPr>
              <a:t> το απλό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l-GR" sz="2400" dirty="0" smtClean="0">
                <a:latin typeface="Calibri" pitchFamily="34" charset="0"/>
                <a:cs typeface="Calibri" pitchFamily="34" charset="0"/>
              </a:rPr>
              <a:t>τηλεφωνικό καλώδιο σε ένα δίαυλο ψηφιακής επικοινωνίας </a:t>
            </a:r>
            <a:r>
              <a:rPr lang="el-GR" sz="2400" b="1" dirty="0" smtClean="0">
                <a:latin typeface="Calibri" pitchFamily="34" charset="0"/>
                <a:cs typeface="Calibri" pitchFamily="34" charset="0"/>
              </a:rPr>
              <a:t>μεγάλου εύρους ζώνης </a:t>
            </a:r>
            <a:r>
              <a:rPr lang="el-GR" sz="2400" dirty="0" smtClean="0">
                <a:latin typeface="Calibri" pitchFamily="34" charset="0"/>
                <a:cs typeface="Calibri" pitchFamily="34" charset="0"/>
              </a:rPr>
              <a:t>με τη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l-GR" sz="2400" dirty="0" smtClean="0">
                <a:latin typeface="Calibri" pitchFamily="34" charset="0"/>
                <a:cs typeface="Calibri" pitchFamily="34" charset="0"/>
              </a:rPr>
              <a:t>χρήση </a:t>
            </a:r>
            <a:r>
              <a:rPr lang="el-GR" sz="2400" b="1" dirty="0" smtClean="0">
                <a:latin typeface="Calibri" pitchFamily="34" charset="0"/>
                <a:cs typeface="Calibri" pitchFamily="34" charset="0"/>
              </a:rPr>
              <a:t>ειδικών </a:t>
            </a:r>
            <a:r>
              <a:rPr lang="el-GR" sz="2400" b="1" dirty="0" err="1" smtClean="0">
                <a:latin typeface="Calibri" pitchFamily="34" charset="0"/>
                <a:cs typeface="Calibri" pitchFamily="34" charset="0"/>
              </a:rPr>
              <a:t>modems</a:t>
            </a:r>
            <a:r>
              <a:rPr lang="el-GR" sz="2400" dirty="0" smtClean="0">
                <a:latin typeface="Calibri" pitchFamily="34" charset="0"/>
                <a:cs typeface="Calibri" pitchFamily="34" charset="0"/>
              </a:rPr>
              <a:t>, τα οποία τοποθετούνται στις δυο άκρες της γραμμής</a:t>
            </a:r>
            <a:endParaRPr lang="en-US" sz="2400" dirty="0" smtClean="0">
              <a:latin typeface="Calibri" pitchFamily="34" charset="0"/>
              <a:cs typeface="Calibri" pitchFamily="34" charset="0"/>
            </a:endParaRPr>
          </a:p>
          <a:p>
            <a:r>
              <a:rPr lang="el-GR" sz="2400" dirty="0" smtClean="0">
                <a:latin typeface="Calibri" pitchFamily="34" charset="0"/>
                <a:cs typeface="Calibri" pitchFamily="34" charset="0"/>
              </a:rPr>
              <a:t>Ο δίαυλος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l-GR" sz="2400" dirty="0" smtClean="0">
                <a:latin typeface="Calibri" pitchFamily="34" charset="0"/>
                <a:cs typeface="Calibri" pitchFamily="34" charset="0"/>
              </a:rPr>
              <a:t>αυτός μεταφέρει τόσο τις </a:t>
            </a:r>
            <a:r>
              <a:rPr lang="el-GR" sz="2400" b="1" dirty="0" smtClean="0">
                <a:latin typeface="Calibri" pitchFamily="34" charset="0"/>
                <a:cs typeface="Calibri" pitchFamily="34" charset="0"/>
              </a:rPr>
              <a:t>χαμηλές</a:t>
            </a:r>
            <a:r>
              <a:rPr lang="el-GR" sz="2400" dirty="0" smtClean="0">
                <a:latin typeface="Calibri" pitchFamily="34" charset="0"/>
                <a:cs typeface="Calibri" pitchFamily="34" charset="0"/>
              </a:rPr>
              <a:t> όσο και τις </a:t>
            </a:r>
            <a:r>
              <a:rPr lang="el-GR" sz="2400" b="1" dirty="0" smtClean="0">
                <a:latin typeface="Calibri" pitchFamily="34" charset="0"/>
                <a:cs typeface="Calibri" pitchFamily="34" charset="0"/>
              </a:rPr>
              <a:t>υψηλές</a:t>
            </a:r>
            <a:r>
              <a:rPr lang="el-GR" sz="2400" dirty="0" smtClean="0">
                <a:latin typeface="Calibri" pitchFamily="34" charset="0"/>
                <a:cs typeface="Calibri" pitchFamily="34" charset="0"/>
              </a:rPr>
              <a:t> συχνότητες ταυτόχρονα, τις χαμηλές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l-GR" sz="2400" dirty="0" smtClean="0">
                <a:latin typeface="Calibri" pitchFamily="34" charset="0"/>
                <a:cs typeface="Calibri" pitchFamily="34" charset="0"/>
              </a:rPr>
              <a:t>για τη μεταφορά του σήματος της φωνής και τις υψηλές για τα δεδομένα</a:t>
            </a:r>
            <a:endParaRPr lang="en-US" sz="2400" dirty="0" smtClean="0">
              <a:latin typeface="Calibri" pitchFamily="34" charset="0"/>
              <a:cs typeface="Calibri" pitchFamily="34" charset="0"/>
            </a:endParaRPr>
          </a:p>
          <a:p>
            <a:r>
              <a:rPr lang="el-GR" sz="2400" dirty="0" smtClean="0">
                <a:latin typeface="Calibri" pitchFamily="34" charset="0"/>
                <a:cs typeface="Calibri" pitchFamily="34" charset="0"/>
              </a:rPr>
              <a:t>Η γραμμή μπορεί να μεταφέρει ταυτόχρονα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l-GR" sz="2400" dirty="0" smtClean="0">
                <a:latin typeface="Calibri" pitchFamily="34" charset="0"/>
                <a:cs typeface="Calibri" pitchFamily="34" charset="0"/>
              </a:rPr>
              <a:t>χωρίς πρόβλημα τη </a:t>
            </a:r>
            <a:r>
              <a:rPr lang="el-GR" sz="2400" b="1" dirty="0" smtClean="0">
                <a:latin typeface="Calibri" pitchFamily="34" charset="0"/>
                <a:cs typeface="Calibri" pitchFamily="34" charset="0"/>
              </a:rPr>
              <a:t>φωνή και τα δεδομένα </a:t>
            </a:r>
            <a:r>
              <a:rPr lang="el-GR" sz="2400" dirty="0" smtClean="0">
                <a:latin typeface="Calibri" pitchFamily="34" charset="0"/>
                <a:cs typeface="Calibri" pitchFamily="34" charset="0"/>
              </a:rPr>
              <a:t>καθώς οι συχνότητες που χρησιμοποιούνται για τις δυο μεταδόσεις απέχουν αρκετά μεταξύ τους και μπορούν να </a:t>
            </a:r>
            <a:r>
              <a:rPr lang="el-GR" sz="2400" b="1" dirty="0" smtClean="0">
                <a:latin typeface="Calibri" pitchFamily="34" charset="0"/>
                <a:cs typeface="Calibri" pitchFamily="34" charset="0"/>
              </a:rPr>
              <a:t>ξεχωρίσουν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l-GR" sz="2400" dirty="0" smtClean="0">
                <a:latin typeface="Calibri" pitchFamily="34" charset="0"/>
                <a:cs typeface="Calibri" pitchFamily="34" charset="0"/>
              </a:rPr>
              <a:t>εύκολα (αυτή τη δουλειά κάνει το </a:t>
            </a:r>
            <a:r>
              <a:rPr lang="el-GR" sz="2400" b="1" dirty="0" smtClean="0">
                <a:latin typeface="Calibri" pitchFamily="34" charset="0"/>
                <a:cs typeface="Calibri" pitchFamily="34" charset="0"/>
              </a:rPr>
              <a:t>φίλτρο ή ο διαχωριστής </a:t>
            </a:r>
            <a:r>
              <a:rPr lang="el-GR" sz="2400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el-GR" sz="2400" dirty="0" err="1" smtClean="0">
                <a:latin typeface="Calibri" pitchFamily="34" charset="0"/>
                <a:cs typeface="Calibri" pitchFamily="34" charset="0"/>
              </a:rPr>
              <a:t>splitter</a:t>
            </a:r>
            <a:r>
              <a:rPr lang="el-GR" sz="2400" dirty="0" smtClean="0">
                <a:latin typeface="Calibri" pitchFamily="34" charset="0"/>
                <a:cs typeface="Calibri" pitchFamily="34" charset="0"/>
              </a:rPr>
              <a:t>) που βάζουμε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l-GR" sz="2400" dirty="0" smtClean="0">
                <a:latin typeface="Calibri" pitchFamily="34" charset="0"/>
                <a:cs typeface="Calibri" pitchFamily="34" charset="0"/>
              </a:rPr>
              <a:t>στην τηλεφωνική γραμμή).</a:t>
            </a:r>
            <a:endParaRPr lang="en-US" sz="2400" dirty="0" smtClean="0">
              <a:latin typeface="Calibri" pitchFamily="34" charset="0"/>
              <a:cs typeface="Calibri" pitchFamily="34" charset="0"/>
            </a:endParaRPr>
          </a:p>
          <a:p>
            <a:endParaRPr lang="el-GR" sz="240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>
                <a:latin typeface="Arial" pitchFamily="34" charset="0"/>
                <a:cs typeface="Arial" pitchFamily="34" charset="0"/>
              </a:rPr>
              <a:t>5.1.4 Τεχνολογίες Ψηφιακής Συνδρομητικής Γραμμής (</a:t>
            </a:r>
            <a:r>
              <a:rPr lang="el-GR" sz="3200" dirty="0" err="1" smtClean="0">
                <a:latin typeface="Arial" pitchFamily="34" charset="0"/>
                <a:cs typeface="Arial" pitchFamily="34" charset="0"/>
              </a:rPr>
              <a:t>xDSL</a:t>
            </a:r>
            <a:r>
              <a:rPr lang="el-GR" sz="3200" dirty="0" smtClean="0">
                <a:latin typeface="Arial" pitchFamily="34" charset="0"/>
                <a:cs typeface="Arial" pitchFamily="34" charset="0"/>
              </a:rPr>
              <a:t>) </a:t>
            </a:r>
            <a:endParaRPr lang="el-GR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περιεχομένου"/>
          <p:cNvSpPr>
            <a:spLocks noGrp="1"/>
          </p:cNvSpPr>
          <p:nvPr>
            <p:ph idx="1"/>
          </p:nvPr>
        </p:nvSpPr>
        <p:spPr>
          <a:xfrm>
            <a:off x="323528" y="1481328"/>
            <a:ext cx="8352928" cy="4525963"/>
          </a:xfrm>
        </p:spPr>
        <p:txBody>
          <a:bodyPr/>
          <a:lstStyle/>
          <a:p>
            <a:r>
              <a:rPr lang="el-GR" sz="2400" dirty="0" smtClean="0">
                <a:latin typeface="Calibri" pitchFamily="34" charset="0"/>
                <a:cs typeface="Calibri" pitchFamily="34" charset="0"/>
              </a:rPr>
              <a:t>Χρησιμοποιούνται διάφορες </a:t>
            </a:r>
            <a:r>
              <a:rPr lang="el-GR" sz="2400" b="1" dirty="0" smtClean="0">
                <a:latin typeface="Calibri" pitchFamily="34" charset="0"/>
                <a:cs typeface="Calibri" pitchFamily="34" charset="0"/>
              </a:rPr>
              <a:t>τεχνολογίες διαμόρφωσης</a:t>
            </a:r>
            <a:r>
              <a:rPr lang="el-GR" sz="2400" dirty="0" smtClean="0">
                <a:latin typeface="Calibri" pitchFamily="34" charset="0"/>
                <a:cs typeface="Calibri" pitchFamily="34" charset="0"/>
              </a:rPr>
              <a:t>, οι οποίες χωρίζουν το διαθέσιμο εύρος ζώνης της γραμμής σε </a:t>
            </a:r>
            <a:r>
              <a:rPr lang="el-GR" sz="2400" b="1" dirty="0" smtClean="0">
                <a:latin typeface="Calibri" pitchFamily="34" charset="0"/>
                <a:cs typeface="Calibri" pitchFamily="34" charset="0"/>
              </a:rPr>
              <a:t>τρία</a:t>
            </a:r>
            <a:r>
              <a:rPr lang="el-GR" sz="2400" dirty="0" smtClean="0">
                <a:latin typeface="Calibri" pitchFamily="34" charset="0"/>
                <a:cs typeface="Calibri" pitchFamily="34" charset="0"/>
              </a:rPr>
              <a:t> κανάλια: </a:t>
            </a:r>
            <a:endParaRPr lang="en-US" sz="2400" dirty="0" smtClean="0">
              <a:latin typeface="Calibri" pitchFamily="34" charset="0"/>
              <a:cs typeface="Calibri" pitchFamily="34" charset="0"/>
            </a:endParaRPr>
          </a:p>
          <a:p>
            <a:r>
              <a:rPr lang="el-GR" sz="2400" dirty="0" smtClean="0">
                <a:latin typeface="Calibri" pitchFamily="34" charset="0"/>
                <a:cs typeface="Calibri" pitchFamily="34" charset="0"/>
              </a:rPr>
              <a:t>ένα για τη </a:t>
            </a:r>
            <a:r>
              <a:rPr lang="el-GR" sz="2400" b="1" dirty="0" smtClean="0">
                <a:latin typeface="Calibri" pitchFamily="34" charset="0"/>
                <a:cs typeface="Calibri" pitchFamily="34" charset="0"/>
              </a:rPr>
              <a:t>μετάδοση της φωνής</a:t>
            </a:r>
            <a:r>
              <a:rPr lang="el-GR" sz="2400" dirty="0" smtClean="0">
                <a:latin typeface="Calibri" pitchFamily="34" charset="0"/>
                <a:cs typeface="Calibri" pitchFamily="34" charset="0"/>
              </a:rPr>
              <a:t> </a:t>
            </a:r>
            <a:endParaRPr lang="en-US" sz="2400" dirty="0" smtClean="0">
              <a:latin typeface="Calibri" pitchFamily="34" charset="0"/>
              <a:cs typeface="Calibri" pitchFamily="34" charset="0"/>
            </a:endParaRPr>
          </a:p>
          <a:p>
            <a:r>
              <a:rPr lang="el-GR" sz="2400" dirty="0" smtClean="0">
                <a:latin typeface="Calibri" pitchFamily="34" charset="0"/>
                <a:cs typeface="Calibri" pitchFamily="34" charset="0"/>
              </a:rPr>
              <a:t>ένα για τη μετάδοση </a:t>
            </a:r>
            <a:r>
              <a:rPr lang="el-GR" sz="2400" b="1" dirty="0" smtClean="0">
                <a:latin typeface="Calibri" pitchFamily="34" charset="0"/>
                <a:cs typeface="Calibri" pitchFamily="34" charset="0"/>
              </a:rPr>
              <a:t>δεδομένων</a:t>
            </a:r>
            <a:r>
              <a:rPr lang="el-GR" sz="2400" dirty="0" smtClean="0">
                <a:latin typeface="Calibri" pitchFamily="34" charset="0"/>
                <a:cs typeface="Calibri" pitchFamily="34" charset="0"/>
              </a:rPr>
              <a:t> προς τα πάνω </a:t>
            </a:r>
            <a:r>
              <a:rPr lang="el-GR" sz="2400" b="1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el-GR" sz="2400" b="1" dirty="0" err="1" smtClean="0">
                <a:latin typeface="Calibri" pitchFamily="34" charset="0"/>
                <a:cs typeface="Calibri" pitchFamily="34" charset="0"/>
              </a:rPr>
              <a:t>upstream</a:t>
            </a:r>
            <a:r>
              <a:rPr lang="el-GR" sz="2400" b="1" dirty="0" smtClean="0">
                <a:latin typeface="Calibri" pitchFamily="34" charset="0"/>
                <a:cs typeface="Calibri" pitchFamily="34" charset="0"/>
              </a:rPr>
              <a:t>)</a:t>
            </a:r>
            <a:r>
              <a:rPr lang="el-GR" sz="2400" dirty="0" smtClean="0">
                <a:latin typeface="Calibri" pitchFamily="34" charset="0"/>
                <a:cs typeface="Calibri" pitchFamily="34" charset="0"/>
              </a:rPr>
              <a:t>  </a:t>
            </a:r>
            <a:endParaRPr lang="en-US" sz="2400" dirty="0" smtClean="0">
              <a:latin typeface="Calibri" pitchFamily="34" charset="0"/>
              <a:cs typeface="Calibri" pitchFamily="34" charset="0"/>
            </a:endParaRPr>
          </a:p>
          <a:p>
            <a:r>
              <a:rPr lang="el-GR" sz="2400" dirty="0" smtClean="0">
                <a:latin typeface="Calibri" pitchFamily="34" charset="0"/>
                <a:cs typeface="Calibri" pitchFamily="34" charset="0"/>
              </a:rPr>
              <a:t>ένα για τη μετάδοση των </a:t>
            </a:r>
            <a:r>
              <a:rPr lang="el-GR" sz="2400" b="1" dirty="0" smtClean="0">
                <a:latin typeface="Calibri" pitchFamily="34" charset="0"/>
                <a:cs typeface="Calibri" pitchFamily="34" charset="0"/>
              </a:rPr>
              <a:t>δεδομένων</a:t>
            </a:r>
            <a:r>
              <a:rPr lang="el-GR" sz="2400" dirty="0" smtClean="0">
                <a:latin typeface="Calibri" pitchFamily="34" charset="0"/>
                <a:cs typeface="Calibri" pitchFamily="34" charset="0"/>
              </a:rPr>
              <a:t> προς τα κάτω </a:t>
            </a:r>
            <a:r>
              <a:rPr lang="el-GR" sz="2400" b="1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downstream)</a:t>
            </a:r>
          </a:p>
          <a:p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Downstream </a:t>
            </a:r>
            <a:r>
              <a:rPr lang="el-GR" sz="2400" b="1" dirty="0" smtClean="0">
                <a:latin typeface="Calibri" pitchFamily="34" charset="0"/>
                <a:cs typeface="Calibri" pitchFamily="34" charset="0"/>
              </a:rPr>
              <a:t>έως 52,8</a:t>
            </a:r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Mbps</a:t>
            </a:r>
          </a:p>
          <a:p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Upstream </a:t>
            </a:r>
            <a:r>
              <a:rPr lang="el-GR" sz="2400" b="1" dirty="0" smtClean="0">
                <a:latin typeface="Calibri" pitchFamily="34" charset="0"/>
                <a:cs typeface="Calibri" pitchFamily="34" charset="0"/>
              </a:rPr>
              <a:t>έως 2,3-12 </a:t>
            </a:r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Mbps</a:t>
            </a:r>
            <a:endParaRPr lang="el-GR" sz="2400" b="1" dirty="0" smtClean="0">
              <a:latin typeface="Calibri" pitchFamily="34" charset="0"/>
              <a:cs typeface="Calibri" pitchFamily="34" charset="0"/>
            </a:endParaRPr>
          </a:p>
          <a:p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Κανάλια του </a:t>
            </a:r>
            <a:r>
              <a:rPr lang="en-US" dirty="0" err="1" smtClean="0"/>
              <a:t>xDSL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1481328"/>
            <a:ext cx="8435280" cy="4525963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>
                <a:latin typeface="Calibri" pitchFamily="34" charset="0"/>
                <a:cs typeface="Calibri" pitchFamily="34" charset="0"/>
              </a:rPr>
              <a:t>Στη </a:t>
            </a:r>
            <a:r>
              <a:rPr lang="el-GR" b="1" dirty="0" smtClean="0">
                <a:latin typeface="Calibri" pitchFamily="34" charset="0"/>
                <a:cs typeface="Calibri" pitchFamily="34" charset="0"/>
              </a:rPr>
              <a:t>συμμετρική μετάδοση </a:t>
            </a:r>
            <a:r>
              <a:rPr lang="el-GR" dirty="0" smtClean="0">
                <a:latin typeface="Calibri" pitchFamily="34" charset="0"/>
                <a:cs typeface="Calibri" pitchFamily="34" charset="0"/>
              </a:rPr>
              <a:t>η ταχύτητα είναι </a:t>
            </a:r>
            <a:r>
              <a:rPr lang="el-GR" b="1" dirty="0" smtClean="0">
                <a:latin typeface="Calibri" pitchFamily="34" charset="0"/>
                <a:cs typeface="Calibri" pitchFamily="34" charset="0"/>
              </a:rPr>
              <a:t>ίδια</a:t>
            </a:r>
            <a:r>
              <a:rPr lang="el-GR" dirty="0" smtClean="0">
                <a:latin typeface="Calibri" pitchFamily="34" charset="0"/>
                <a:cs typeface="Calibri" pitchFamily="34" charset="0"/>
              </a:rPr>
              <a:t> και προς τις δυο κατευθύνσεις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(upstream </a:t>
            </a:r>
            <a:r>
              <a:rPr lang="el-GR" dirty="0" smtClean="0">
                <a:latin typeface="Calibri" pitchFamily="34" charset="0"/>
                <a:cs typeface="Calibri" pitchFamily="34" charset="0"/>
              </a:rPr>
              <a:t>και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downstream)</a:t>
            </a:r>
            <a:endParaRPr lang="el-GR" dirty="0" smtClean="0">
              <a:latin typeface="Calibri" pitchFamily="34" charset="0"/>
              <a:cs typeface="Calibri" pitchFamily="34" charset="0"/>
            </a:endParaRPr>
          </a:p>
          <a:p>
            <a:r>
              <a:rPr lang="el-GR" dirty="0" smtClean="0">
                <a:latin typeface="Calibri" pitchFamily="34" charset="0"/>
                <a:cs typeface="Calibri" pitchFamily="34" charset="0"/>
              </a:rPr>
              <a:t>στην </a:t>
            </a:r>
            <a:r>
              <a:rPr lang="el-GR" b="1" dirty="0" smtClean="0">
                <a:latin typeface="Calibri" pitchFamily="34" charset="0"/>
                <a:cs typeface="Calibri" pitchFamily="34" charset="0"/>
              </a:rPr>
              <a:t>ασύμμετρη</a:t>
            </a:r>
            <a:r>
              <a:rPr lang="el-GR" dirty="0" smtClean="0">
                <a:latin typeface="Calibri" pitchFamily="34" charset="0"/>
                <a:cs typeface="Calibri" pitchFamily="34" charset="0"/>
              </a:rPr>
              <a:t> είναι </a:t>
            </a:r>
            <a:r>
              <a:rPr lang="el-GR" b="1" dirty="0" smtClean="0">
                <a:latin typeface="Calibri" pitchFamily="34" charset="0"/>
                <a:cs typeface="Calibri" pitchFamily="34" charset="0"/>
              </a:rPr>
              <a:t>διαφορετικές</a:t>
            </a:r>
            <a:r>
              <a:rPr lang="el-GR" dirty="0" smtClean="0">
                <a:latin typeface="Calibri" pitchFamily="34" charset="0"/>
                <a:cs typeface="Calibri" pitchFamily="34" charset="0"/>
              </a:rPr>
              <a:t> (το </a:t>
            </a:r>
            <a:r>
              <a:rPr lang="el-GR" dirty="0" err="1" smtClean="0">
                <a:latin typeface="Calibri" pitchFamily="34" charset="0"/>
                <a:cs typeface="Calibri" pitchFamily="34" charset="0"/>
              </a:rPr>
              <a:t>upstream</a:t>
            </a:r>
            <a:r>
              <a:rPr lang="el-GR" dirty="0" smtClean="0">
                <a:latin typeface="Calibri" pitchFamily="34" charset="0"/>
                <a:cs typeface="Calibri" pitchFamily="34" charset="0"/>
              </a:rPr>
              <a:t> είναι μικρότερο)</a:t>
            </a:r>
          </a:p>
          <a:p>
            <a:r>
              <a:rPr lang="el-GR" dirty="0" smtClean="0">
                <a:latin typeface="Calibri" pitchFamily="34" charset="0"/>
                <a:cs typeface="Calibri" pitchFamily="34" charset="0"/>
              </a:rPr>
              <a:t>Η </a:t>
            </a:r>
            <a:r>
              <a:rPr lang="el-GR" b="1" dirty="0" smtClean="0">
                <a:latin typeface="Calibri" pitchFamily="34" charset="0"/>
                <a:cs typeface="Calibri" pitchFamily="34" charset="0"/>
              </a:rPr>
              <a:t>ασύμμετρη μετάδοση </a:t>
            </a:r>
            <a:r>
              <a:rPr lang="el-GR" dirty="0" smtClean="0">
                <a:latin typeface="Calibri" pitchFamily="34" charset="0"/>
                <a:cs typeface="Calibri" pitchFamily="34" charset="0"/>
              </a:rPr>
              <a:t>είναι κατάλληλη για χρήση όπου απαιτείται κατά βάση μεγαλύτερη ταχύτητα </a:t>
            </a:r>
            <a:r>
              <a:rPr lang="el-GR" dirty="0" err="1" smtClean="0">
                <a:latin typeface="Calibri" pitchFamily="34" charset="0"/>
                <a:cs typeface="Calibri" pitchFamily="34" charset="0"/>
              </a:rPr>
              <a:t>downstream</a:t>
            </a:r>
            <a:r>
              <a:rPr lang="el-GR" dirty="0" smtClean="0">
                <a:latin typeface="Calibri" pitchFamily="34" charset="0"/>
                <a:cs typeface="Calibri" pitchFamily="34" charset="0"/>
              </a:rPr>
              <a:t>, δηλαδή προς το χρήστη </a:t>
            </a:r>
            <a:r>
              <a:rPr lang="el-GR" i="1" dirty="0" smtClean="0">
                <a:latin typeface="Calibri" pitchFamily="34" charset="0"/>
                <a:cs typeface="Calibri" pitchFamily="34" charset="0"/>
              </a:rPr>
              <a:t>(π.χ. για πρόσβαση σε ιστοσελίδες και κατέβασμα αρχείων)</a:t>
            </a:r>
          </a:p>
          <a:p>
            <a:r>
              <a:rPr lang="el-GR" dirty="0" smtClean="0">
                <a:latin typeface="Calibri" pitchFamily="34" charset="0"/>
                <a:cs typeface="Calibri" pitchFamily="34" charset="0"/>
              </a:rPr>
              <a:t>Η συμμετρική μετάδοση ενδείκνυται ως υποκατάστατο μισθωμένης γραμμής Ε1 και όπου απαιτείται υψηλή ταχύτητα μετάδοσης και προς τις δύο κατευθύνσεις (π.χ. για τηλεδιάσκεψη)</a:t>
            </a:r>
            <a:endParaRPr lang="el-GR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Συμμετρική-Ασύμμετρη</a:t>
            </a:r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6916" y="0"/>
            <a:ext cx="8997084" cy="5517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1 - Θέση περιεχομένου"/>
          <p:cNvSpPr txBox="1">
            <a:spLocks/>
          </p:cNvSpPr>
          <p:nvPr/>
        </p:nvSpPr>
        <p:spPr>
          <a:xfrm>
            <a:off x="2843808" y="5517232"/>
            <a:ext cx="6804248" cy="15876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l-GR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η απόδοση του ADSL εξαρτάται σημαντικά από την</a:t>
            </a:r>
            <a:r>
              <a:rPr kumimoji="0" lang="el-GR" sz="27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 </a:t>
            </a:r>
            <a:r>
              <a:rPr kumimoji="0" lang="el-GR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απόσταση του χρήστη από</a:t>
            </a: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 </a:t>
            </a:r>
            <a:r>
              <a:rPr kumimoji="0" lang="el-GR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τον τηλεπικοινωνιακό</a:t>
            </a:r>
            <a:r>
              <a:rPr kumimoji="0" lang="el-GR" sz="27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 </a:t>
            </a:r>
            <a:r>
              <a:rPr kumimoji="0" lang="el-GR" sz="27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πάροχο</a:t>
            </a:r>
            <a:endParaRPr kumimoji="0" lang="el-GR" sz="27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el-GR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Συγκέντρωση">
  <a:themeElements>
    <a:clrScheme name="Συγκέντρωση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Συγκέντρωση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Συγκέντρωση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1238</TotalTime>
  <Words>829</Words>
  <Application>Microsoft Office PowerPoint</Application>
  <PresentationFormat>Προβολή στην οθόνη (4:3)</PresentationFormat>
  <Paragraphs>64</Paragraphs>
  <Slides>14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15" baseType="lpstr">
      <vt:lpstr>Συγκέντρωση</vt:lpstr>
      <vt:lpstr>5. Εισαγωγή  στα Δίκτυα Ευρείας περιοχής </vt:lpstr>
      <vt:lpstr>Εισαγωγή στα Δίκτυα Ευρείας περιοχής </vt:lpstr>
      <vt:lpstr>Εισαγωγή στα Δίκτυα Ευρείας περιοχής </vt:lpstr>
      <vt:lpstr>Διαφάνεια 4</vt:lpstr>
      <vt:lpstr>5.1 Εγκατεστημένο Τηλεφωνικό Δίκτυο </vt:lpstr>
      <vt:lpstr>5.1.4 Τεχνολογίες Ψηφιακής Συνδρομητικής Γραμμής (xDSL) </vt:lpstr>
      <vt:lpstr>Κανάλια του xDSL</vt:lpstr>
      <vt:lpstr>Συμμετρική-Ασύμμετρη</vt:lpstr>
      <vt:lpstr>Διαφάνεια 9</vt:lpstr>
      <vt:lpstr>Εξελιγμένες εκδόσεις του ADSL</vt:lpstr>
      <vt:lpstr>Περιγραφή του ADSL</vt:lpstr>
      <vt:lpstr>Διαφάνεια 12</vt:lpstr>
      <vt:lpstr>Περιγραφή του ADSL</vt:lpstr>
      <vt:lpstr>Περιγραφή του ADSL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 Εισαγωγή στα Δίκτυα Ευρείας περιοχής </dc:title>
  <dc:creator>FOTIS</dc:creator>
  <cp:lastModifiedBy>FOTIS</cp:lastModifiedBy>
  <cp:revision>17</cp:revision>
  <dcterms:created xsi:type="dcterms:W3CDTF">2017-03-04T11:34:36Z</dcterms:created>
  <dcterms:modified xsi:type="dcterms:W3CDTF">2017-03-08T16:36:21Z</dcterms:modified>
</cp:coreProperties>
</file>