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AA25455-3EAB-4538-8C1A-AA95ECBA2D3C}" type="datetimeFigureOut">
              <a:rPr lang="el-GR" smtClean="0"/>
              <a:pPr/>
              <a:t>12/2/2017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945D714-92A9-42FC-AC2B-BCB2F673F48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611560" y="1628800"/>
            <a:ext cx="8280920" cy="48965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Το επίπεδο διαδικτύου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(3ο OSI):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Δημιουργεί ένα </a:t>
            </a:r>
            <a:r>
              <a:rPr lang="el-GR" b="1" u="sng" dirty="0" smtClean="0">
                <a:latin typeface="Arial" pitchFamily="34" charset="0"/>
                <a:cs typeface="Arial" pitchFamily="34" charset="0"/>
              </a:rPr>
              <a:t>αυτοδύναμο πακέτο IP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ενθυλακώνοντας τα δεδομένα που του παραδόθηκαν από το επίπεδο μεταφοράς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τοποθετεί στα αντίστοιχα πεδία της επικεφαλίδας τις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διευθύνσεις IP προέλευσης και προορισμού - καθώς και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ό,τι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άλλο απαιτείται.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Στη συνέχεια το παραδίδει στο αμέσως κατώτερο επίπεδο.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!!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Το επίπεδο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πρόσβασης δικτύου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ή ζεύξης δεδομένων του OSI όμως δε γνωρίζει τίποτα από διευθύνσεις IP παρά μόνο για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διευθύνσεις MAC</a:t>
            </a:r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3.3 Πρωτόκολλα ανεύρεσης και απόδοσης διευθύνσεων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(ARP)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RARP) </a:t>
            </a:r>
            <a:r>
              <a:rPr lang="el-G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και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(DHCP)</a:t>
            </a:r>
            <a:endParaRPr lang="el-G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1340768"/>
            <a:ext cx="8640960" cy="504056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δίνει τη δυνατότητα στους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χρήστες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να συνδεθούν εύκολα στο δίκτυο (χωρίς τεχνικές λεπτομέρειες)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στο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διαχειριστή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το πλεονέκτημα της κεντρικής διαχείρισης των ρυθμίσεων ευκολία υποστήριξης των χρηστών και συντήρησης του δικτύου. 	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επιτρέπει σε έναν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υπολογιστή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να πάρει επιπλέον ρυθμίσεις πέραν της διεύθυνσης IP όπως μάσκα δικτύου, προεπιλεγμένη πύλη,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διακομιστές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DNS </a:t>
            </a: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μπορεί να στείλει στον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υπολογιστή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ή σε κάθε του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δικτυακή σύνδεση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ρυθμίσεις για το επίπεδο ζεύξης δεδομένων, για το πρωτόκολλο TCP (επίπεδο μεταφοράς), καθώς και για υπηρεσίες (επίπεδο εφαρμογής) όπως για παράδειγμα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διακομιστές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χρόνου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NTP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),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διακομιστές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αλληλογραφίας κλπ.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Πλεονεκτήματα του </a:t>
            </a:r>
            <a:r>
              <a:rPr lang="en-US" sz="3200" dirty="0" smtClean="0"/>
              <a:t>DHCP</a:t>
            </a:r>
            <a:endParaRPr lang="el-GR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3285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Δημιουργεί ένα πακέτο UDP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DHCPDISCOVER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στη θύρα προορισμού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67.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ενθυλακώνει σε πακέτο IP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με διεύθυνση προέλευσης 0.0.0.0 και διεύθυνση προορισμού τη διεύθυνση εκπομπής 255.255.255.255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στη συνέχεια 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ενθυλακώνει σε ένα πλαίσιο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με διεύθυνση προέλευσης τη δική του φυσική διεύθυνση και διεύθυνση προορισμού τη διεύθυνση εκπομπής FF-FF-FF-FF-FF-FF και στέλνεται στο τοπικό δίκτυο.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εάν υπάρχουν εξυπηρετητές DHCP ανταποκρίνονται ο καθένας με ένα πακέτο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DHCPOFFER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στη θύρα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68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, ενθυλακωμένο σε πακέτο IP εκπομπής και πλαίσιο εκπομπής (διευθύνσεις προορισμού 255.255.255.255, FF-FF-FF-FF-FF-FF).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Ο πελάτης υπολογιστής επιλέγει τις ρυθμίσεις που προσφέρονται από έναν από τους εξυπηρετητές και το δηλώνει αποστέλλοντας ένα πακέτο εκπομπής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DHCPREQUEST </a:t>
            </a:r>
            <a:r>
              <a:rPr lang="el-GR" sz="2000" dirty="0" smtClean="0">
                <a:latin typeface="Arial" pitchFamily="34" charset="0"/>
                <a:cs typeface="Arial" pitchFamily="34" charset="0"/>
              </a:rPr>
              <a:t>στο οποίο ζητά τις προσφερόμενες ρυθμίσεις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Arial" pitchFamily="34" charset="0"/>
                <a:cs typeface="Arial" pitchFamily="34" charset="0"/>
              </a:rPr>
              <a:t>Ο εξυπηρετητής DHCP που προσέφερε τις ρυθμίσεις επιβεβαιώνει την προσφορά του με ένα πακέτο </a:t>
            </a:r>
            <a:r>
              <a:rPr lang="el-GR" sz="2000" b="1" dirty="0" smtClean="0">
                <a:latin typeface="Arial" pitchFamily="34" charset="0"/>
                <a:cs typeface="Arial" pitchFamily="34" charset="0"/>
              </a:rPr>
              <a:t>DHCPACK. </a:t>
            </a: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Ένας υπολογιστής, ρυθμισμένος να χρησιμοποιεί την υπηρεσία DHCP, αμέσως μετά την εκκίνησή του: </a:t>
            </a:r>
            <a:endParaRPr lang="el-GR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766943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23528" y="764704"/>
            <a:ext cx="8568952" cy="5400600"/>
          </a:xfrm>
        </p:spPr>
        <p:txBody>
          <a:bodyPr>
            <a:normAutofit fontScale="92500" lnSpcReduction="20000"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Από τη λήψη της επιβεβαίωσης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DHCPACK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και στη συνέχεια ο υπολογιστής λειτουργεί με τις δικτυακές ρυθμίσεις που πήρε (κατάσταση Δεσμευμένος -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BOUND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Η διεύθυνση IP παραχωρείται για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συγκεκριμένο χρονικό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διάστημα και χαρακτηρίζεται ως μίσθωση (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lease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Αρχίζει τη σχετική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μέτρηση χρόνου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ώστε να προβεί στις κατάλληλες ενέργειες παράτασης της μίσθωσης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Κρατά δύο χρόνους</a:t>
            </a:r>
            <a:endParaRPr lang="el-GR" sz="2800" dirty="0" smtClean="0"/>
          </a:p>
          <a:p>
            <a:pPr lvl="1"/>
            <a:r>
              <a:rPr lang="el-GR" sz="2400" dirty="0" smtClean="0">
                <a:latin typeface="Arial" pitchFamily="34" charset="0"/>
                <a:cs typeface="Arial" pitchFamily="34" charset="0"/>
              </a:rPr>
              <a:t>τον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Τ1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μετά την παρέλευση του οποίου προσπαθεί να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ανανεώσει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τη μίσθωση (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DHCPREQUEST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unicast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από τον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ο οποίος έδωσε αρχικά τη διεύθυνση, περνά δηλαδή σε κατάσταση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RENEWING</a:t>
            </a:r>
            <a:endParaRPr lang="el-GR" sz="2400" b="1" dirty="0" smtClean="0"/>
          </a:p>
          <a:p>
            <a:pPr lvl="1"/>
            <a:r>
              <a:rPr lang="el-GR" sz="2400" dirty="0" smtClean="0">
                <a:latin typeface="Arial" pitchFamily="34" charset="0"/>
                <a:cs typeface="Arial" pitchFamily="34" charset="0"/>
              </a:rPr>
              <a:t>τον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Τ2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, μετά την παρέλευση του οποίου αναζητά ανανέωση ή νέα διεύθυνση (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DHCPREQUEST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broadcast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) από οποιονδήποτε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DHCP περνά δηλαδή σε κατάσταση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REBINDING</a:t>
            </a:r>
            <a:r>
              <a:rPr lang="el-GR" sz="2400" dirty="0" smtClean="0"/>
              <a:t>. </a:t>
            </a:r>
          </a:p>
          <a:p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Ο χρόνος Τ1 είναι περίπου (0,5*χρόνος_μίσθωσης) και ο Τ2 περίπου (0,875*χρόνος_μίσθωσης). Είναι δηλαδήΤ1 &lt; Τ2. </a:t>
            </a:r>
            <a:endParaRPr lang="el-GR" sz="2600" b="1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l-GR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Πρωτόκολλο </a:t>
            </a:r>
            <a:r>
              <a:rPr lang="en-US" dirty="0" smtClean="0"/>
              <a:t>DHCP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Όταν ο υπολογιστής τερματίζει τη λειτουργία του ομαλά 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shutdown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πριν λήξει η μίσθωση της διεύθυνσης, τότε απελευθερώνει την διεύθυνσή του στέλνοντας πριν τον τερματισμό, στον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DHCP, ένα πακέτο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DHCPRELEASE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b="1" dirty="0" smtClean="0">
                <a:latin typeface="Arial" pitchFamily="34" charset="0"/>
                <a:cs typeface="Arial" pitchFamily="34" charset="0"/>
              </a:rPr>
              <a:t>Το πρωτόκολλο DHCP προβλέπει επιπλέον και τα εξής μηνύματα: </a:t>
            </a:r>
          </a:p>
          <a:p>
            <a:pPr>
              <a:buNone/>
            </a:pPr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DHCPNAK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(από τον 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προς τον πελάτη). 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Έάν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μετά από ένα αίτημα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DHCPREQUEST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ο 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διακομιστής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600" b="1" u="sng" dirty="0" smtClean="0">
                <a:latin typeface="Arial" pitchFamily="34" charset="0"/>
                <a:cs typeface="Arial" pitchFamily="34" charset="0"/>
              </a:rPr>
              <a:t>δεν επαληθεύσει ως σωστές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τις ζητηθείσες ρυθμίσεις απαντά αρνητικά με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DHCPNAK. </a:t>
            </a:r>
          </a:p>
          <a:p>
            <a:pPr lvl="1"/>
            <a:endParaRPr lang="el-GR" sz="2600" b="1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DHCPDECLINE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(από τον πελάτη προς τον 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). Εάν μετά από μια προσφορά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DHCPOFFER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, ο πελάτης διαπιστώσει ότι οι ρυθμίσεις που του δόθηκαν είναι σε </a:t>
            </a:r>
            <a:r>
              <a:rPr lang="el-GR" sz="2600" b="1" u="sng" dirty="0" smtClean="0">
                <a:latin typeface="Arial" pitchFamily="34" charset="0"/>
                <a:cs typeface="Arial" pitchFamily="34" charset="0"/>
              </a:rPr>
              <a:t>σύγκρουση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με αυτές άλλου υπολογιστή, τις απορρίπτει με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DHCPDECLINE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 και ξεκινά τη διαδικασία από την αρχή με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DHCPDISCOVER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lvl="1"/>
            <a:endParaRPr lang="el-GR" sz="2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DHCPINFORM 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(από τον πελάτη προς τον </a:t>
            </a:r>
            <a:r>
              <a:rPr lang="el-GR" sz="2600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). Από τη στιγμή που ο πελάτης έχει λάβει διεύθυνση IP και θέλει πρόσθετες πληροφορίες ρυθμίσεων, δε μπορεί να στείλει νέο αίτημα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DHCPREQUEST</a:t>
            </a:r>
            <a:r>
              <a:rPr lang="el-GR" sz="2600" dirty="0" smtClean="0">
                <a:latin typeface="Arial" pitchFamily="34" charset="0"/>
                <a:cs typeface="Arial" pitchFamily="34" charset="0"/>
              </a:rPr>
              <a:t>. Στην περίπτωση αυτή τις ζητά με ένα αίτημα </a:t>
            </a:r>
            <a:r>
              <a:rPr lang="el-GR" sz="2600" b="1" dirty="0" smtClean="0">
                <a:latin typeface="Arial" pitchFamily="34" charset="0"/>
                <a:cs typeface="Arial" pitchFamily="34" charset="0"/>
              </a:rPr>
              <a:t>DHCPINFORM. </a:t>
            </a:r>
          </a:p>
          <a:p>
            <a:pPr lvl="1"/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λειτουργία του πρωτοκόλλου DHCP υποστηρίζεται και από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πράκτορες αναμετάδοσης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DHCP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Relay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Agents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για την εξυπηρέτηση </a:t>
            </a:r>
            <a:r>
              <a:rPr lang="el-GR" u="sng" dirty="0" smtClean="0">
                <a:latin typeface="Arial" pitchFamily="34" charset="0"/>
                <a:cs typeface="Arial" pitchFamily="34" charset="0"/>
              </a:rPr>
              <a:t>πελατών οι οποίοι δε βρίσκονται στο ίδιο φυσικό δίκτυο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με τον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(ένας ΗΥ προωθεί το αίτημα στον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DHCP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0" y="1052736"/>
            <a:ext cx="8100392" cy="5184576"/>
          </a:xfrm>
        </p:spPr>
        <p:txBody>
          <a:bodyPr>
            <a:noAutofit/>
          </a:bodyPr>
          <a:lstStyle/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Τον συνδετικό κρίκο ανάμεσα στα δυο επίπεδα, απαντώντας στο ερώτημα “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ποια είναι η φυσική διεύθυνση (MAC) του κόμβου με τη συγκεκριμένη διεύθυνση IP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;” αναλαμβάνει 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πρωτόκολλο ανάλυσης διευθύνσεων ARP (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Address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Resolution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Protocol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ερώτημα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ARP (ARP request)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απευθύνεται στο τοπικό δίκτυο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Ethernet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με ένα πλαίσιο εκπομπής (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broadcast)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με διεύθυνση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Ethernet 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προορισμού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FF-FF-FF-FF-FF-FF</a:t>
            </a:r>
          </a:p>
          <a:p>
            <a:pPr lvl="1"/>
            <a:r>
              <a:rPr lang="el-GR" sz="2200" dirty="0" smtClean="0">
                <a:latin typeface="Arial" pitchFamily="34" charset="0"/>
                <a:cs typeface="Arial" pitchFamily="34" charset="0"/>
              </a:rPr>
              <a:t>Οι κόμβοι οι οποίοι δεν έχουν την διεύθυνση IP η οποία περιλαμβάνεται στο ερώτημα, απλά το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αγνοούν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l-GR" sz="2200" dirty="0" smtClean="0">
                <a:latin typeface="Arial" pitchFamily="34" charset="0"/>
                <a:cs typeface="Arial" pitchFamily="34" charset="0"/>
              </a:rPr>
              <a:t>Ο κόμβος ο οποίος αναγνωρίζει την δική του διεύθυνση IP αποστέλλει μια 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απάντηση ARP (ARP </a:t>
            </a:r>
            <a:r>
              <a:rPr lang="el-GR" sz="2200" b="1" dirty="0" err="1" smtClean="0">
                <a:latin typeface="Arial" pitchFamily="34" charset="0"/>
                <a:cs typeface="Arial" pitchFamily="34" charset="0"/>
              </a:rPr>
              <a:t>Reply</a:t>
            </a:r>
            <a:r>
              <a:rPr lang="el-GR" sz="2200" b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l-GR" sz="2200" dirty="0" smtClean="0"/>
              <a:t> </a:t>
            </a:r>
            <a:endParaRPr lang="en-US" sz="2200" dirty="0" smtClean="0"/>
          </a:p>
          <a:p>
            <a:r>
              <a:rPr lang="el-GR" sz="2200" dirty="0" smtClean="0">
                <a:latin typeface="Arial" pitchFamily="34" charset="0"/>
                <a:cs typeface="Arial" pitchFamily="34" charset="0"/>
              </a:rPr>
              <a:t>Έτσι, τώρα πια είναι γνωστή η φυσική διεύθυνση του παραλήπτη και μπορεί να ολοκληρωθεί το πλαίσιο </a:t>
            </a:r>
            <a:r>
              <a:rPr lang="el-GR" sz="2200" dirty="0" err="1" smtClean="0">
                <a:latin typeface="Arial" pitchFamily="34" charset="0"/>
                <a:cs typeface="Arial" pitchFamily="34" charset="0"/>
              </a:rPr>
              <a:t>Ethernet</a:t>
            </a:r>
            <a:r>
              <a:rPr lang="el-GR" sz="2200" dirty="0" smtClean="0">
                <a:latin typeface="Arial" pitchFamily="34" charset="0"/>
                <a:cs typeface="Arial" pitchFamily="34" charset="0"/>
              </a:rPr>
              <a:t> και να αποσταλεί στον παραλήπτη. </a:t>
            </a:r>
            <a:endParaRPr lang="el-GR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Πρωτόκολλο </a:t>
            </a:r>
            <a:r>
              <a:rPr lang="en-US" sz="3200" dirty="0" smtClean="0"/>
              <a:t>ARP</a:t>
            </a:r>
            <a:endParaRPr lang="el-G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0"/>
            <a:ext cx="1964134" cy="1772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 smtClean="0">
                <a:latin typeface="Arial" pitchFamily="34" charset="0"/>
                <a:cs typeface="Arial" pitchFamily="34" charset="0"/>
              </a:rPr>
              <a:t>Για να αποφευχθούν συχνά ερωτήματα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ARP</a:t>
            </a:r>
            <a:r>
              <a:rPr lang="el-GR" sz="3100" dirty="0" smtClean="0">
                <a:latin typeface="Arial" pitchFamily="34" charset="0"/>
                <a:cs typeface="Arial" pitchFamily="34" charset="0"/>
              </a:rPr>
              <a:t>, οι σταθμοί διατηρούν προσωρινά τις απαντήσεις που έλαβαν σε έναν πίνακα αντιστοιχίας </a:t>
            </a: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διευθύνσεων IP σε διευθύνσεις </a:t>
            </a:r>
            <a:r>
              <a:rPr lang="el-GR" sz="3100" b="1" dirty="0" err="1" smtClean="0">
                <a:latin typeface="Arial" pitchFamily="34" charset="0"/>
                <a:cs typeface="Arial" pitchFamily="34" charset="0"/>
              </a:rPr>
              <a:t>Ethernet</a:t>
            </a:r>
            <a:r>
              <a:rPr lang="el-GR" sz="3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100" dirty="0" smtClean="0">
                <a:latin typeface="Arial" pitchFamily="34" charset="0"/>
                <a:cs typeface="Arial" pitchFamily="34" charset="0"/>
              </a:rPr>
              <a:t>στην τοπική μνήμη (</a:t>
            </a:r>
            <a:r>
              <a:rPr lang="el-GR" sz="3100" dirty="0" err="1" smtClean="0">
                <a:latin typeface="Arial" pitchFamily="34" charset="0"/>
                <a:cs typeface="Arial" pitchFamily="34" charset="0"/>
              </a:rPr>
              <a:t>arp</a:t>
            </a:r>
            <a:r>
              <a:rPr lang="el-GR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3100" dirty="0" err="1" smtClean="0">
                <a:latin typeface="Arial" pitchFamily="34" charset="0"/>
                <a:cs typeface="Arial" pitchFamily="34" charset="0"/>
              </a:rPr>
              <a:t>cache</a:t>
            </a:r>
            <a:r>
              <a:rPr lang="el-GR" sz="3100" dirty="0" smtClean="0">
                <a:latin typeface="Arial" pitchFamily="34" charset="0"/>
                <a:cs typeface="Arial" pitchFamily="34" charset="0"/>
              </a:rPr>
              <a:t>).  </a:t>
            </a:r>
            <a:endParaRPr lang="en-US" sz="31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arp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– a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Οι δυναμικές καταχωρίσεις του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πίνακα 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arp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μετά την παρέλευση ορισμένου χρόνου χωρίς να χρησιμοποιηθούν, διαγράφονται 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Πρωτόκολλο </a:t>
            </a:r>
            <a:r>
              <a:rPr lang="en-US" sz="3200" dirty="0" smtClean="0"/>
              <a:t>ARP</a:t>
            </a:r>
            <a:endParaRPr lang="el-GR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780928"/>
            <a:ext cx="7399933" cy="1840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Πρωτόκολλο </a:t>
            </a:r>
            <a:r>
              <a:rPr lang="en-US" sz="3200" dirty="0" smtClean="0"/>
              <a:t>ARP</a:t>
            </a:r>
            <a:endParaRPr lang="el-GR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80728"/>
            <a:ext cx="8424936" cy="529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Ερώτημα </a:t>
            </a:r>
            <a:r>
              <a:rPr lang="en-US" sz="2400" dirty="0" smtClean="0"/>
              <a:t>ARP- </a:t>
            </a:r>
            <a:r>
              <a:rPr lang="el-GR" sz="2400" dirty="0" smtClean="0"/>
              <a:t>Απάντηση </a:t>
            </a:r>
            <a:r>
              <a:rPr lang="en-US" sz="2400" dirty="0" smtClean="0"/>
              <a:t>ARP</a:t>
            </a:r>
            <a:endParaRPr lang="el-GR" sz="2400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4704"/>
            <a:ext cx="91440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61048"/>
            <a:ext cx="9144000" cy="2822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Εάν δεν βρεθεί καταχώρηση στον πίνακα ARP και ούτε απαντηθεί το ερώτημα ARP (γιατί ίσως απλώς ο υπολογιστής με τη συγκεκριμένη IP να είναι κλειστός ή να μην υπάρχει) τότε επιστρέφεται στην εφαρμογή διαγνωστικό μήνυμα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Παράδειγμα εκτέλεσης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ping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σε ανύπαρκτο υπολογιστή: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/>
              <a:t>From 10.146.0.110 </a:t>
            </a:r>
            <a:r>
              <a:rPr lang="en-US" sz="2400" b="1" dirty="0" err="1" smtClean="0"/>
              <a:t>icmp_seq</a:t>
            </a:r>
            <a:r>
              <a:rPr lang="en-US" sz="2400" b="1" dirty="0" smtClean="0"/>
              <a:t>=3 Destination Host Unreachable </a:t>
            </a:r>
            <a:endParaRPr lang="el-G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36104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Arial" pitchFamily="34" charset="0"/>
                <a:cs typeface="Arial" pitchFamily="34" charset="0"/>
              </a:rPr>
              <a:t>Πρωτόκολλο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ARP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Πρωτόκολλο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ARP</a:t>
            </a:r>
            <a:endParaRPr lang="el-GR" sz="24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764703"/>
            <a:ext cx="6408712" cy="588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256584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Εάν ένας υπολογιστής δεν γνωρίζει την δική του διεύθυνση IP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διότι δεν έχει οριστεί τότε ζητά να του δοθεί μία.</a:t>
            </a: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Τη διαδικασία αυτή μπορεί να την αναλάβει το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πρωτόκολλο αντίστροφης ανάλυσης διευθύνσεων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RARP)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σε συνεργασία με έναν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εξυπηρετητή RARP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Επειδή όμως περιορίζεται μόνο στην διεύθυνση IP και ένας υπολογιστής χρειάζεται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επιπλέον ρυθμίσεις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όπως μάσκα δικτύου, προεπιλεγμένη πύλη, </a:t>
            </a:r>
            <a:r>
              <a:rPr lang="el-GR" sz="2400" dirty="0" err="1" smtClean="0">
                <a:latin typeface="Arial" pitchFamily="34" charset="0"/>
                <a:cs typeface="Arial" pitchFamily="34" charset="0"/>
              </a:rPr>
              <a:t>διακομιστές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 DNS κ.ά. το RARP χρησιμοποιείται από σπάνια έως καθόλου.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Αντί αυτού χρησιμοποιείται το πρωτόκολλο εκκίνησης 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BOOTP (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BOOTstrap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sz="2400" b="1" dirty="0" err="1" smtClean="0">
                <a:latin typeface="Arial" pitchFamily="34" charset="0"/>
                <a:cs typeface="Arial" pitchFamily="34" charset="0"/>
              </a:rPr>
              <a:t>Protocol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l-GR" sz="2400" dirty="0" smtClean="0">
                <a:latin typeface="Arial" pitchFamily="34" charset="0"/>
                <a:cs typeface="Arial" pitchFamily="34" charset="0"/>
              </a:rPr>
              <a:t>και το νεώτερο πρωτόκολλο δυναμικής απόδοσης ρυθμίσεων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sz="2400" dirty="0" smtClean="0">
                <a:latin typeface="Arial" pitchFamily="34" charset="0"/>
                <a:cs typeface="Arial" pitchFamily="34" charset="0"/>
              </a:rPr>
              <a:t>υπολογιστή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 DHCP 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endParaRPr lang="el-G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22114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RARP  (MAC </a:t>
            </a:r>
            <a:r>
              <a:rPr lang="en-US" sz="2800" dirty="0" smtClean="0">
                <a:solidFill>
                  <a:schemeClr val="tx1"/>
                </a:solidFill>
                <a:sym typeface="Wingdings" pitchFamily="2" charset="2"/>
              </a:rPr>
              <a:t> IP)</a:t>
            </a:r>
            <a:endParaRPr lang="el-GR" sz="28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150229"/>
            <a:ext cx="3131840" cy="170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λειτουργεί ως εφαρμογή πελάτη-εξυπηρετητή χρησιμοποιώντας πακέτα UDP με αριθμό θύρας 67 για τον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εξυπηρετητή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και 68 για τον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πελάτη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ένας υπολογιστής αποκτά τις ρυθμίσεις που χρειάζεται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με ένα μόνο μήνυμα</a:t>
            </a:r>
          </a:p>
          <a:p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l-GR" b="1" u="sng" dirty="0" smtClean="0">
                <a:latin typeface="Arial" pitchFamily="34" charset="0"/>
                <a:cs typeface="Arial" pitchFamily="34" charset="0"/>
              </a:rPr>
              <a:t>Καθορίζει τρεις τύπους εκχώρησης διευθύνσεων: </a:t>
            </a:r>
          </a:p>
          <a:p>
            <a:pPr>
              <a:spcAft>
                <a:spcPts val="600"/>
              </a:spcAft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	•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μη αυτόματη ρύθμιση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manual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configuration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), όπου ο διαχειριστής ορίζει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συγκεκριμένες διευθύνσεις</a:t>
            </a:r>
          </a:p>
          <a:p>
            <a:pPr>
              <a:spcAft>
                <a:spcPts val="600"/>
              </a:spcAft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	•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αυτόματη ρύθμιση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automatic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configuration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), κατά την οποία ο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διακομιστής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DHCP εκχωρεί μια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μόνιμη διεύθυνση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σε έναν υπολογιστή ο οποίος συνδέεται πρώτη φορά</a:t>
            </a:r>
          </a:p>
          <a:p>
            <a:pPr>
              <a:spcAft>
                <a:spcPts val="600"/>
              </a:spcAft>
              <a:buNone/>
            </a:pPr>
            <a:r>
              <a:rPr lang="el-GR" dirty="0" smtClean="0">
                <a:latin typeface="Arial" pitchFamily="34" charset="0"/>
                <a:cs typeface="Arial" pitchFamily="34" charset="0"/>
              </a:rPr>
              <a:t>	•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δυναμική ρύθμιση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dynamic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configuration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 κατά την οποία ο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διακομιστής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δανείζει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ή μισθώνει μια διεύθυνση σε έναν υπολογιστή για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περιορισμένο χρόνο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 (πιο </a:t>
            </a:r>
            <a:r>
              <a:rPr lang="el-GR" dirty="0" err="1" smtClean="0">
                <a:latin typeface="Arial" pitchFamily="34" charset="0"/>
                <a:cs typeface="Arial" pitchFamily="34" charset="0"/>
              </a:rPr>
              <a:t>συχνα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None/>
            </a:pPr>
            <a:endParaRPr lang="el-G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3.3.2 Το πρωτόκολλο δυναμικής διευθέτησης υπολογιστή DHCP </a:t>
            </a:r>
            <a:endParaRPr lang="el-GR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227</TotalTime>
  <Words>994</Words>
  <Application>Microsoft Office PowerPoint</Application>
  <PresentationFormat>Προβολή στην οθόνη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Συγκέντρωση</vt:lpstr>
      <vt:lpstr>3.3 Πρωτόκολλα ανεύρεσης και απόδοσης διευθύνσεων (ARP) (RARP) και (DHCP)</vt:lpstr>
      <vt:lpstr>Πρωτόκολλο ARP</vt:lpstr>
      <vt:lpstr>Πρωτόκολλο ARP</vt:lpstr>
      <vt:lpstr>Πρωτόκολλο ARP</vt:lpstr>
      <vt:lpstr>Ερώτημα ARP- Απάντηση ARP</vt:lpstr>
      <vt:lpstr>Πρωτόκολλο ARP</vt:lpstr>
      <vt:lpstr>Πρωτόκολλο ARP</vt:lpstr>
      <vt:lpstr>RARP  (MAC  IP)</vt:lpstr>
      <vt:lpstr>3.3.2 Το πρωτόκολλο δυναμικής διευθέτησης υπολογιστή DHCP </vt:lpstr>
      <vt:lpstr>Πλεονεκτήματα του DHCP</vt:lpstr>
      <vt:lpstr>Ένας υπολογιστής, ρυθμισμένος να χρησιμοποιεί την υπηρεσία DHCP, αμέσως μετά την εκκίνησή του: </vt:lpstr>
      <vt:lpstr>Διαφάνεια 12</vt:lpstr>
      <vt:lpstr>Πρωτόκολλο DHCP</vt:lpstr>
      <vt:lpstr>Διαφάνεια 14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 Πρωτόκολλα ανεύρεσης και απόδοσης διευθύνσεων (ARP) (RARP) και (DHCP)</dc:title>
  <dc:creator>FOTIS</dc:creator>
  <cp:lastModifiedBy>FOTIS</cp:lastModifiedBy>
  <cp:revision>33</cp:revision>
  <dcterms:created xsi:type="dcterms:W3CDTF">2017-01-29T13:45:06Z</dcterms:created>
  <dcterms:modified xsi:type="dcterms:W3CDTF">2017-02-12T18:57:08Z</dcterms:modified>
</cp:coreProperties>
</file>