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A85F356-31C3-4798-936C-9CD3EAAC1FCA}" type="datetimeFigureOut">
              <a:rPr lang="el-GR" smtClean="0"/>
              <a:pPr/>
              <a:t>11/2/2017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CA81ECD-5C1E-400C-B5CB-EF385CCE30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5F356-31C3-4798-936C-9CD3EAAC1FCA}" type="datetimeFigureOut">
              <a:rPr lang="el-GR" smtClean="0"/>
              <a:pPr/>
              <a:t>11/2/2017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A81ECD-5C1E-400C-B5CB-EF385CCE30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5F356-31C3-4798-936C-9CD3EAAC1FCA}" type="datetimeFigureOut">
              <a:rPr lang="el-GR" smtClean="0"/>
              <a:pPr/>
              <a:t>11/2/2017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A81ECD-5C1E-400C-B5CB-EF385CCE30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5F356-31C3-4798-936C-9CD3EAAC1FCA}" type="datetimeFigureOut">
              <a:rPr lang="el-GR" smtClean="0"/>
              <a:pPr/>
              <a:t>11/2/2017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A81ECD-5C1E-400C-B5CB-EF385CCE30B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5F356-31C3-4798-936C-9CD3EAAC1FCA}" type="datetimeFigureOut">
              <a:rPr lang="el-GR" smtClean="0"/>
              <a:pPr/>
              <a:t>11/2/2017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A81ECD-5C1E-400C-B5CB-EF385CCE30B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5F356-31C3-4798-936C-9CD3EAAC1FCA}" type="datetimeFigureOut">
              <a:rPr lang="el-GR" smtClean="0"/>
              <a:pPr/>
              <a:t>11/2/2017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A81ECD-5C1E-400C-B5CB-EF385CCE30B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5F356-31C3-4798-936C-9CD3EAAC1FCA}" type="datetimeFigureOut">
              <a:rPr lang="el-GR" smtClean="0"/>
              <a:pPr/>
              <a:t>11/2/2017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A81ECD-5C1E-400C-B5CB-EF385CCE30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5F356-31C3-4798-936C-9CD3EAAC1FCA}" type="datetimeFigureOut">
              <a:rPr lang="el-GR" smtClean="0"/>
              <a:pPr/>
              <a:t>11/2/2017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A81ECD-5C1E-400C-B5CB-EF385CCE30B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5F356-31C3-4798-936C-9CD3EAAC1FCA}" type="datetimeFigureOut">
              <a:rPr lang="el-GR" smtClean="0"/>
              <a:pPr/>
              <a:t>11/2/2017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A81ECD-5C1E-400C-B5CB-EF385CCE30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A85F356-31C3-4798-936C-9CD3EAAC1FCA}" type="datetimeFigureOut">
              <a:rPr lang="el-GR" smtClean="0"/>
              <a:pPr/>
              <a:t>11/2/2017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A81ECD-5C1E-400C-B5CB-EF385CCE30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A85F356-31C3-4798-936C-9CD3EAAC1FCA}" type="datetimeFigureOut">
              <a:rPr lang="el-GR" smtClean="0"/>
              <a:pPr/>
              <a:t>11/2/2017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CA81ECD-5C1E-400C-B5CB-EF385CCE30B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A85F356-31C3-4798-936C-9CD3EAAC1FCA}" type="datetimeFigureOut">
              <a:rPr lang="el-GR" smtClean="0"/>
              <a:pPr/>
              <a:t>11/2/2017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CA81ECD-5C1E-400C-B5CB-EF385CCE30B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323528" y="1481328"/>
            <a:ext cx="8568952" cy="4525963"/>
          </a:xfrm>
        </p:spPr>
        <p:txBody>
          <a:bodyPr/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Μία Διεύθυνση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IP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192.168.1.2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  ή</a:t>
            </a:r>
          </a:p>
          <a:p>
            <a:pPr>
              <a:buNone/>
            </a:pPr>
            <a:r>
              <a:rPr lang="el-GR" b="1" dirty="0" smtClean="0">
                <a:latin typeface="Arial" pitchFamily="34" charset="0"/>
                <a:cs typeface="Arial" pitchFamily="34" charset="0"/>
              </a:rPr>
              <a:t>  11000000.10101000.00000001.00000010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είναι απίθανο να την θυμάται κάποιος !!!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Έτσι χρησιμοποιούμε ονόματα υπολογιστών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Υπάρχει λίστα αντιστοιχίας ονομάτων/διευθύνσεις</a:t>
            </a:r>
          </a:p>
          <a:p>
            <a:pPr>
              <a:buNone/>
            </a:pPr>
            <a:r>
              <a:rPr lang="el-GR" b="1" dirty="0" smtClean="0">
                <a:latin typeface="Arial" pitchFamily="34" charset="0"/>
                <a:cs typeface="Arial" pitchFamily="34" charset="0"/>
              </a:rPr>
              <a:t>στο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%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SystemRoot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%\System32\drivers\etc\hosts</a:t>
            </a:r>
            <a:endParaRPr lang="el-GR" b="1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Χρειάζεται συνεχείς ενημέρωση, πολλοί υπολογιστές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προτάθηκε και υλοποιήθηκε η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Υπηρεσία Ονομάτων Περιοχών (DNS)</a:t>
            </a:r>
            <a:endParaRPr lang="el-G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>
                <a:latin typeface="Arial" pitchFamily="34" charset="0"/>
                <a:cs typeface="Arial" pitchFamily="34" charset="0"/>
              </a:rPr>
              <a:t>3.4 Διευθύνσεις IP και Ονοματολογία </a:t>
            </a:r>
            <a:endParaRPr lang="el-GR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56584"/>
          </a:xfrm>
        </p:spPr>
        <p:txBody>
          <a:bodyPr>
            <a:normAutofit lnSpcReduction="10000"/>
          </a:bodyPr>
          <a:lstStyle/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Συνήθως υπάρχει ένας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προεπιλεγμένος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δρομολογητής 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default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router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default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gateway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ώστε εάν δεν ταιριάζει κάποια από όλες τις άλλες καταχωρίσεις του πίνακα δρομολόγησης με το δίκτυο ή τη διεύθυνση IP προορισμού να παραδίδεται το πακέτο για διεκπεραίωση σε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αυτόν 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Εάν η διεύθυνση προορισμού 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δεν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ανήκει στο </a:t>
            </a:r>
            <a:r>
              <a:rPr lang="el-GR" sz="2400" u="sng" dirty="0" smtClean="0">
                <a:latin typeface="Arial" pitchFamily="34" charset="0"/>
                <a:cs typeface="Arial" pitchFamily="34" charset="0"/>
              </a:rPr>
              <a:t>ίδιο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δίκτυο με τον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αποστολέα</a:t>
            </a:r>
          </a:p>
          <a:p>
            <a:pPr lvl="1"/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δεν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υπάρχει </a:t>
            </a:r>
            <a:r>
              <a:rPr lang="el-GR" sz="2400" u="sng" dirty="0" smtClean="0">
                <a:latin typeface="Arial" pitchFamily="34" charset="0"/>
                <a:cs typeface="Arial" pitchFamily="34" charset="0"/>
              </a:rPr>
              <a:t>καταχώριση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γι αυτήν και το δίκτυό της στον πίνακα δρομολόγησης και 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δεν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έχει </a:t>
            </a:r>
            <a:r>
              <a:rPr lang="el-GR" sz="2400" u="sng" dirty="0" smtClean="0">
                <a:latin typeface="Arial" pitchFamily="34" charset="0"/>
                <a:cs typeface="Arial" pitchFamily="34" charset="0"/>
              </a:rPr>
              <a:t>οριστεί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προεπιλεγμένος δρομολογητής 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   τότε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το δίκτυο αδυνατεί να προχωρήσει τη διαδικασία δρομολόγησης και πληροφορεί τον αποστολέα, κάνοντας χρήση του πρωτοκόλλου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ICMP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 ότι ο προορισμός δεν είναι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προσβάσιμος</a:t>
            </a: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l-GR" sz="4400" dirty="0" smtClean="0"/>
              <a:t>Άμεση/Έμμεση Δρομολόγηση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8280920" cy="666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251520" y="1481328"/>
            <a:ext cx="8640960" cy="4972008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δεν είναι επίπεδο αλλά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ιεραρχικά δομημένο, οργανωμένο σε περιοχές και </a:t>
            </a:r>
            <a:r>
              <a:rPr lang="el-GR" b="1" dirty="0" err="1" smtClean="0">
                <a:latin typeface="Arial" pitchFamily="34" charset="0"/>
                <a:cs typeface="Arial" pitchFamily="34" charset="0"/>
              </a:rPr>
              <a:t>υποπεριοχές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 σε διάφορα επίπεδα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Στο κατώτερο επίπεδο, στο αριστερό μέρος, βρίσκεται το όνομα του υπολογιστή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Η διαδικασία αντιστοίχισης-μετάφρασης ονομάτων σε διευθύνσεις IP ονομάζεται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ανάλυση ονομάτων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r>
              <a:rPr lang="el-G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Η μορφή ενός τέτοιου ονόματος είναι: </a:t>
            </a:r>
          </a:p>
          <a:p>
            <a:pPr>
              <a:buNone/>
            </a:pP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υπολογιστής.υποπεριοχή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_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n. ... .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υποπεριοχή1.περιοχή.περι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χή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_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TLD </a:t>
            </a:r>
          </a:p>
          <a:p>
            <a:pPr algn="ctr">
              <a:buNone/>
            </a:pPr>
            <a:endParaRPr lang="en-US" sz="1800" b="1" dirty="0" smtClean="0"/>
          </a:p>
          <a:p>
            <a:pPr algn="ctr">
              <a:buNone/>
            </a:pPr>
            <a:r>
              <a:rPr lang="en-US" sz="1800" b="1" dirty="0" smtClean="0"/>
              <a:t>2epal-kater.pie.sch.gr 	</a:t>
            </a:r>
          </a:p>
          <a:p>
            <a:pPr>
              <a:buNone/>
            </a:pPr>
            <a:endParaRPr lang="el-GR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251520" y="1481328"/>
            <a:ext cx="8712968" cy="4525963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/>
              <a:t>2epal-kater.pie.sch.gr </a:t>
            </a:r>
          </a:p>
          <a:p>
            <a:pPr>
              <a:buNone/>
            </a:pP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gr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Όνομα περιοχής ανώτατου επιπέδου (TLD), Ελλάδα. </a:t>
            </a:r>
          </a:p>
          <a:p>
            <a:pPr>
              <a:buNone/>
            </a:pP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sch.gr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όνομα περιοχής, το σχολικό δίκτυο (.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sch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.) </a:t>
            </a:r>
          </a:p>
          <a:p>
            <a:pPr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.pie.       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όνομα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υποπεριοχής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 Πιερία </a:t>
            </a:r>
          </a:p>
          <a:p>
            <a:pPr>
              <a:buNone/>
            </a:pP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2epal-kater.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το όνομα ή ψευδώνυμο (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alias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) του υπολογιστή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Η διαχείριση του συστήματος DNS είναι και αυτή ιεραρχική και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κατανεμημένη σε διάφορους 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διακομιστές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της υπηρεσίας για διαφορετικές περιοχές και 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υποπεριοχές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179512" y="1196752"/>
            <a:ext cx="8856984" cy="5256584"/>
          </a:xfrm>
        </p:spPr>
        <p:txBody>
          <a:bodyPr>
            <a:normAutofit lnSpcReduction="10000"/>
          </a:bodyPr>
          <a:lstStyle/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Το επίπεδο διαδικτύου εκτός από τη 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διευθυνσιοδότηση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είναι επιφορτισμένο και με την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δρομολόγηση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των αυτοδύναμων πακέτων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Παρέχει το απαιτούμενο επικοινωνιακό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υποδίκτυο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   Δρομολόγηση είναι το έργο της μετακίνησης (προώθησης, διεκπεραίωσης) της πληροφορίας από την αφετηρία μέσω ενός διαδικτύου και παράδοσης στον προορισμό της</a:t>
            </a:r>
          </a:p>
          <a:p>
            <a:pPr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Η δρομολόγηση περιλαμβάνει δυο διακριτές δραστηριότητες: </a:t>
            </a:r>
            <a:endParaRPr lang="el-GR" sz="2400" dirty="0" smtClean="0"/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τον προσδιορισμό της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καλύτερης διαδρομής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από την αφετηρία έως τον προορισμό 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την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μεταφορά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(προώθηση - IP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forwarding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) της ομαδοποιημένης, σε πακέτα, πληροφορίας στον προορισμό της, διαμέσου του Διαδικτύου </a:t>
            </a:r>
          </a:p>
          <a:p>
            <a:endParaRPr lang="el-GR" sz="2400" dirty="0" smtClean="0"/>
          </a:p>
          <a:p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3.6 </a:t>
            </a:r>
            <a:r>
              <a:rPr lang="el-GR" sz="3200" dirty="0" smtClean="0"/>
              <a:t>Δρομολόγηση</a:t>
            </a:r>
            <a:endParaRPr lang="el-GR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txBody>
          <a:bodyPr>
            <a:normAutofit lnSpcReduction="10000"/>
          </a:bodyPr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ο προσδιορισμός της διαδρομής (σύνθετο πρόβλημα) το οποίο καλούνται να αντιμετωπίσουν τα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πρωτόκολλα δρομολόγησης</a:t>
            </a:r>
            <a:endParaRPr lang="en-US" b="1" dirty="0" smtClean="0"/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χρησιμοποιούν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μετρήσιμα χαρακτηριστικά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για να εκτιμήσουν ποια διαδρομή είναι καλύτερη όπως </a:t>
            </a:r>
          </a:p>
          <a:p>
            <a:pPr lvl="1"/>
            <a:r>
              <a:rPr lang="el-GR" b="1" dirty="0" smtClean="0">
                <a:latin typeface="Arial" pitchFamily="34" charset="0"/>
                <a:cs typeface="Arial" pitchFamily="34" charset="0"/>
              </a:rPr>
              <a:t>εύρος ζώνης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(ταχύτητα) των γραμμών </a:t>
            </a:r>
          </a:p>
          <a:p>
            <a:pPr lvl="1"/>
            <a:r>
              <a:rPr lang="el-GR" b="1" dirty="0" smtClean="0">
                <a:latin typeface="Arial" pitchFamily="34" charset="0"/>
                <a:cs typeface="Arial" pitchFamily="34" charset="0"/>
              </a:rPr>
              <a:t>η σχετική απόσταση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(αριθμός των αλμάτων ή κόμβων)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Η εκτίμηση της βέλτιστης διαδρομής γίνεται από τους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αλγόριθμους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που χρησιμοποιούνται από τα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πρωτόκολλα δρομολόγησης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Με τη βοήθεια των αλγορίθμων συντάσσουν τους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πίνακες δρομολόγησης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οι οποίοι περιέχουν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πληροφορίες δρομολογίων</a:t>
            </a:r>
            <a:endParaRPr lang="el-GR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l-GR" sz="3200" dirty="0" smtClean="0"/>
              <a:t>Πρωτόκολλα Δρομολόγησης</a:t>
            </a:r>
            <a:endParaRPr lang="el-GR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251520" y="1124744"/>
            <a:ext cx="6408712" cy="5328592"/>
          </a:xfrm>
        </p:spPr>
        <p:txBody>
          <a:bodyPr>
            <a:normAutofit fontScale="92500"/>
          </a:bodyPr>
          <a:lstStyle/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οι αντιστοιχίσεις προορισμού και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επόμενου άλματος (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next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hop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οι οποίες λένε στο δρομολογητή σε ποια δικτυακή διασύνδεση να προωθήσει ένα εισερχόμενο πακέτο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εξετάζει την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διεύθυνση προορισμού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και προσπαθεί να την ταιριάξει με μια εγγραφή επόμενου άλματος στον πίνακα δρομολόγησης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 η λήψη αποφάσεων για τη διαδρομή που θα ακολουθήσουν τα αυτοδύναμα πακέτα επαναλαμβάνεται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για κάθε πακέτο χωριστά 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υπάρχει το ενδεχόμενο πακέτα για τον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ίδιο προορισμό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να ακολουθήσουν σε διαφορετικές χρονικές στιγμές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διαφορετικές διαδρομές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 </a:t>
            </a:r>
            <a:endParaRPr lang="el-GR" sz="2400" b="1" dirty="0" smtClean="0">
              <a:latin typeface="Arial" pitchFamily="34" charset="0"/>
              <a:cs typeface="Arial" pitchFamily="34" charset="0"/>
            </a:endParaRPr>
          </a:p>
          <a:p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endParaRPr lang="el-G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l-GR" sz="3600" dirty="0" smtClean="0"/>
              <a:t>Πληροφορίες πινάκων δρομολόγησης</a:t>
            </a:r>
            <a:endParaRPr lang="el-GR" sz="3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1052736"/>
            <a:ext cx="2520280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Επίσης περιέχουν και πληροφορίες οι οποίες εκφράζουν το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βαθμό προτίμησης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μιας διαδρομής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Οι δρομολογητές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επικοινωνούν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μεταξύ τους ανταλλάσσοντας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μηνύματα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και ενημερώνουν τους πίνακες δρομολόγησής τους 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Ένας δρομολογητής αναλύοντας τα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μηνύματα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ενημέρωσης άλλων δρομολογητών μπορεί να σχηματίσει μια λεπτομερή εικόνα της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τοπολογίας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και της τρέχουσας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κατάστασης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των συνδέσεων του Διαδικτύου 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Έτσι προσδιορίζει τις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βέλτιστες διαδρομές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προς διάφορους προορισμούς του Διαδικτύου. </a:t>
            </a: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l-GR" sz="3200" dirty="0" smtClean="0"/>
              <a:t>Πληροφορίες πινάκων δρομολόγησης</a:t>
            </a:r>
            <a:endParaRPr lang="el-GR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κάνει τη βέλτιστη προσπάθεια (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best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effort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) για να επιδώσει το κάθε αυτοδύναμο πακέτο </a:t>
            </a:r>
          </a:p>
          <a:p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δεν εγγυάται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ότι μπορεί να αντιμετωπίσει τα παρακάτω προβλήματα: </a:t>
            </a:r>
          </a:p>
          <a:p>
            <a:pPr lvl="1"/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Επανάληψη αυτοδύναμου πακέτου </a:t>
            </a:r>
          </a:p>
          <a:p>
            <a:pPr lvl="1"/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Επίδοση με καθυστέρηση ή εκτός σειράς </a:t>
            </a:r>
          </a:p>
          <a:p>
            <a:pPr lvl="1"/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Αλλοίωση δεδομένων </a:t>
            </a:r>
          </a:p>
          <a:p>
            <a:pPr lvl="1"/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Απώλεια αυτοδύναμου πακέτου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Για την αντιμετώπιση τέτοιων σφαλμάτων υπεύθυνα είναι τα ανώτερα στρώματα δικτύωσης (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TCP)</a:t>
            </a: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πρωτόκολλο </a:t>
            </a:r>
            <a:r>
              <a:rPr lang="en-US" dirty="0" smtClean="0"/>
              <a:t>IP 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268760"/>
            <a:ext cx="8507288" cy="5112568"/>
          </a:xfrm>
        </p:spPr>
        <p:txBody>
          <a:bodyPr>
            <a:noAutofit/>
          </a:bodyPr>
          <a:lstStyle/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Ο αποστολέας δημιουργεί τα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αυτοδύναμα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πακέτα IP και εξετάζει την διεύθυνση προορισμού: αν είναι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τοπική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βρίσκεται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δηλ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 στο </a:t>
            </a:r>
            <a:r>
              <a:rPr lang="el-GR" sz="2400" u="sng" dirty="0" smtClean="0">
                <a:latin typeface="Arial" pitchFamily="34" charset="0"/>
                <a:cs typeface="Arial" pitchFamily="34" charset="0"/>
              </a:rPr>
              <a:t>ίδιο δίκτυο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με αυτόν, αρκεί να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δώσει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το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πακέτο στο παρακάτω επίπεδο που θα φροντίσει για την αποστολή στο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φυσικό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μέσο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άμεση δρομολόγηση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Εάν η διεύθυνση προορισμού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δεν είναι τοπική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 ο αποστολέας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αναζητά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κατάλληλο δρομολογητή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ο οποίος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βρίσκεται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στη σωστή κατεύθυνση προς τον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προορισμό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και στέλνει τα πακέτα σε αυτόν. Ο δρομολογητής εκτελεί ουσιαστικά την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ίδια διαδικασία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και το στέλνει σε ένα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άλλο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δρομολογητή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κ.ο.κ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 μέχρι το πακέτο να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φτάσει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σε ένα δρομολογητή που βρίσκεται </a:t>
            </a:r>
            <a:r>
              <a:rPr lang="el-GR" sz="2400" u="sng" dirty="0" smtClean="0">
                <a:latin typeface="Arial" pitchFamily="34" charset="0"/>
                <a:cs typeface="Arial" pitchFamily="34" charset="0"/>
              </a:rPr>
              <a:t>στο ίδιο φυσικό δίκτυο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με τον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υπολογιστή προορισμού.. (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έμμεση δρομολόγηση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)</a:t>
            </a: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l-GR" sz="3600" dirty="0" smtClean="0"/>
              <a:t>3.6.1 Άμεση/Έμμεση Δρομολόγηση</a:t>
            </a:r>
            <a:endParaRPr lang="el-GR" sz="3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168</TotalTime>
  <Words>747</Words>
  <Application>Microsoft Office PowerPoint</Application>
  <PresentationFormat>Προβολή στην οθόνη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Συγκέντρωση</vt:lpstr>
      <vt:lpstr>3.4 Διευθύνσεις IP και Ονοματολογία </vt:lpstr>
      <vt:lpstr>DNS</vt:lpstr>
      <vt:lpstr>DNS</vt:lpstr>
      <vt:lpstr>3.6 Δρομολόγηση</vt:lpstr>
      <vt:lpstr>Πρωτόκολλα Δρομολόγησης</vt:lpstr>
      <vt:lpstr>Πληροφορίες πινάκων δρομολόγησης</vt:lpstr>
      <vt:lpstr>Πληροφορίες πινάκων δρομολόγησης</vt:lpstr>
      <vt:lpstr>Το πρωτόκολλο IP </vt:lpstr>
      <vt:lpstr>3.6.1 Άμεση/Έμμεση Δρομολόγηση</vt:lpstr>
      <vt:lpstr>Άμεση/Έμμεση Δρομολόγηση</vt:lpstr>
      <vt:lpstr>Διαφάνεια 11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3.4</dc:title>
  <dc:creator>FOTIS</dc:creator>
  <cp:lastModifiedBy>FOTIS</cp:lastModifiedBy>
  <cp:revision>16</cp:revision>
  <dcterms:created xsi:type="dcterms:W3CDTF">2017-02-04T12:39:09Z</dcterms:created>
  <dcterms:modified xsi:type="dcterms:W3CDTF">2017-02-11T13:19:19Z</dcterms:modified>
</cp:coreProperties>
</file>