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8" r:id="rId6"/>
    <p:sldId id="273" r:id="rId7"/>
    <p:sldId id="269" r:id="rId8"/>
    <p:sldId id="27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1" r:id="rId17"/>
    <p:sldId id="279" r:id="rId18"/>
    <p:sldId id="271" r:id="rId19"/>
    <p:sldId id="270" r:id="rId20"/>
    <p:sldId id="280" r:id="rId21"/>
    <p:sldId id="274" r:id="rId22"/>
    <p:sldId id="272" r:id="rId23"/>
    <p:sldId id="281" r:id="rId24"/>
    <p:sldId id="275" r:id="rId25"/>
    <p:sldId id="276" r:id="rId26"/>
    <p:sldId id="277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BA7E-2432-45E4-A02A-B27200DC82E1}" type="datetimeFigureOut">
              <a:rPr lang="el-GR" smtClean="0"/>
              <a:pPr/>
              <a:t>21/3/2017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95B6-44B8-47BC-A242-028A67802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576B64E0-078E-430C-9FE8-D731AF77BF39}" type="datetimeFigureOut">
              <a:rPr lang="el-GR" smtClean="0"/>
              <a:pPr/>
              <a:t>21/3/2017</a:t>
            </a:fld>
            <a:endParaRPr lang="el-G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667DA07C-01BF-4102-A133-337D19B54F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229600" cy="191928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Κεφάλαιο </a:t>
            </a:r>
            <a:r>
              <a:rPr lang="en-US" sz="4000" dirty="0" smtClean="0"/>
              <a:t>6o</a:t>
            </a:r>
            <a:r>
              <a:rPr lang="el-GR" sz="4000" dirty="0" smtClean="0"/>
              <a:t>. Επίπεδο εφαρμογής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00430" y="3286124"/>
            <a:ext cx="5643570" cy="92869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/>
              <a:t>Domain Name Service - DNS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456829" cy="11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34" y="4857760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857224" y="1571612"/>
            <a:ext cx="2000264" cy="1357322"/>
          </a:xfrm>
          <a:prstGeom prst="cloudCallout">
            <a:avLst>
              <a:gd name="adj1" fmla="val 35963"/>
              <a:gd name="adj2" fmla="val 553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Δεν ξέρω , ας ρωτήσω τον </a:t>
            </a:r>
            <a:r>
              <a:rPr lang="en-US" dirty="0" smtClean="0"/>
              <a:t>root </a:t>
            </a:r>
            <a:r>
              <a:rPr lang="en-US" dirty="0" err="1" smtClean="0"/>
              <a:t>dns</a:t>
            </a:r>
            <a:r>
              <a:rPr lang="en-US" dirty="0" smtClean="0"/>
              <a:t> server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66667E-6 L 0.14167 -0.23103 " pathEditMode="relative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14348" y="0"/>
          <a:ext cx="1536700" cy="1333500"/>
        </p:xfrm>
        <a:graphic>
          <a:graphicData uri="http://schemas.openxmlformats.org/drawingml/2006/table">
            <a:tbl>
              <a:tblPr/>
              <a:tblGrid>
                <a:gridCol w="609600"/>
                <a:gridCol w="9271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TLD DNS 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84.44.56.3.2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.org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90.43.2.5.3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93.174.125.165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285720" y="42860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285852" y="714356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0747 -0.3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4.72222E-6 0.05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786578" y="500042"/>
          <a:ext cx="2000264" cy="1333500"/>
        </p:xfrm>
        <a:graphic>
          <a:graphicData uri="http://schemas.openxmlformats.org/drawingml/2006/table">
            <a:tbl>
              <a:tblPr/>
              <a:tblGrid>
                <a:gridCol w="793493"/>
                <a:gridCol w="120677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Domain NS servers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.4.5.3.2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gov.gr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hol.gr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83.14.12.16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194.63.200.1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6429388" y="92867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572396" y="1428736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3643306" y="0"/>
            <a:ext cx="1928826" cy="714356"/>
          </a:xfrm>
          <a:prstGeom prst="cloudCallout">
            <a:avLst>
              <a:gd name="adj1" fmla="val -56855"/>
              <a:gd name="adj2" fmla="val 6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Ρώτα στον 93.174.125.165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5879 L -0.21371 0.42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2796 -0.2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208 0.08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animBg="1"/>
      <p:bldP spid="10" grpId="0" animBg="1"/>
      <p:bldP spid="10" grpId="1" animBg="1"/>
      <p:bldP spid="1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143736" y="2143116"/>
          <a:ext cx="2000264" cy="1333500"/>
        </p:xfrm>
        <a:graphic>
          <a:graphicData uri="http://schemas.openxmlformats.org/drawingml/2006/table">
            <a:tbl>
              <a:tblPr/>
              <a:tblGrid>
                <a:gridCol w="793493"/>
                <a:gridCol w="120677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Subdomain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NS servers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thess.sch.gr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.4.5.3.2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patra.sch.gr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seres.sch.gr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83.14.12.16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194.63.235.1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6786578" y="250030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858148" y="3071810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6072198" y="642918"/>
            <a:ext cx="1928826" cy="714356"/>
          </a:xfrm>
          <a:prstGeom prst="cloudCallout">
            <a:avLst>
              <a:gd name="adj1" fmla="val -68348"/>
              <a:gd name="adj2" fmla="val 6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Ρώτα στον </a:t>
            </a:r>
            <a:r>
              <a:rPr lang="en-US" sz="1200" dirty="0" smtClean="0"/>
              <a:t>194.63.200.1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5052 0.24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8316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00173 0.103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animBg="1"/>
      <p:bldP spid="10" grpId="0" animBg="1"/>
      <p:bldP spid="10" grpId="1" animBg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500826" y="5214950"/>
          <a:ext cx="2643174" cy="1381128"/>
        </p:xfrm>
        <a:graphic>
          <a:graphicData uri="http://schemas.openxmlformats.org/drawingml/2006/table">
            <a:tbl>
              <a:tblPr/>
              <a:tblGrid>
                <a:gridCol w="1500198"/>
                <a:gridCol w="1142976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1epal-kaisar.att.sch.gr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1epal-ymitt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.att.sch.gr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1epal-dafnis.att.sch.gr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.1epal-ilioup.att.sch.gr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194.63.235.1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6072198" y="6215082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858148" y="5786454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7215174" y="2285992"/>
            <a:ext cx="1928826" cy="714356"/>
          </a:xfrm>
          <a:prstGeom prst="cloudCallout">
            <a:avLst>
              <a:gd name="adj1" fmla="val -68348"/>
              <a:gd name="adj2" fmla="val 6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Ρώτα στον </a:t>
            </a:r>
            <a:r>
              <a:rPr lang="en-US" sz="1200" dirty="0" smtClean="0"/>
              <a:t>194.63.200.12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3 0.0588 L -0.60434 0.0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9896 0.15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0243 -0.0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animBg="1"/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728" y="300037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194.63.239.5</a:t>
            </a:r>
            <a:endParaRPr lang="el-GR" dirty="0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6286512" y="3643314"/>
            <a:ext cx="2857488" cy="714356"/>
          </a:xfrm>
          <a:prstGeom prst="cloudCallout">
            <a:avLst>
              <a:gd name="adj1" fmla="val -43621"/>
              <a:gd name="adj2" fmla="val 372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 </a:t>
            </a:r>
            <a:r>
              <a:rPr lang="en-US" sz="1200" dirty="0" err="1" smtClean="0"/>
              <a:t>ip</a:t>
            </a:r>
            <a:r>
              <a:rPr lang="en-US" sz="1200" dirty="0" smtClean="0"/>
              <a:t> </a:t>
            </a:r>
            <a:r>
              <a:rPr lang="el-GR" sz="1200" dirty="0" smtClean="0"/>
              <a:t>του </a:t>
            </a:r>
            <a:r>
              <a:rPr lang="en-US" sz="1200" dirty="0" smtClean="0"/>
              <a:t>1epal-ymitt.att.sch.gr </a:t>
            </a:r>
            <a:r>
              <a:rPr lang="el-GR" sz="1200" dirty="0" smtClean="0"/>
              <a:t>είναι </a:t>
            </a:r>
            <a:r>
              <a:rPr lang="en-US" sz="1200" dirty="0" smtClean="0"/>
              <a:t>194.63.2</a:t>
            </a:r>
            <a:r>
              <a:rPr lang="el-GR" sz="1200" dirty="0" smtClean="0"/>
              <a:t>39</a:t>
            </a:r>
            <a:r>
              <a:rPr lang="en-US" sz="1200" dirty="0" smtClean="0"/>
              <a:t>.</a:t>
            </a:r>
            <a:r>
              <a:rPr lang="el-GR" sz="1200" dirty="0" smtClean="0"/>
              <a:t>5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58264 -0.1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-0.01273 L -0.10712 0.190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0" grpId="1" animBg="1"/>
      <p:bldP spid="1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296" y="1714488"/>
            <a:ext cx="8086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07E-7 L 0.26875 -0.2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6.1.2 Οργάνωση </a:t>
            </a:r>
            <a:r>
              <a:rPr lang="en-US" dirty="0" smtClean="0"/>
              <a:t>DNS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/>
              <a:t>Κατανεμημένη</a:t>
            </a:r>
            <a:r>
              <a:rPr lang="el-GR" sz="2800" dirty="0" smtClean="0"/>
              <a:t> βάση δεδομένων</a:t>
            </a:r>
          </a:p>
          <a:p>
            <a:r>
              <a:rPr lang="el-GR" sz="2800" dirty="0" smtClean="0"/>
              <a:t>Μοντέλο </a:t>
            </a:r>
            <a:r>
              <a:rPr lang="el-GR" sz="2800" b="1" dirty="0" smtClean="0"/>
              <a:t>πελάτης – εξυπηρετητής</a:t>
            </a:r>
          </a:p>
          <a:p>
            <a:r>
              <a:rPr lang="el-GR" sz="2800" dirty="0" smtClean="0"/>
              <a:t>Χρησιμοποιεί </a:t>
            </a:r>
            <a:r>
              <a:rPr lang="el-GR" sz="2800" b="1" dirty="0" smtClean="0"/>
              <a:t>κόμβους</a:t>
            </a:r>
            <a:r>
              <a:rPr lang="el-GR" sz="2800" dirty="0" smtClean="0"/>
              <a:t> ( εξυπηρετητές ονομάτων) οι οποίοι βρίσκονται σε διαφορετικά σημεία του διαδικτύου</a:t>
            </a:r>
          </a:p>
          <a:p>
            <a:r>
              <a:rPr lang="el-GR" sz="2800" dirty="0" smtClean="0"/>
              <a:t>Οι κόμβοι </a:t>
            </a:r>
            <a:r>
              <a:rPr lang="el-GR" sz="2800" b="1" dirty="0" smtClean="0"/>
              <a:t>συνεργάζονται</a:t>
            </a:r>
            <a:r>
              <a:rPr lang="el-GR" sz="2800" dirty="0" smtClean="0"/>
              <a:t> μεταξύ τους σχετικά με ποιο όνομα αντιστοιχεί σε ποια διεύθυνση και αντίστροφα</a:t>
            </a:r>
            <a:endParaRPr lang="el-G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04800"/>
            <a:ext cx="8712968" cy="838200"/>
          </a:xfrm>
        </p:spPr>
        <p:txBody>
          <a:bodyPr/>
          <a:lstStyle/>
          <a:p>
            <a:r>
              <a:rPr lang="el-GR" dirty="0" smtClean="0"/>
              <a:t>Ιεραρχία των εξυπηρετητών ονομάτων </a:t>
            </a:r>
            <a:endParaRPr lang="el-G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833563"/>
            <a:ext cx="7286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Τρόπος διαχείρισης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763688" y="1268760"/>
            <a:ext cx="7010400" cy="5001344"/>
          </a:xfrm>
        </p:spPr>
        <p:txBody>
          <a:bodyPr/>
          <a:lstStyle/>
          <a:p>
            <a:r>
              <a:rPr lang="el-GR" sz="2400" dirty="0" smtClean="0"/>
              <a:t>Κάθε εξυπηρετητής είναι υπεύθυνος για ένα συμπαγές τμήμα του χώρου ονομάτων DNS που αποκαλείται </a:t>
            </a:r>
            <a:r>
              <a:rPr lang="el-GR" sz="2400" b="1" dirty="0" smtClean="0"/>
              <a:t>ζώνη (</a:t>
            </a:r>
            <a:r>
              <a:rPr lang="el-GR" sz="2400" b="1" dirty="0" err="1" smtClean="0"/>
              <a:t>zone</a:t>
            </a:r>
            <a:r>
              <a:rPr lang="el-GR" sz="2400" b="1" dirty="0" smtClean="0"/>
              <a:t>). </a:t>
            </a:r>
          </a:p>
          <a:p>
            <a:r>
              <a:rPr lang="el-GR" sz="2400" b="1" dirty="0" smtClean="0"/>
              <a:t>Ο εξυπηρετητής ονομάτων </a:t>
            </a:r>
            <a:r>
              <a:rPr lang="el-GR" sz="2400" dirty="0" smtClean="0"/>
              <a:t>απαντά σε ερωτήσεις (</a:t>
            </a:r>
            <a:r>
              <a:rPr lang="el-GR" sz="2400" dirty="0" err="1" smtClean="0"/>
              <a:t>queries</a:t>
            </a:r>
            <a:r>
              <a:rPr lang="el-GR" sz="2400" dirty="0" smtClean="0"/>
              <a:t>)</a:t>
            </a:r>
            <a:r>
              <a:rPr lang="el-GR" sz="2400" b="1" dirty="0" smtClean="0"/>
              <a:t> </a:t>
            </a:r>
            <a:r>
              <a:rPr lang="el-GR" sz="2400" dirty="0" smtClean="0"/>
              <a:t>για τους υπολογιστές (</a:t>
            </a:r>
            <a:r>
              <a:rPr lang="el-GR" sz="2400" dirty="0" err="1" smtClean="0"/>
              <a:t>hosts</a:t>
            </a:r>
            <a:r>
              <a:rPr lang="el-GR" sz="2400" dirty="0" smtClean="0"/>
              <a:t>) της ζώνης του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l-GR" sz="2400" dirty="0" smtClean="0"/>
              <a:t>Κάθε ζώνη είναι </a:t>
            </a:r>
            <a:r>
              <a:rPr lang="el-GR" sz="2400" b="1" dirty="0" smtClean="0"/>
              <a:t>εμφωλευμένη</a:t>
            </a:r>
            <a:r>
              <a:rPr lang="el-GR" sz="2400" dirty="0" smtClean="0"/>
              <a:t> σε ένα κόμβο του δένδρου</a:t>
            </a:r>
            <a:r>
              <a:rPr lang="el-GR" sz="2400" dirty="0" smtClean="0"/>
              <a:t>.</a:t>
            </a:r>
            <a:r>
              <a:rPr lang="el-GR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Η ζώνες δεν είναι περιοχές</a:t>
            </a:r>
            <a:endParaRPr lang="en-US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 smtClean="0"/>
              <a:t>κάθε ζώνη πρέπει να υπάρχει ένας </a:t>
            </a:r>
            <a:r>
              <a:rPr lang="el-GR" sz="2400" b="1" dirty="0" smtClean="0"/>
              <a:t>κύριος</a:t>
            </a:r>
            <a:r>
              <a:rPr lang="el-GR" sz="2400" dirty="0" smtClean="0"/>
              <a:t> εξυπηρετητής και ένας αριθμός από </a:t>
            </a:r>
            <a:r>
              <a:rPr lang="el-GR" sz="2400" b="1" dirty="0" smtClean="0"/>
              <a:t>δευτερεύοντες</a:t>
            </a:r>
            <a:r>
              <a:rPr lang="el-GR" sz="2400" dirty="0" smtClean="0"/>
              <a:t> </a:t>
            </a:r>
            <a:r>
              <a:rPr lang="el-GR" sz="2400" dirty="0" smtClean="0"/>
              <a:t>εξυπηρετητές  (κρατούν αντίγραφα)</a:t>
            </a:r>
            <a:endParaRPr lang="en-US" sz="24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6.1 Τι </a:t>
            </a:r>
            <a:r>
              <a:rPr lang="el-GR" dirty="0" smtClean="0"/>
              <a:t>είναι το </a:t>
            </a:r>
            <a:r>
              <a:rPr lang="en-US" dirty="0" smtClean="0"/>
              <a:t>DNS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err="1" smtClean="0"/>
              <a:t>To</a:t>
            </a:r>
            <a:r>
              <a:rPr lang="el-GR" sz="2800" dirty="0" smtClean="0"/>
              <a:t> </a:t>
            </a:r>
            <a:r>
              <a:rPr lang="el-GR" sz="2800" b="1" dirty="0" smtClean="0"/>
              <a:t>σύστημα ονομασίας περιοχών </a:t>
            </a:r>
            <a:r>
              <a:rPr lang="el-GR" sz="2800" dirty="0" smtClean="0"/>
              <a:t>(DNS) είναι μια κατανεμημένη βάση δεδομένων στο</a:t>
            </a:r>
            <a:r>
              <a:rPr lang="en-US" sz="2800" dirty="0" smtClean="0"/>
              <a:t> </a:t>
            </a:r>
            <a:r>
              <a:rPr lang="el-GR" sz="2800" dirty="0" smtClean="0"/>
              <a:t>Διαδίκτυο που επιτρέπει τη </a:t>
            </a:r>
            <a:r>
              <a:rPr lang="el-GR" sz="2800" b="1" dirty="0" smtClean="0"/>
              <a:t>μετάφραση</a:t>
            </a:r>
            <a:r>
              <a:rPr lang="el-GR" sz="2800" dirty="0" smtClean="0"/>
              <a:t> ανάμεσα σε </a:t>
            </a:r>
            <a:r>
              <a:rPr lang="el-GR" sz="2800" b="1" dirty="0" smtClean="0">
                <a:solidFill>
                  <a:srgbClr val="FF0000"/>
                </a:solidFill>
              </a:rPr>
              <a:t>ονόματα</a:t>
            </a:r>
            <a:r>
              <a:rPr lang="el-GR" sz="2800" dirty="0" smtClean="0"/>
              <a:t> και διευθύνσεις </a:t>
            </a:r>
            <a:r>
              <a:rPr lang="el-GR" sz="2800" b="1" dirty="0" smtClean="0">
                <a:solidFill>
                  <a:srgbClr val="FF0000"/>
                </a:solidFill>
              </a:rPr>
              <a:t>IP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r>
              <a:rPr lang="el-GR" sz="2800" dirty="0" smtClean="0"/>
              <a:t>Θα</a:t>
            </a:r>
            <a:r>
              <a:rPr lang="en-US" sz="2800" dirty="0" smtClean="0"/>
              <a:t> </a:t>
            </a:r>
            <a:r>
              <a:rPr lang="el-GR" sz="2800" dirty="0" smtClean="0"/>
              <a:t>μπορούσαμε να πούμε ότι το DNS είναι ο </a:t>
            </a:r>
            <a:r>
              <a:rPr lang="el-GR" sz="2800" dirty="0" err="1" smtClean="0"/>
              <a:t>≪</a:t>
            </a:r>
            <a:r>
              <a:rPr lang="el-GR" sz="2800" b="1" dirty="0" err="1" smtClean="0"/>
              <a:t>τηλεφωνικός</a:t>
            </a:r>
            <a:r>
              <a:rPr lang="el-GR" sz="2800" b="1" dirty="0" smtClean="0"/>
              <a:t> κατάλογος του </a:t>
            </a:r>
            <a:r>
              <a:rPr lang="el-GR" sz="2800" b="1" dirty="0" err="1" smtClean="0"/>
              <a:t>Διαδικτύου</a:t>
            </a:r>
            <a:r>
              <a:rPr lang="el-GR" sz="2800" dirty="0" err="1" smtClean="0"/>
              <a:t>≫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l-GR" sz="2800" dirty="0" smtClean="0"/>
              <a:t>Εφαρμόζεται σε μια </a:t>
            </a:r>
            <a:r>
              <a:rPr lang="el-GR" sz="2800" b="1" dirty="0" smtClean="0"/>
              <a:t>ιεραρχία</a:t>
            </a:r>
            <a:r>
              <a:rPr lang="el-GR" sz="2800" dirty="0" smtClean="0"/>
              <a:t> πολλών εξυπηρετητών ονομάτων (</a:t>
            </a:r>
            <a:r>
              <a:rPr lang="en-US" sz="2800" dirty="0" smtClean="0"/>
              <a:t>DNS servers)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Τρόπος διαχείρισης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91680" y="1340768"/>
            <a:ext cx="7071320" cy="4755232"/>
          </a:xfrm>
        </p:spPr>
        <p:txBody>
          <a:bodyPr/>
          <a:lstStyle/>
          <a:p>
            <a:r>
              <a:rPr lang="el-GR" sz="2800" dirty="0" smtClean="0"/>
              <a:t>Η βάση ενημερώνεται </a:t>
            </a:r>
            <a:r>
              <a:rPr lang="el-GR" sz="2800" b="1" dirty="0" smtClean="0"/>
              <a:t>δυναμικά</a:t>
            </a:r>
            <a:r>
              <a:rPr lang="el-GR" sz="2800" dirty="0" smtClean="0"/>
              <a:t> (προσθήκη, διαγραφή, τροποποίηση)</a:t>
            </a:r>
          </a:p>
          <a:p>
            <a:r>
              <a:rPr lang="el-GR" sz="2800" dirty="0" smtClean="0"/>
              <a:t>Κάθε οργανισμός, εταιρεία, πανεπιστήμιο, </a:t>
            </a:r>
            <a:r>
              <a:rPr lang="el-GR" sz="2800" dirty="0" err="1" smtClean="0"/>
              <a:t>πάροχος</a:t>
            </a:r>
            <a:r>
              <a:rPr lang="el-GR" sz="2800" dirty="0" smtClean="0"/>
              <a:t> έχει ένα τοπικό εξυπηρετητή ονομάτων (</a:t>
            </a:r>
            <a:r>
              <a:rPr lang="el-GR" sz="2800" b="1" dirty="0" smtClean="0"/>
              <a:t>επιλεγμένος εξυπηρετητής</a:t>
            </a:r>
            <a:r>
              <a:rPr lang="el-GR" sz="2800" dirty="0" smtClean="0"/>
              <a:t>)</a:t>
            </a:r>
          </a:p>
          <a:p>
            <a:r>
              <a:rPr lang="el-GR" sz="2800" dirty="0" smtClean="0"/>
              <a:t>Η ερώτηση γίνεται στον </a:t>
            </a:r>
            <a:r>
              <a:rPr lang="el-GR" sz="2800" b="1" dirty="0" smtClean="0"/>
              <a:t>τοπικό</a:t>
            </a:r>
            <a:r>
              <a:rPr lang="el-GR" sz="2800" dirty="0" smtClean="0"/>
              <a:t> που λειτουργεί ως ενδιάμεσος και </a:t>
            </a:r>
            <a:r>
              <a:rPr lang="el-GR" sz="2800" b="1" dirty="0" smtClean="0"/>
              <a:t>προωθεί</a:t>
            </a:r>
            <a:r>
              <a:rPr lang="el-GR" sz="2800" dirty="0" smtClean="0"/>
              <a:t> την ερώτηση σε εξυπηρετητές άλλων ζωνών, φτάνοντας μέχρι την </a:t>
            </a:r>
            <a:r>
              <a:rPr lang="el-GR" sz="2800" b="1" dirty="0" smtClean="0"/>
              <a:t>ρίζα</a:t>
            </a:r>
            <a:r>
              <a:rPr lang="el-GR" sz="2800" dirty="0" smtClean="0"/>
              <a:t> αν χρειαστεί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7496324" cy="58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DNS.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ανήκε</a:t>
            </a:r>
            <a:r>
              <a:rPr lang="el-GR" sz="2800" dirty="0" smtClean="0"/>
              <a:t>ι</a:t>
            </a:r>
            <a:r>
              <a:rPr lang="el-GR" sz="2800" dirty="0" smtClean="0"/>
              <a:t> </a:t>
            </a:r>
            <a:r>
              <a:rPr lang="el-GR" sz="2800" dirty="0" smtClean="0"/>
              <a:t>στο επίπεδο </a:t>
            </a:r>
            <a:r>
              <a:rPr lang="el-GR" sz="2800" b="1" dirty="0" smtClean="0"/>
              <a:t>εφαρμογής</a:t>
            </a:r>
            <a:r>
              <a:rPr lang="el-GR" sz="2800" dirty="0" smtClean="0"/>
              <a:t> του μοντέλου TCP/IP</a:t>
            </a:r>
          </a:p>
          <a:p>
            <a:r>
              <a:rPr lang="el-GR" sz="2800" dirty="0" smtClean="0"/>
              <a:t>Το πρωτόκολλο DNS είναι του τύπου </a:t>
            </a:r>
            <a:r>
              <a:rPr lang="el-GR" sz="2800" b="1" dirty="0" smtClean="0"/>
              <a:t>πελάτη – εξυπηρετητή </a:t>
            </a:r>
            <a:endParaRPr lang="el-GR" sz="2800" dirty="0" smtClean="0"/>
          </a:p>
          <a:p>
            <a:r>
              <a:rPr lang="el-GR" sz="2800" dirty="0" smtClean="0"/>
              <a:t>Ο πελάτης DNS ονομάζεται </a:t>
            </a:r>
            <a:r>
              <a:rPr lang="el-GR" sz="2800" b="1" dirty="0" smtClean="0"/>
              <a:t>αναλυτής </a:t>
            </a:r>
            <a:r>
              <a:rPr lang="en-US" sz="2800" b="1" dirty="0" smtClean="0"/>
              <a:t>(resolver</a:t>
            </a:r>
            <a:r>
              <a:rPr lang="en-US" sz="2800" b="1" dirty="0" smtClean="0"/>
              <a:t>).</a:t>
            </a:r>
            <a:endParaRPr lang="el-GR" sz="2800" b="1" dirty="0" smtClean="0"/>
          </a:p>
          <a:p>
            <a:r>
              <a:rPr lang="el-GR" sz="2800" dirty="0" smtClean="0"/>
              <a:t>Υποστηρίζει την </a:t>
            </a:r>
            <a:r>
              <a:rPr lang="el-GR" sz="2800" b="1" dirty="0" smtClean="0"/>
              <a:t>μετατροπή</a:t>
            </a:r>
            <a:r>
              <a:rPr lang="el-GR" sz="2800" dirty="0" smtClean="0"/>
              <a:t> των ονομάτων σε διευθύνσεις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ονομάτων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91680" y="1196752"/>
            <a:ext cx="7010400" cy="4572000"/>
          </a:xfrm>
        </p:spPr>
        <p:txBody>
          <a:bodyPr/>
          <a:lstStyle/>
          <a:p>
            <a:r>
              <a:rPr lang="el-GR" sz="2800" b="1" dirty="0" smtClean="0"/>
              <a:t>Αναλυτές και εξυπηρετητές </a:t>
            </a:r>
            <a:r>
              <a:rPr lang="el-GR" sz="2800" dirty="0" smtClean="0"/>
              <a:t>ονομάτων συνεργάζονται ώστε να βρουν τα δεδομένα</a:t>
            </a:r>
          </a:p>
          <a:p>
            <a:r>
              <a:rPr lang="el-GR" sz="2800" dirty="0" smtClean="0"/>
              <a:t>Ο </a:t>
            </a:r>
            <a:r>
              <a:rPr lang="el-GR" sz="2800" b="1" dirty="0" smtClean="0"/>
              <a:t>εξυπηρετητής ονομάτων </a:t>
            </a:r>
            <a:r>
              <a:rPr lang="el-GR" sz="2800" dirty="0" smtClean="0"/>
              <a:t>χρειάζεται το όνομα και την διεύθυνση </a:t>
            </a:r>
            <a:r>
              <a:rPr lang="en-US" sz="2800" dirty="0" smtClean="0"/>
              <a:t>IP</a:t>
            </a:r>
            <a:r>
              <a:rPr lang="el-GR" sz="2800" dirty="0" smtClean="0"/>
              <a:t> των εξυπηρετητών ονομάτων </a:t>
            </a:r>
            <a:r>
              <a:rPr lang="el-GR" sz="2800" b="1" dirty="0" smtClean="0"/>
              <a:t>κορυφής</a:t>
            </a:r>
            <a:r>
              <a:rPr lang="el-GR" sz="2800" dirty="0" smtClean="0"/>
              <a:t> (ρίζας)</a:t>
            </a:r>
          </a:p>
          <a:p>
            <a:r>
              <a:rPr lang="el-GR" sz="2800" dirty="0" smtClean="0"/>
              <a:t>Οι εξυπηρετητές </a:t>
            </a:r>
            <a:r>
              <a:rPr lang="el-GR" sz="2800" b="1" dirty="0" smtClean="0"/>
              <a:t>κορυφής</a:t>
            </a:r>
            <a:r>
              <a:rPr lang="el-GR" sz="2800" dirty="0" smtClean="0"/>
              <a:t> μπορούν να υποδείξουν άλλους εξυπηρετητές που μπορεί να γίνει επαφή</a:t>
            </a:r>
            <a:endParaRPr lang="el-G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6.2 Υπηρεσίες Διαδικτύου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Όλες οι υπηρεσίες στο Διαδίκτυο, όπως και πολλές εφαρμογές λογισμικού, στηρίζονται στο μοντέλο </a:t>
            </a:r>
            <a:r>
              <a:rPr lang="el-GR" sz="2400" b="1" dirty="0" smtClean="0"/>
              <a:t>Πελάτη – Εξυπηρετητή </a:t>
            </a:r>
            <a:endParaRPr lang="el-GR" sz="2400" b="1" dirty="0" smtClean="0"/>
          </a:p>
          <a:p>
            <a:r>
              <a:rPr lang="el-GR" sz="2400" dirty="0" smtClean="0"/>
              <a:t>ο </a:t>
            </a:r>
            <a:r>
              <a:rPr lang="el-GR" sz="2400" b="1" dirty="0" smtClean="0"/>
              <a:t>Εξυπηρετητής</a:t>
            </a:r>
            <a:r>
              <a:rPr lang="el-GR" sz="2400" dirty="0" smtClean="0"/>
              <a:t> οργανώνει, διαχειρίζεται το αρχείο δεδομένων, δέχεται ερωτήματα και απαντά στο πρόγραμμα </a:t>
            </a:r>
            <a:r>
              <a:rPr lang="el-GR" sz="2400" dirty="0" smtClean="0"/>
              <a:t>Πελάτης</a:t>
            </a:r>
          </a:p>
          <a:p>
            <a:r>
              <a:rPr lang="el-GR" sz="2400" dirty="0" smtClean="0"/>
              <a:t>το πρόγραμμα </a:t>
            </a:r>
            <a:r>
              <a:rPr lang="el-GR" sz="2400" b="1" dirty="0" smtClean="0"/>
              <a:t>Πελάτης</a:t>
            </a:r>
            <a:r>
              <a:rPr lang="el-GR" sz="2400" dirty="0" smtClean="0"/>
              <a:t> θέτει ερωτήματα στον Εξυπηρετητή και μπορεί να αποκωδικοποιεί τις απαντήσεις του Εξυπηρετητή 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υλοποιείται;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63688" y="1052736"/>
            <a:ext cx="7010400" cy="5616624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Το μοντέλο αυτό υλοποιείται με δύο ανεξάρτητα κομμάτια </a:t>
            </a:r>
            <a:r>
              <a:rPr lang="el-GR" sz="2400" b="1" dirty="0" smtClean="0"/>
              <a:t>λογισμικού: </a:t>
            </a:r>
          </a:p>
          <a:p>
            <a:r>
              <a:rPr lang="el-GR" sz="2400" dirty="0" smtClean="0"/>
              <a:t>Το </a:t>
            </a:r>
            <a:r>
              <a:rPr lang="el-GR" sz="2400" dirty="0" smtClean="0"/>
              <a:t>πρόγραμμα του </a:t>
            </a:r>
            <a:r>
              <a:rPr lang="el-GR" sz="2400" b="1" dirty="0" smtClean="0"/>
              <a:t>Εξυπηρετητή (Server</a:t>
            </a:r>
            <a:r>
              <a:rPr lang="el-GR" sz="2400" dirty="0" smtClean="0"/>
              <a:t>) που εγκαθίσταται σε έναν (ή περισσότερους) υπολογιστή </a:t>
            </a:r>
          </a:p>
          <a:p>
            <a:r>
              <a:rPr lang="el-GR" sz="2400" dirty="0" smtClean="0"/>
              <a:t>Το </a:t>
            </a:r>
            <a:r>
              <a:rPr lang="el-GR" sz="2400" dirty="0" smtClean="0"/>
              <a:t>πρόγραμμα του </a:t>
            </a:r>
            <a:r>
              <a:rPr lang="el-GR" sz="2400" b="1" dirty="0" smtClean="0"/>
              <a:t>Πελάτη (</a:t>
            </a:r>
            <a:r>
              <a:rPr lang="el-GR" sz="2400" b="1" dirty="0" err="1" smtClean="0"/>
              <a:t>Client</a:t>
            </a:r>
            <a:r>
              <a:rPr lang="el-GR" sz="2400" b="1" dirty="0" smtClean="0"/>
              <a:t>) </a:t>
            </a:r>
            <a:r>
              <a:rPr lang="el-GR" sz="2400" dirty="0" smtClean="0"/>
              <a:t>που εγκαθίσταται σε πολλούς υπολογιστές </a:t>
            </a: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Ο Server </a:t>
            </a:r>
            <a:endParaRPr lang="el-GR" sz="2400" b="1" dirty="0" smtClean="0"/>
          </a:p>
          <a:p>
            <a:pPr lvl="1"/>
            <a:r>
              <a:rPr lang="el-GR" sz="2000" dirty="0" smtClean="0"/>
              <a:t>διαχειρίζεται </a:t>
            </a:r>
            <a:r>
              <a:rPr lang="el-GR" sz="2000" dirty="0" smtClean="0"/>
              <a:t>τα </a:t>
            </a:r>
            <a:r>
              <a:rPr lang="el-GR" sz="2000" b="1" dirty="0" smtClean="0"/>
              <a:t>δεδομένα</a:t>
            </a:r>
            <a:r>
              <a:rPr lang="el-GR" sz="2000" dirty="0" smtClean="0"/>
              <a:t>, </a:t>
            </a:r>
            <a:endParaRPr lang="el-GR" sz="2000" dirty="0" smtClean="0"/>
          </a:p>
          <a:p>
            <a:pPr lvl="1"/>
            <a:r>
              <a:rPr lang="el-GR" sz="2000" dirty="0" smtClean="0"/>
              <a:t>λαμβάνει </a:t>
            </a:r>
            <a:r>
              <a:rPr lang="el-GR" sz="2000" b="1" dirty="0" smtClean="0"/>
              <a:t>ερωτήσεις</a:t>
            </a:r>
            <a:r>
              <a:rPr lang="el-GR" sz="2000" dirty="0" smtClean="0"/>
              <a:t> από τους </a:t>
            </a:r>
            <a:r>
              <a:rPr lang="el-GR" sz="2000" dirty="0" err="1" smtClean="0"/>
              <a:t>Clients</a:t>
            </a:r>
            <a:r>
              <a:rPr lang="el-GR" sz="2000" dirty="0" smtClean="0"/>
              <a:t> και </a:t>
            </a:r>
            <a:endParaRPr lang="el-GR" sz="2000" dirty="0" smtClean="0"/>
          </a:p>
          <a:p>
            <a:pPr lvl="1"/>
            <a:r>
              <a:rPr lang="el-GR" sz="2000" b="1" dirty="0" smtClean="0"/>
              <a:t>απαντά</a:t>
            </a:r>
            <a:r>
              <a:rPr lang="el-GR" sz="2000" dirty="0" smtClean="0"/>
              <a:t> </a:t>
            </a:r>
            <a:r>
              <a:rPr lang="el-GR" sz="2000" dirty="0" smtClean="0"/>
              <a:t>στα ερωτήματά </a:t>
            </a:r>
            <a:r>
              <a:rPr lang="el-GR" sz="2000" dirty="0" smtClean="0"/>
              <a:t>τους </a:t>
            </a:r>
          </a:p>
          <a:p>
            <a:pPr>
              <a:buNone/>
            </a:pPr>
            <a:r>
              <a:rPr lang="el-GR" sz="2400" b="1" dirty="0" smtClean="0"/>
              <a:t>Ο </a:t>
            </a:r>
            <a:r>
              <a:rPr lang="el-GR" sz="2400" b="1" dirty="0" err="1" smtClean="0"/>
              <a:t>Client</a:t>
            </a:r>
            <a:r>
              <a:rPr lang="el-GR" sz="2400" b="1" dirty="0" smtClean="0"/>
              <a:t> </a:t>
            </a:r>
            <a:endParaRPr lang="el-GR" sz="2400" b="1" dirty="0" smtClean="0"/>
          </a:p>
          <a:p>
            <a:pPr lvl="1"/>
            <a:r>
              <a:rPr lang="el-GR" sz="2000" dirty="0" smtClean="0"/>
              <a:t>κάνει </a:t>
            </a:r>
            <a:r>
              <a:rPr lang="el-GR" sz="2000" b="1" dirty="0" smtClean="0"/>
              <a:t>ερωτήσεις</a:t>
            </a:r>
            <a:r>
              <a:rPr lang="el-GR" sz="2000" dirty="0" smtClean="0"/>
              <a:t> στον Server και </a:t>
            </a:r>
            <a:endParaRPr lang="el-GR" sz="2000" dirty="0" smtClean="0"/>
          </a:p>
          <a:p>
            <a:pPr lvl="1"/>
            <a:r>
              <a:rPr lang="el-GR" sz="2000" dirty="0" smtClean="0"/>
              <a:t>εμφανίζει </a:t>
            </a:r>
            <a:r>
              <a:rPr lang="el-GR" sz="2000" dirty="0" smtClean="0"/>
              <a:t>τις </a:t>
            </a:r>
            <a:r>
              <a:rPr lang="el-GR" sz="2000" b="1" dirty="0" smtClean="0"/>
              <a:t>απαντήσεις</a:t>
            </a:r>
            <a:r>
              <a:rPr lang="el-GR" sz="2000" dirty="0" smtClean="0"/>
              <a:t> των ερωτημάτων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5256584" cy="6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52600" y="1524000"/>
            <a:ext cx="7010400" cy="4929336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Περιλαμβάνει:</a:t>
            </a:r>
          </a:p>
          <a:p>
            <a:r>
              <a:rPr lang="el-GR" sz="2800" dirty="0" smtClean="0"/>
              <a:t>το </a:t>
            </a:r>
            <a:r>
              <a:rPr lang="el-GR" sz="2800" b="1" dirty="0" smtClean="0"/>
              <a:t>χώρο ονομάτων</a:t>
            </a:r>
          </a:p>
          <a:p>
            <a:r>
              <a:rPr lang="el-GR" sz="2800" dirty="0" smtClean="0"/>
              <a:t>τους </a:t>
            </a:r>
            <a:r>
              <a:rPr lang="el-GR" sz="2800" b="1" dirty="0" smtClean="0"/>
              <a:t>εξυπηρετητές</a:t>
            </a:r>
            <a:r>
              <a:rPr lang="el-GR" sz="2800" dirty="0" smtClean="0"/>
              <a:t> μέσω των οποίων γίνεται διαθέσιμος ο χώρος ονομάτων</a:t>
            </a:r>
          </a:p>
          <a:p>
            <a:r>
              <a:rPr lang="el-GR" sz="2800" dirty="0" smtClean="0"/>
              <a:t>τους </a:t>
            </a:r>
            <a:r>
              <a:rPr lang="el-GR" sz="2800" b="1" dirty="0" smtClean="0"/>
              <a:t>αναλυτές</a:t>
            </a:r>
            <a:r>
              <a:rPr lang="el-GR" sz="2800" dirty="0" smtClean="0"/>
              <a:t> (</a:t>
            </a:r>
            <a:r>
              <a:rPr lang="el-GR" sz="2800" dirty="0" err="1" smtClean="0"/>
              <a:t>resolvers</a:t>
            </a:r>
            <a:r>
              <a:rPr lang="el-GR" sz="2800" dirty="0" smtClean="0"/>
              <a:t>) που ερωτούν τους εξυπηρετητές περί του χώρου</a:t>
            </a:r>
            <a:r>
              <a:rPr lang="en-US" sz="2800" dirty="0" smtClean="0"/>
              <a:t> </a:t>
            </a:r>
            <a:r>
              <a:rPr lang="el-GR" sz="2800" dirty="0" smtClean="0"/>
              <a:t>ονομάτων</a:t>
            </a:r>
            <a:endParaRPr lang="en-US" sz="2800" dirty="0" smtClean="0"/>
          </a:p>
          <a:p>
            <a:pPr>
              <a:buNone/>
            </a:pPr>
            <a:r>
              <a:rPr lang="el-GR" sz="2800" dirty="0" smtClean="0"/>
              <a:t>Τα δεδομένα της βάσης </a:t>
            </a:r>
            <a:r>
              <a:rPr lang="en-US" sz="2800" dirty="0" smtClean="0"/>
              <a:t>DNS </a:t>
            </a:r>
            <a:r>
              <a:rPr lang="el-GR" sz="2800" dirty="0" smtClean="0"/>
              <a:t>διατηρούνται  </a:t>
            </a:r>
            <a:r>
              <a:rPr lang="el-GR" sz="2800" b="1" dirty="0" smtClean="0"/>
              <a:t>τοπικά</a:t>
            </a:r>
            <a:r>
              <a:rPr lang="el-GR" sz="2800" dirty="0" smtClean="0"/>
              <a:t> αλλά είναι διαθέσιμα </a:t>
            </a:r>
            <a:r>
              <a:rPr lang="el-GR" sz="2800" b="1" dirty="0" smtClean="0"/>
              <a:t>παγκόσμια</a:t>
            </a:r>
            <a:r>
              <a:rPr lang="el-GR" sz="2800" dirty="0" smtClean="0"/>
              <a:t>.</a:t>
            </a:r>
          </a:p>
          <a:p>
            <a:pPr>
              <a:buNone/>
            </a:pPr>
            <a:r>
              <a:rPr lang="el-GR" sz="2800" b="1" dirty="0" smtClean="0"/>
              <a:t>Δεν υπάρχει υπολογιστής με όλη τη βάση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DNS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Το </a:t>
            </a:r>
            <a:r>
              <a:rPr lang="el-GR" sz="2800" b="1" dirty="0" smtClean="0"/>
              <a:t>πρωτόκολλο DNS </a:t>
            </a:r>
            <a:r>
              <a:rPr lang="el-GR" sz="2800" dirty="0" smtClean="0"/>
              <a:t>είναι</a:t>
            </a:r>
            <a:r>
              <a:rPr lang="el-GR" sz="2800" b="1" dirty="0" smtClean="0"/>
              <a:t> </a:t>
            </a:r>
            <a:r>
              <a:rPr lang="el-GR" sz="2800" u="sng" dirty="0" smtClean="0"/>
              <a:t>επιπέδου εφαρμογής (</a:t>
            </a:r>
            <a:r>
              <a:rPr lang="el-GR" sz="2800" u="sng" dirty="0" err="1" smtClean="0"/>
              <a:t>Application</a:t>
            </a:r>
            <a:r>
              <a:rPr lang="el-GR" sz="2800" u="sng" dirty="0" smtClean="0"/>
              <a:t> </a:t>
            </a:r>
            <a:r>
              <a:rPr lang="el-GR" sz="2800" u="sng" dirty="0" err="1" smtClean="0"/>
              <a:t>Layer</a:t>
            </a:r>
            <a:r>
              <a:rPr lang="el-GR" sz="2800" u="sng" dirty="0" smtClean="0"/>
              <a:t>) </a:t>
            </a:r>
            <a:r>
              <a:rPr lang="el-GR" sz="2800" dirty="0" smtClean="0"/>
              <a:t>που επιτρέπει σε</a:t>
            </a:r>
            <a:r>
              <a:rPr lang="en-US" sz="2800" dirty="0" smtClean="0"/>
              <a:t> </a:t>
            </a:r>
            <a:r>
              <a:rPr lang="el-GR" sz="2800" dirty="0" smtClean="0"/>
              <a:t>υπολογιστές (</a:t>
            </a:r>
            <a:r>
              <a:rPr lang="el-GR" sz="2800" dirty="0" err="1" smtClean="0"/>
              <a:t>hosts</a:t>
            </a:r>
            <a:r>
              <a:rPr lang="el-GR" sz="2800" dirty="0" smtClean="0"/>
              <a:t>), δρομολογητές (</a:t>
            </a:r>
            <a:r>
              <a:rPr lang="el-GR" sz="2800" dirty="0" err="1" smtClean="0"/>
              <a:t>routers</a:t>
            </a:r>
            <a:r>
              <a:rPr lang="el-GR" sz="2800" dirty="0" smtClean="0"/>
              <a:t>) και εξυπηρετητές DNS (</a:t>
            </a:r>
            <a:r>
              <a:rPr lang="el-GR" sz="2800" dirty="0" err="1" smtClean="0"/>
              <a:t>Name</a:t>
            </a:r>
            <a:r>
              <a:rPr lang="el-GR" sz="2800" dirty="0" smtClean="0"/>
              <a:t> </a:t>
            </a:r>
            <a:r>
              <a:rPr lang="el-GR" sz="2800" dirty="0" err="1" smtClean="0"/>
              <a:t>Servers</a:t>
            </a:r>
            <a:r>
              <a:rPr lang="el-GR" sz="2800" dirty="0" smtClean="0"/>
              <a:t>) να</a:t>
            </a:r>
            <a:r>
              <a:rPr lang="en-US" sz="2800" dirty="0" smtClean="0"/>
              <a:t> </a:t>
            </a:r>
            <a:r>
              <a:rPr lang="el-GR" sz="2800" dirty="0" smtClean="0"/>
              <a:t>επικοινωνούν για να αναλύσουν (</a:t>
            </a:r>
            <a:r>
              <a:rPr lang="el-GR" sz="2800" dirty="0" err="1" smtClean="0"/>
              <a:t>resolve</a:t>
            </a:r>
            <a:r>
              <a:rPr lang="el-GR" sz="2800" dirty="0" smtClean="0"/>
              <a:t>) ονόματα (μεταφράσουν ονόματα σε διεύθυνση</a:t>
            </a:r>
            <a:r>
              <a:rPr lang="en-US" sz="2800" dirty="0" smtClean="0"/>
              <a:t> IP).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Ιεραρχία του </a:t>
            </a:r>
            <a:r>
              <a:rPr lang="en-US" dirty="0" smtClean="0"/>
              <a:t>DNS</a:t>
            </a: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1571612"/>
          <a:ext cx="8929719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08"/>
                <a:gridCol w="2736551"/>
                <a:gridCol w="2232430"/>
                <a:gridCol w="223243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Επίπεδο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 διαχείριση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μηδενικό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Root -</a:t>
                      </a:r>
                      <a:r>
                        <a:rPr lang="el-GR" dirty="0" err="1" smtClean="0"/>
                        <a:t>Ριζα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aseline="0" dirty="0" smtClean="0"/>
                        <a:t>..ανήκει στη ΙΑΝΑ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r>
                        <a:rPr lang="en-US" baseline="0" dirty="0" smtClean="0"/>
                        <a:t> Level Domain TLD  - </a:t>
                      </a:r>
                      <a:r>
                        <a:rPr lang="el-GR" baseline="0" dirty="0" smtClean="0"/>
                        <a:t>περιοχή ανωτάτου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gr</a:t>
                      </a:r>
                      <a:r>
                        <a:rPr lang="en-US" baseline="0" dirty="0" smtClean="0"/>
                        <a:t>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..εκχωρήθηκε από ΙΑΝΑ σε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u="sng" baseline="0" dirty="0" smtClean="0"/>
                        <a:t>υπεύθυνους</a:t>
                      </a:r>
                      <a:r>
                        <a:rPr lang="el-GR" baseline="0" dirty="0" smtClean="0"/>
                        <a:t> οργανισμούς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sch.gr</a:t>
                      </a:r>
                      <a:r>
                        <a:rPr lang="en-US" dirty="0" smtClean="0"/>
                        <a:t>  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..ανήκει σε Εταιρίες</a:t>
                      </a:r>
                      <a:r>
                        <a:rPr lang="el-GR" baseline="0" dirty="0" smtClean="0"/>
                        <a:t> και οργανισμούς που κατέχει το δίκτυο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Υποεπίπεδα</a:t>
                      </a:r>
                      <a:r>
                        <a:rPr lang="en-US" dirty="0" smtClean="0"/>
                        <a:t>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subdomain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att.sch.gr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.συνήθως</a:t>
                      </a:r>
                      <a:r>
                        <a:rPr lang="el-GR" baseline="0" dirty="0" smtClean="0"/>
                        <a:t> ανήκει στις</a:t>
                      </a:r>
                      <a:r>
                        <a:rPr lang="el-GR" dirty="0" smtClean="0"/>
                        <a:t> ίδιες</a:t>
                      </a:r>
                      <a:r>
                        <a:rPr lang="el-GR" baseline="0" dirty="0" smtClean="0"/>
                        <a:t> εταιρίες που διαχειρίζονται τα </a:t>
                      </a:r>
                      <a:r>
                        <a:rPr lang="en-US" baseline="0" dirty="0" smtClean="0"/>
                        <a:t>domain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Ονομα</a:t>
                      </a:r>
                      <a:r>
                        <a:rPr lang="el-GR" baseline="0" dirty="0" smtClean="0"/>
                        <a:t> ΗΥ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1epal-ymitt.att.sch.gr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Στην ομάδα που λειτουργεί</a:t>
                      </a:r>
                      <a:r>
                        <a:rPr lang="el-GR" baseline="0" dirty="0" smtClean="0"/>
                        <a:t> την υπηρεσία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984776" cy="486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15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619672" y="1524000"/>
            <a:ext cx="7344816" cy="4572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ektor.tc.ntua.gr</a:t>
            </a:r>
          </a:p>
          <a:p>
            <a:pPr>
              <a:buNone/>
            </a:pPr>
            <a:r>
              <a:rPr lang="el-GR" sz="2800" dirty="0" smtClean="0"/>
              <a:t>όπου:</a:t>
            </a:r>
          </a:p>
          <a:p>
            <a:pPr>
              <a:buNone/>
            </a:pPr>
            <a:r>
              <a:rPr lang="el-GR" sz="2800" dirty="0" smtClean="0"/>
              <a:t>- </a:t>
            </a:r>
            <a:r>
              <a:rPr lang="el-GR" sz="2800" b="1" dirty="0" err="1" smtClean="0"/>
              <a:t>ektor</a:t>
            </a:r>
            <a:r>
              <a:rPr lang="el-GR" sz="2800" dirty="0" smtClean="0"/>
              <a:t>: Είναι το </a:t>
            </a:r>
            <a:r>
              <a:rPr lang="el-GR" sz="2800" b="1" dirty="0" smtClean="0"/>
              <a:t>όνομα</a:t>
            </a:r>
            <a:r>
              <a:rPr lang="el-GR" sz="2800" dirty="0" smtClean="0"/>
              <a:t> του υπολογιστή</a:t>
            </a:r>
          </a:p>
          <a:p>
            <a:pPr>
              <a:buNone/>
            </a:pPr>
            <a:r>
              <a:rPr lang="el-GR" sz="2800" dirty="0" smtClean="0"/>
              <a:t>- </a:t>
            </a:r>
            <a:r>
              <a:rPr lang="el-GR" sz="2800" b="1" dirty="0" err="1" smtClean="0"/>
              <a:t>tc</a:t>
            </a:r>
            <a:r>
              <a:rPr lang="el-GR" sz="2800" dirty="0" smtClean="0"/>
              <a:t>: Είναι το όνομα της περιοχής </a:t>
            </a:r>
            <a:r>
              <a:rPr lang="el-GR" sz="2800" b="1" dirty="0" smtClean="0"/>
              <a:t>3ου επιπέδου</a:t>
            </a:r>
          </a:p>
          <a:p>
            <a:pPr>
              <a:buNone/>
            </a:pPr>
            <a:r>
              <a:rPr lang="el-GR" sz="2800" b="1" dirty="0" smtClean="0"/>
              <a:t>- </a:t>
            </a:r>
            <a:r>
              <a:rPr lang="el-GR" sz="2800" b="1" dirty="0" err="1" smtClean="0"/>
              <a:t>ntua</a:t>
            </a:r>
            <a:r>
              <a:rPr lang="el-GR" sz="2800" dirty="0" smtClean="0"/>
              <a:t>: Είναι το όνομα της περιοχής </a:t>
            </a:r>
            <a:r>
              <a:rPr lang="el-GR" sz="2800" b="1" dirty="0" smtClean="0"/>
              <a:t>2ου </a:t>
            </a:r>
            <a:r>
              <a:rPr lang="el-GR" sz="2800" b="1" dirty="0" smtClean="0"/>
              <a:t>επιπέδου</a:t>
            </a:r>
          </a:p>
          <a:p>
            <a:pPr>
              <a:buNone/>
            </a:pPr>
            <a:r>
              <a:rPr lang="el-GR" sz="2800" b="1" dirty="0" smtClean="0"/>
              <a:t>- </a:t>
            </a:r>
            <a:r>
              <a:rPr lang="el-GR" sz="2800" b="1" dirty="0" err="1" smtClean="0"/>
              <a:t>gr</a:t>
            </a:r>
            <a:r>
              <a:rPr lang="el-GR" sz="2800" dirty="0" smtClean="0"/>
              <a:t>: </a:t>
            </a:r>
            <a:r>
              <a:rPr lang="el-GR" sz="2800" dirty="0" smtClean="0"/>
              <a:t>Είναι το όνομα της περιοχής </a:t>
            </a:r>
            <a:r>
              <a:rPr lang="el-GR" sz="2800" b="1" dirty="0" smtClean="0"/>
              <a:t>1ου (βασικού) επιπέδου</a:t>
            </a:r>
            <a:endParaRPr lang="el-GR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149699" cy="64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1456829" cy="11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80772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785918" y="714356"/>
            <a:ext cx="21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epal-ymitt.att.sch.gr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1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156 0.3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01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57b7d51554816c565b84774c88e53f1cd46854"/>
</p:tagLst>
</file>

<file path=ppt/theme/theme1.xml><?xml version="1.0" encoding="utf-8"?>
<a:theme xmlns:a="http://schemas.openxmlformats.org/drawingml/2006/main" name="YANNIS">
  <a:themeElements>
    <a:clrScheme name="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ann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YANNIS</Template>
  <TotalTime>1967</TotalTime>
  <Words>763</Words>
  <Application>Microsoft Office PowerPoint</Application>
  <PresentationFormat>Προβολή στην οθόνη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YANNIS</vt:lpstr>
      <vt:lpstr>Κεφάλαιο 6o. Επίπεδο εφαρμογής </vt:lpstr>
      <vt:lpstr>6.1 Τι είναι το DNS</vt:lpstr>
      <vt:lpstr>DNS</vt:lpstr>
      <vt:lpstr>Το πρωτόκολλο DNS</vt:lpstr>
      <vt:lpstr>Ιεραρχία του DNS</vt:lpstr>
      <vt:lpstr>Διαφάνεια 6</vt:lpstr>
      <vt:lpstr>παράδειγμα</vt:lpstr>
      <vt:lpstr>Παράδειγμα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6.1.2 Οργάνωση DNS</vt:lpstr>
      <vt:lpstr>Ιεραρχία των εξυπηρετητών ονομάτων </vt:lpstr>
      <vt:lpstr>Τρόπος διαχείρισης</vt:lpstr>
      <vt:lpstr>Τρόπος διαχείρισης</vt:lpstr>
      <vt:lpstr>Διαφάνεια 21</vt:lpstr>
      <vt:lpstr>Πρωτόκολλο DNS. </vt:lpstr>
      <vt:lpstr>Ανάλυση ονομάτων</vt:lpstr>
      <vt:lpstr>6.2 Υπηρεσίες Διαδικτύου</vt:lpstr>
      <vt:lpstr>Πώς υλοποιείται;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4.Τοπικά δίκτυα</dc:title>
  <dc:creator>Yannis</dc:creator>
  <cp:lastModifiedBy>FOTIS</cp:lastModifiedBy>
  <cp:revision>191</cp:revision>
  <dcterms:created xsi:type="dcterms:W3CDTF">2015-10-03T10:24:52Z</dcterms:created>
  <dcterms:modified xsi:type="dcterms:W3CDTF">2017-03-21T18:40:03Z</dcterms:modified>
</cp:coreProperties>
</file>