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74" r:id="rId10"/>
    <p:sldId id="263"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342CEA3-3058-4D43-AE35-B3DA76CB4003}" type="datetimeFigureOut">
              <a:rPr lang="el-GR" smtClean="0"/>
              <a:pPr/>
              <a:t>14/11/2020</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2342CEA3-3058-4D43-AE35-B3DA76CB4003}" type="datetimeFigureOut">
              <a:rPr lang="el-GR" smtClean="0"/>
              <a:pPr/>
              <a:t>14/11/2020</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342CEA3-3058-4D43-AE35-B3DA76CB4003}" type="datetimeFigureOut">
              <a:rPr lang="el-GR" smtClean="0"/>
              <a:pPr/>
              <a:t>14/11/2020</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2342CEA3-3058-4D43-AE35-B3DA76CB4003}" type="datetimeFigureOut">
              <a:rPr lang="el-GR" smtClean="0"/>
              <a:pPr/>
              <a:t>14/11/2020</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14/11/2020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342CEA3-3058-4D43-AE35-B3DA76CB4003}" type="datetimeFigureOut">
              <a:rPr lang="el-GR" smtClean="0"/>
              <a:pPr/>
              <a:t>14/11/2020</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filologika.gr/lykio/v-lykiou/genikis-pedias/neoelliniki-glossa/dimokratia-sxediagramm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z="6000" dirty="0" smtClean="0"/>
              <a:t>ΔΗΜΟΚΡΑΤΙΑ</a:t>
            </a:r>
            <a:endParaRPr lang="el-GR" sz="6000" dirty="0"/>
          </a:p>
        </p:txBody>
      </p:sp>
      <p:sp>
        <p:nvSpPr>
          <p:cNvPr id="3" name="2 - Υπότιτλος"/>
          <p:cNvSpPr>
            <a:spLocks noGrp="1"/>
          </p:cNvSpPr>
          <p:nvPr>
            <p:ph type="subTitle" idx="1"/>
          </p:nvPr>
        </p:nvSpPr>
        <p:spPr/>
        <p:txBody>
          <a:bodyPr/>
          <a:lstStyle/>
          <a:p>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ΠΡΟΣΦΟΡΑ ΔΗΜΟΚΡΑΤΙΑΣ</a:t>
            </a:r>
            <a:endParaRPr lang="el-GR" dirty="0"/>
          </a:p>
        </p:txBody>
      </p:sp>
      <p:sp>
        <p:nvSpPr>
          <p:cNvPr id="3" name="2 - Θέση περιεχομένου"/>
          <p:cNvSpPr>
            <a:spLocks noGrp="1"/>
          </p:cNvSpPr>
          <p:nvPr>
            <p:ph idx="1"/>
          </p:nvPr>
        </p:nvSpPr>
        <p:spPr/>
        <p:txBody>
          <a:bodyPr/>
          <a:lstStyle/>
          <a:p>
            <a:r>
              <a:rPr lang="el-GR" dirty="0" smtClean="0"/>
              <a:t>Επικρατεί η ισότητα, η ισονομία και η ελευθερία.</a:t>
            </a:r>
          </a:p>
          <a:p>
            <a:r>
              <a:rPr lang="el-GR" dirty="0" smtClean="0"/>
              <a:t>Το άτομο αναπτύσσεται κοινωνικά, πνευματικά και αποκτά την κατάλληλη παιδεία. Έτσι επιτυγχάνεται η πρόοδός του.</a:t>
            </a:r>
          </a:p>
          <a:p>
            <a:r>
              <a:rPr lang="el-GR" dirty="0" smtClean="0"/>
              <a:t>Παρέχονται ανθρωπιστικά ιδεώδη όπως ο σεβασμός, η ευσυνειδησία, η αξιοκρατία, </a:t>
            </a:r>
            <a:r>
              <a:rPr lang="el-GR" dirty="0" smtClean="0"/>
              <a:t>η  αξιοπρέπεια.</a:t>
            </a: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a:t>
            </a:r>
            <a:r>
              <a:rPr lang="el-GR" dirty="0" smtClean="0"/>
              <a:t>ΤΑΝ ΔΕΝ ΥΠΑΡΧΕΙ ΔΗΜΟΚΡΑΤΙΑ</a:t>
            </a:r>
            <a:endParaRPr lang="el-GR" dirty="0"/>
          </a:p>
        </p:txBody>
      </p:sp>
      <p:sp>
        <p:nvSpPr>
          <p:cNvPr id="3" name="2 - Θέση περιεχομένου"/>
          <p:cNvSpPr>
            <a:spLocks noGrp="1"/>
          </p:cNvSpPr>
          <p:nvPr>
            <p:ph idx="1"/>
          </p:nvPr>
        </p:nvSpPr>
        <p:spPr/>
        <p:txBody>
          <a:bodyPr/>
          <a:lstStyle/>
          <a:p>
            <a:r>
              <a:rPr lang="el-GR" dirty="0" smtClean="0"/>
              <a:t>Επικρατεί κρίση αξιών και θεσμών.</a:t>
            </a:r>
          </a:p>
          <a:p>
            <a:r>
              <a:rPr lang="el-GR" dirty="0" smtClean="0"/>
              <a:t>Αναπτύσσονται θεωρίες περί Μεσσιανισμού.</a:t>
            </a:r>
          </a:p>
          <a:p>
            <a:r>
              <a:rPr lang="el-GR" b="1" dirty="0" smtClean="0"/>
              <a:t> </a:t>
            </a:r>
            <a:r>
              <a:rPr lang="el-GR" dirty="0" smtClean="0"/>
              <a:t>Επικρατεί βία και τρομοκρατία, σκηνικό χάους.</a:t>
            </a:r>
          </a:p>
          <a:p>
            <a:r>
              <a:rPr lang="el-GR" dirty="0" smtClean="0"/>
              <a:t>Επικρατεί ανισότητα, ανομία, ανελευθερία.</a:t>
            </a:r>
          </a:p>
          <a:p>
            <a:r>
              <a:rPr lang="el-GR" dirty="0" smtClean="0"/>
              <a:t>Περιορίζονται οι ελευθερίες και τα δικαιώματα του κάθε ατόμου.</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a:t>
            </a:r>
            <a:r>
              <a:rPr lang="el-GR" dirty="0" smtClean="0"/>
              <a:t>ΤΑΝ ΔΕΝ ΥΠΑΡΧΕΙ ΔΗΜΟΚΡΑΤΙΑ </a:t>
            </a:r>
            <a:endParaRPr lang="el-GR" dirty="0"/>
          </a:p>
        </p:txBody>
      </p:sp>
      <p:sp>
        <p:nvSpPr>
          <p:cNvPr id="3" name="2 - Θέση περιεχομένου"/>
          <p:cNvSpPr>
            <a:spLocks noGrp="1"/>
          </p:cNvSpPr>
          <p:nvPr>
            <p:ph idx="1"/>
          </p:nvPr>
        </p:nvSpPr>
        <p:spPr/>
        <p:txBody>
          <a:bodyPr/>
          <a:lstStyle/>
          <a:p>
            <a:r>
              <a:rPr lang="el-GR" dirty="0" smtClean="0"/>
              <a:t>Επικρατεί ηθική και κοινωνική κατάπτωση.</a:t>
            </a:r>
          </a:p>
          <a:p>
            <a:r>
              <a:rPr lang="el-GR" dirty="0" smtClean="0"/>
              <a:t>Κυριαρχεί οπισθοδρόμηση πολιτισμική και οικονομική.</a:t>
            </a:r>
          </a:p>
          <a:p>
            <a:r>
              <a:rPr lang="el-GR" dirty="0" smtClean="0"/>
              <a:t>Απουσιάζει ο διάλογος και τα ανθρωπιστικά ιδεώδη.</a:t>
            </a:r>
          </a:p>
          <a:p>
            <a:r>
              <a:rPr lang="el-GR" dirty="0" smtClean="0"/>
              <a:t>Υπάρχει ανασφάλεια</a:t>
            </a:r>
            <a:r>
              <a:rPr lang="el-GR" dirty="0" smtClean="0"/>
              <a:t>.</a:t>
            </a:r>
          </a:p>
          <a:p>
            <a:pPr>
              <a:buNone/>
            </a:pP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ΚΙΝΔΥΝΟΙ ΓΙΑ ΤΗ ΔΗΜΟΚΡΑΤΙΑ</a:t>
            </a:r>
            <a:endParaRPr lang="el-GR" dirty="0"/>
          </a:p>
        </p:txBody>
      </p:sp>
      <p:sp>
        <p:nvSpPr>
          <p:cNvPr id="3" name="2 - Θέση περιεχομένου"/>
          <p:cNvSpPr>
            <a:spLocks noGrp="1"/>
          </p:cNvSpPr>
          <p:nvPr>
            <p:ph idx="1"/>
          </p:nvPr>
        </p:nvSpPr>
        <p:spPr/>
        <p:txBody>
          <a:bodyPr/>
          <a:lstStyle/>
          <a:p>
            <a:r>
              <a:rPr lang="el-GR" dirty="0" smtClean="0"/>
              <a:t>Δημαγωγία.</a:t>
            </a:r>
          </a:p>
          <a:p>
            <a:endParaRPr lang="el-GR" dirty="0" smtClean="0"/>
          </a:p>
          <a:p>
            <a:r>
              <a:rPr lang="el-GR" dirty="0" smtClean="0"/>
              <a:t>Οχλοκρατία</a:t>
            </a:r>
            <a:r>
              <a:rPr lang="el-GR" dirty="0" smtClean="0"/>
              <a:t>.</a:t>
            </a:r>
          </a:p>
          <a:p>
            <a:pPr>
              <a:buNone/>
            </a:pPr>
            <a:r>
              <a:rPr lang="el-GR" b="1" dirty="0" smtClean="0"/>
              <a:t> </a:t>
            </a:r>
            <a:endParaRPr lang="el-GR" b="1" dirty="0" smtClean="0"/>
          </a:p>
          <a:p>
            <a:r>
              <a:rPr lang="el-GR" dirty="0" smtClean="0"/>
              <a:t>Αναρχία</a:t>
            </a:r>
            <a:r>
              <a:rPr lang="el-GR" dirty="0" smtClean="0"/>
              <a:t>.</a:t>
            </a:r>
          </a:p>
          <a:p>
            <a:endParaRPr lang="el-GR" dirty="0" smtClean="0"/>
          </a:p>
          <a:p>
            <a:r>
              <a:rPr lang="el-GR" dirty="0" smtClean="0"/>
              <a:t>Απολυταρχισμός </a:t>
            </a:r>
            <a:r>
              <a:rPr lang="el-GR" dirty="0" smtClean="0"/>
              <a:t>– δικτατορία.</a:t>
            </a:r>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ΠΡΟΥΠΟΘΕΣΕΙΣ ΓΙΑ ΤΗ ΔΗΜΟΚΡΑΤΙΑ</a:t>
            </a:r>
            <a:endParaRPr lang="el-GR" dirty="0"/>
          </a:p>
        </p:txBody>
      </p:sp>
      <p:sp>
        <p:nvSpPr>
          <p:cNvPr id="3" name="2 - Θέση περιεχομένου"/>
          <p:cNvSpPr>
            <a:spLocks noGrp="1"/>
          </p:cNvSpPr>
          <p:nvPr>
            <p:ph idx="1"/>
          </p:nvPr>
        </p:nvSpPr>
        <p:spPr/>
        <p:txBody>
          <a:bodyPr>
            <a:normAutofit/>
          </a:bodyPr>
          <a:lstStyle/>
          <a:p>
            <a:r>
              <a:rPr lang="el-GR" dirty="0" smtClean="0"/>
              <a:t>Να συμμετέχουν όλοι οι πολίτες στις πολιτικές διαδικασίες και να μην τις απαξιώνουν.</a:t>
            </a:r>
          </a:p>
          <a:p>
            <a:endParaRPr lang="el-GR" dirty="0" smtClean="0"/>
          </a:p>
          <a:p>
            <a:r>
              <a:rPr lang="el-GR" dirty="0" smtClean="0"/>
              <a:t>Να </a:t>
            </a:r>
            <a:r>
              <a:rPr lang="el-GR" dirty="0" smtClean="0"/>
              <a:t>λειτουργούν αξιοκρατικά οι θεσμοί.</a:t>
            </a:r>
          </a:p>
          <a:p>
            <a:endParaRPr lang="el-GR" dirty="0" smtClean="0"/>
          </a:p>
          <a:p>
            <a:r>
              <a:rPr lang="el-GR" dirty="0" smtClean="0"/>
              <a:t>Να </a:t>
            </a:r>
            <a:r>
              <a:rPr lang="el-GR" dirty="0" smtClean="0"/>
              <a:t>έχουν όλοι οι πολίτες παιδεία, ώστε να έχουν δημοκρατικό πνεύμα και ήθος, να γνωρίζουν τις αξίες και τη σημασία της Δημοκρατίας και να μην γίνονται θύματα και φερέφωνα των εκάστοτε δημαγωγών.</a:t>
            </a:r>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ΠΡΟΥΠΟΘΕΣΕΙΣ ΓΙΑ ΤΗ ΔΗΜΟΚΡΑΤΙΑ</a:t>
            </a:r>
            <a:endParaRPr lang="el-GR" dirty="0"/>
          </a:p>
        </p:txBody>
      </p:sp>
      <p:sp>
        <p:nvSpPr>
          <p:cNvPr id="3" name="2 - Θέση περιεχομένου"/>
          <p:cNvSpPr>
            <a:spLocks noGrp="1"/>
          </p:cNvSpPr>
          <p:nvPr>
            <p:ph idx="1"/>
          </p:nvPr>
        </p:nvSpPr>
        <p:spPr/>
        <p:txBody>
          <a:bodyPr>
            <a:normAutofit/>
          </a:bodyPr>
          <a:lstStyle/>
          <a:p>
            <a:r>
              <a:rPr lang="el-GR" dirty="0" smtClean="0"/>
              <a:t>Να μην είναι οι πολίτες φανατισμένοι αλλά να χρησιμοποιούν τον διάλογο προς την επίλυση των όποιων προβλημάτων.</a:t>
            </a:r>
          </a:p>
          <a:p>
            <a:endParaRPr lang="el-GR" dirty="0" smtClean="0"/>
          </a:p>
          <a:p>
            <a:endParaRPr lang="el-GR" dirty="0" smtClean="0"/>
          </a:p>
          <a:p>
            <a:pPr>
              <a:buNone/>
            </a:pPr>
            <a:r>
              <a:rPr lang="el-GR" dirty="0" smtClean="0"/>
              <a:t>Να </a:t>
            </a:r>
            <a:r>
              <a:rPr lang="el-GR" dirty="0" smtClean="0"/>
              <a:t>κυριαρχεί η ισότητα, η ισονομία και η πάσης φύσεως ελευθερία.</a:t>
            </a:r>
          </a:p>
          <a:p>
            <a:endParaRPr lang="el-GR" dirty="0" smtClean="0"/>
          </a:p>
          <a:p>
            <a:r>
              <a:rPr lang="el-GR" dirty="0" smtClean="0"/>
              <a:t>Να </a:t>
            </a:r>
            <a:r>
              <a:rPr lang="el-GR" dirty="0" smtClean="0"/>
              <a:t>κυριαρχεί ο σεβασμός, η αξιοκρατία και η αξιοπρέπεια</a:t>
            </a:r>
            <a:r>
              <a:rPr lang="el-GR" dirty="0" smtClean="0"/>
              <a:t>.</a:t>
            </a:r>
            <a:endParaRPr lang="el-G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ΠΡΟΥΠΟΘΕΣΕΙΣ ΓΙΑ ΤΗ ΔΗΜΟΚΡΑΤΙΑ</a:t>
            </a:r>
            <a:endParaRPr lang="el-GR" dirty="0"/>
          </a:p>
        </p:txBody>
      </p:sp>
      <p:sp>
        <p:nvSpPr>
          <p:cNvPr id="3" name="2 - Θέση περιεχομένου"/>
          <p:cNvSpPr>
            <a:spLocks noGrp="1"/>
          </p:cNvSpPr>
          <p:nvPr>
            <p:ph idx="1"/>
          </p:nvPr>
        </p:nvSpPr>
        <p:spPr/>
        <p:txBody>
          <a:bodyPr/>
          <a:lstStyle/>
          <a:p>
            <a:endParaRPr lang="el-GR" dirty="0" smtClean="0"/>
          </a:p>
          <a:p>
            <a:r>
              <a:rPr lang="el-GR" dirty="0" smtClean="0"/>
              <a:t>Να </a:t>
            </a:r>
            <a:r>
              <a:rPr lang="el-GR" dirty="0" smtClean="0"/>
              <a:t>γίνονται σεβαστά όλα τα ανθρώπινα δικαιώματα και να μην καταπατώνται.</a:t>
            </a:r>
          </a:p>
          <a:p>
            <a:endParaRPr lang="el-GR" dirty="0" smtClean="0"/>
          </a:p>
          <a:p>
            <a:r>
              <a:rPr lang="el-GR" dirty="0" smtClean="0"/>
              <a:t>Να </a:t>
            </a:r>
            <a:r>
              <a:rPr lang="el-GR" dirty="0" smtClean="0"/>
              <a:t>είναι όλοι οι πολίτες έμπρακτα ίσοι μεταξύ τους και να έχουν ίσες ευκαιρίες.</a:t>
            </a:r>
            <a:br>
              <a:rPr lang="el-GR" dirty="0" smtClean="0"/>
            </a:br>
            <a:endParaRPr lang="el-GR" dirty="0" smtClean="0"/>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ΚΑΛΟ ΔΙΑΒΑΣΜΑ !!!!!!!!</a:t>
            </a:r>
            <a:endParaRPr lang="el-GR" dirty="0"/>
          </a:p>
        </p:txBody>
      </p:sp>
      <p:pic>
        <p:nvPicPr>
          <p:cNvPr id="4" name="Picture 2" descr="Διάβασμα: 10 κόλπα που πραγματικά &quot;πιάνουν&quot; - BORO από την ΑΝΝΑ ..."/>
          <p:cNvPicPr>
            <a:picLocks noGrp="1" noChangeAspect="1" noChangeArrowheads="1"/>
          </p:cNvPicPr>
          <p:nvPr>
            <p:ph idx="1"/>
          </p:nvPr>
        </p:nvPicPr>
        <p:blipFill>
          <a:blip r:embed="rId2" cstate="print"/>
          <a:srcRect/>
          <a:stretch>
            <a:fillRect/>
          </a:stretch>
        </p:blipFill>
        <p:spPr bwMode="auto">
          <a:xfrm>
            <a:off x="1156600" y="1609725"/>
            <a:ext cx="5840199" cy="484663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ΠΗΓΗ:  </a:t>
            </a:r>
            <a:r>
              <a:rPr lang="en-GB" dirty="0" smtClean="0">
                <a:hlinkClick r:id="rId2"/>
              </a:rPr>
              <a:t>https</a:t>
            </a:r>
            <a:r>
              <a:rPr lang="en-GB" dirty="0" smtClean="0">
                <a:hlinkClick r:id="rId2"/>
              </a:rPr>
              <a:t>://filologika.gr/lykio/v-lykiou/genikis-pedias/neoelliniki-glossa/dimokratia-sxediagramma</a:t>
            </a:r>
            <a:r>
              <a:rPr lang="en-GB" dirty="0" smtClean="0">
                <a:hlinkClick r:id="rId2"/>
              </a:rPr>
              <a:t>/</a:t>
            </a:r>
            <a:endParaRPr lang="el-GR" dirty="0" smtClean="0"/>
          </a:p>
          <a:p>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smtClean="0"/>
          </a:p>
          <a:p>
            <a:endParaRPr lang="el-GR" dirty="0" smtClean="0"/>
          </a:p>
          <a:p>
            <a:endParaRPr lang="el-GR" dirty="0" smtClean="0"/>
          </a:p>
          <a:p>
            <a:pPr algn="ctr">
              <a:buNone/>
            </a:pPr>
            <a:r>
              <a:rPr lang="el-GR" b="1" dirty="0" smtClean="0"/>
              <a:t>ΚΑΛΑΜΠΟΥΝΙΑ ΑΣΠΑΣΙΑ ΠΕ 02 ΕΑΕ</a:t>
            </a:r>
            <a:endParaRPr lang="el-GR"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ΟΡΙΣΜΟΣ</a:t>
            </a:r>
            <a:endParaRPr lang="el-GR" dirty="0"/>
          </a:p>
        </p:txBody>
      </p:sp>
      <p:sp>
        <p:nvSpPr>
          <p:cNvPr id="3" name="2 - Θέση περιεχομένου"/>
          <p:cNvSpPr>
            <a:spLocks noGrp="1"/>
          </p:cNvSpPr>
          <p:nvPr>
            <p:ph idx="1"/>
          </p:nvPr>
        </p:nvSpPr>
        <p:spPr/>
        <p:txBody>
          <a:bodyPr/>
          <a:lstStyle/>
          <a:p>
            <a:pPr algn="just"/>
            <a:r>
              <a:rPr lang="el-GR" i="1" dirty="0" smtClean="0"/>
              <a:t>«Δημοκρατία είναι η κυβέρνηση του λαού, από το λαό, για το </a:t>
            </a:r>
            <a:r>
              <a:rPr lang="el-GR" i="1" dirty="0" smtClean="0"/>
              <a:t>λαό»: </a:t>
            </a:r>
            <a:r>
              <a:rPr lang="el-GR" dirty="0" smtClean="0"/>
              <a:t>Αβραάμ </a:t>
            </a:r>
            <a:r>
              <a:rPr lang="el-GR" dirty="0" smtClean="0"/>
              <a:t>Λίνκολν, 1809-1865</a:t>
            </a:r>
          </a:p>
          <a:p>
            <a:pPr algn="just"/>
            <a:endParaRPr lang="el-GR" dirty="0" smtClean="0"/>
          </a:p>
          <a:p>
            <a:pPr algn="just"/>
            <a:r>
              <a:rPr lang="el-GR" dirty="0" smtClean="0"/>
              <a:t>Το </a:t>
            </a:r>
            <a:r>
              <a:rPr lang="el-GR" dirty="0" smtClean="0"/>
              <a:t>πολίτευμα στο οποίο η εξουσία πηγάζει από το λαό και ασκείται από εκλεγμένους αντιπροσώπους του προς όφελός </a:t>
            </a:r>
            <a:r>
              <a:rPr lang="el-GR" dirty="0" smtClean="0"/>
              <a:t>τους: Γ</a:t>
            </a:r>
            <a:r>
              <a:rPr lang="el-GR" dirty="0" smtClean="0"/>
              <a:t>. </a:t>
            </a:r>
            <a:r>
              <a:rPr lang="el-GR" dirty="0" smtClean="0"/>
              <a:t>Μπαμπινιώτης</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ΜΟΡΦΕΣ  ΔΗΜΟΚΡΑΤΙΑΣ</a:t>
            </a:r>
            <a:endParaRPr lang="el-GR" dirty="0"/>
          </a:p>
        </p:txBody>
      </p:sp>
      <p:sp>
        <p:nvSpPr>
          <p:cNvPr id="3" name="2 - Θέση περιεχομένου"/>
          <p:cNvSpPr>
            <a:spLocks noGrp="1"/>
          </p:cNvSpPr>
          <p:nvPr>
            <p:ph idx="1"/>
          </p:nvPr>
        </p:nvSpPr>
        <p:spPr/>
        <p:txBody>
          <a:bodyPr>
            <a:normAutofit/>
          </a:bodyPr>
          <a:lstStyle/>
          <a:p>
            <a:pPr algn="just"/>
            <a:r>
              <a:rPr lang="el-GR" b="1" u="sng" dirty="0" smtClean="0"/>
              <a:t>Άμεση δημοκρατία:</a:t>
            </a:r>
            <a:r>
              <a:rPr lang="el-GR" b="1" dirty="0" smtClean="0"/>
              <a:t> </a:t>
            </a:r>
            <a:r>
              <a:rPr lang="el-GR" dirty="0" smtClean="0"/>
              <a:t>Το πολιτικό σύστημα κατά το οποίο οι αποφάσεις λαμβάνονται απευθείας από τους </a:t>
            </a:r>
            <a:r>
              <a:rPr lang="el-GR" dirty="0" smtClean="0"/>
              <a:t>πολίτες, </a:t>
            </a:r>
            <a:r>
              <a:rPr lang="el-GR" dirty="0" smtClean="0"/>
              <a:t>χωρίς τη μεσολάβηση αντιπροσώπων.</a:t>
            </a:r>
          </a:p>
          <a:p>
            <a:pPr algn="just"/>
            <a:endParaRPr lang="el-GR" b="1" u="sng" dirty="0" smtClean="0"/>
          </a:p>
          <a:p>
            <a:pPr algn="just"/>
            <a:r>
              <a:rPr lang="el-GR" b="1" u="sng" dirty="0" smtClean="0"/>
              <a:t>Έμμεση </a:t>
            </a:r>
            <a:r>
              <a:rPr lang="el-GR" b="1" u="sng" dirty="0" smtClean="0"/>
              <a:t>δημοκρατία:</a:t>
            </a:r>
            <a:r>
              <a:rPr lang="el-GR" b="1" dirty="0" smtClean="0"/>
              <a:t> </a:t>
            </a:r>
            <a:r>
              <a:rPr lang="el-GR" dirty="0" smtClean="0"/>
              <a:t>Το πολιτικό σύστημα κατά το οποίο η πολιτική εξουσία ασκείται από εκλεγμένους αντιπροσώπους του λαού.</a:t>
            </a: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ΜΟΡΦΕΣ ΔΗΜΟΚΡΑΤΙΑΣ</a:t>
            </a:r>
            <a:endParaRPr lang="el-GR" dirty="0"/>
          </a:p>
        </p:txBody>
      </p:sp>
      <p:sp>
        <p:nvSpPr>
          <p:cNvPr id="3" name="2 - Θέση περιεχομένου"/>
          <p:cNvSpPr>
            <a:spLocks noGrp="1"/>
          </p:cNvSpPr>
          <p:nvPr>
            <p:ph idx="1"/>
          </p:nvPr>
        </p:nvSpPr>
        <p:spPr/>
        <p:txBody>
          <a:bodyPr/>
          <a:lstStyle/>
          <a:p>
            <a:pPr algn="just"/>
            <a:endParaRPr lang="el-GR" b="1" u="sng" dirty="0" smtClean="0"/>
          </a:p>
          <a:p>
            <a:pPr algn="just"/>
            <a:r>
              <a:rPr lang="el-GR" b="1" u="sng" dirty="0" smtClean="0"/>
              <a:t>Βασιλευόμενη  δημοκρατία</a:t>
            </a:r>
            <a:r>
              <a:rPr lang="el-GR" b="1" u="sng" dirty="0" smtClean="0"/>
              <a:t>:</a:t>
            </a:r>
            <a:r>
              <a:rPr lang="el-GR" b="1" dirty="0" smtClean="0"/>
              <a:t> </a:t>
            </a:r>
            <a:r>
              <a:rPr lang="el-GR" dirty="0" smtClean="0"/>
              <a:t> Κοινοβουλευτική δημοκρατία με κληρονομικό βασιλιά στη θέση του ανώτατου άρχοντα</a:t>
            </a:r>
          </a:p>
          <a:p>
            <a:pPr algn="just"/>
            <a:endParaRPr lang="el-GR" b="1" u="sng" dirty="0" smtClean="0"/>
          </a:p>
          <a:p>
            <a:pPr algn="just"/>
            <a:r>
              <a:rPr lang="el-GR" b="1" u="sng" dirty="0" smtClean="0"/>
              <a:t>Αβασίλευτη </a:t>
            </a:r>
            <a:r>
              <a:rPr lang="el-GR" b="1" u="sng" dirty="0" smtClean="0"/>
              <a:t>δημοκρατία:</a:t>
            </a:r>
            <a:r>
              <a:rPr lang="el-GR" b="1" dirty="0" smtClean="0"/>
              <a:t> </a:t>
            </a:r>
            <a:r>
              <a:rPr lang="el-GR" dirty="0" smtClean="0"/>
              <a:t>Δημοκρατικό πολίτευμα στο οποίο ο ανώτατος άρχοντας (Πρόεδρος της Δημοκρατίας) δεν είναι </a:t>
            </a:r>
            <a:r>
              <a:rPr lang="el-GR" dirty="0" smtClean="0"/>
              <a:t>βασιλιάς,  </a:t>
            </a:r>
            <a:r>
              <a:rPr lang="el-GR" dirty="0" smtClean="0"/>
              <a:t>αλλά εκλέγεται από το λαό.</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ΜΟΡΦΕΣ ΔΗΜΟΚΡΑΤΙΑΣ</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b="1" u="sng" dirty="0" smtClean="0"/>
              <a:t>Προεδρική </a:t>
            </a:r>
            <a:r>
              <a:rPr lang="el-GR" b="1" u="sng" dirty="0" smtClean="0"/>
              <a:t>δημοκρατία:</a:t>
            </a:r>
            <a:r>
              <a:rPr lang="el-GR" b="1" dirty="0" smtClean="0"/>
              <a:t> </a:t>
            </a:r>
            <a:r>
              <a:rPr lang="el-GR" dirty="0" smtClean="0"/>
              <a:t>Κοινοβουλευτικό δημοκρατικό πολίτευμα, στο οποίο ο ανώτατος άρχοντας (Πρόεδρος της Δημοκρατίας) εκλέγεται απευθείας από το λαό και είναι το κεντρικό όργανο της εκτελεστικής εξουσίας.</a:t>
            </a:r>
          </a:p>
          <a:p>
            <a:pPr algn="just"/>
            <a:r>
              <a:rPr lang="el-GR" b="1" u="sng" dirty="0" smtClean="0"/>
              <a:t>Προεδρευόμενη δημοκρατία:</a:t>
            </a:r>
            <a:r>
              <a:rPr lang="el-GR" b="1" dirty="0" smtClean="0"/>
              <a:t> </a:t>
            </a:r>
            <a:r>
              <a:rPr lang="el-GR" dirty="0" smtClean="0"/>
              <a:t>Μορφή κοινοβουλευτικού πολιτεύματος στο οποίο ανώτατος άρχοντας είναι ο Πρόεδρος της Δημοκρατίας που εκλέγεται από τη Βουλή, αλλά κεντρικό όργανο της εκτελεστικής εξουσίας είναι η κυβέρνηση.</a:t>
            </a:r>
          </a:p>
          <a:p>
            <a:pPr algn="just"/>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ΜΟΡΦΕΣ ΔΗΜΟΚΡΑΤΙΑΣ</a:t>
            </a:r>
            <a:endParaRPr lang="el-GR" dirty="0"/>
          </a:p>
        </p:txBody>
      </p:sp>
      <p:sp>
        <p:nvSpPr>
          <p:cNvPr id="3" name="2 - Θέση περιεχομένου"/>
          <p:cNvSpPr>
            <a:spLocks noGrp="1"/>
          </p:cNvSpPr>
          <p:nvPr>
            <p:ph idx="1"/>
          </p:nvPr>
        </p:nvSpPr>
        <p:spPr/>
        <p:txBody>
          <a:bodyPr/>
          <a:lstStyle/>
          <a:p>
            <a:pPr algn="just"/>
            <a:r>
              <a:rPr lang="el-GR" b="1" u="sng" dirty="0" smtClean="0"/>
              <a:t>Λαϊκή δημοκρατία:</a:t>
            </a:r>
            <a:r>
              <a:rPr lang="el-GR" dirty="0" smtClean="0"/>
              <a:t> Καθεστώς των χωρών στις οποίες μετά το Β΄ Παγκόσμιο Πόλεμο, κυβερνούσε το κομμουνιστικό κόμμα.</a:t>
            </a:r>
          </a:p>
          <a:p>
            <a:pPr algn="just"/>
            <a:r>
              <a:rPr lang="el-GR" b="1" u="sng" dirty="0" smtClean="0"/>
              <a:t>Ομοσπονδιακή δημοκρατία:</a:t>
            </a:r>
            <a:r>
              <a:rPr lang="el-GR" dirty="0" smtClean="0"/>
              <a:t> Κρατικός οργανισμός που αποτελείται από περισσότερες της μίας δημοκρατικές πολιτείες, τις οποίες διοικεί η κεντρική κυβέρνηση (π.χ. Γερμανία).</a:t>
            </a:r>
          </a:p>
          <a:p>
            <a:pPr>
              <a:buNone/>
            </a:pP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ΧΑΡΑΚΤΗΡΙΣΤΙΚΑ ΔΗΜΟΚΡΑΤΙΑΣ</a:t>
            </a:r>
            <a:endParaRPr lang="el-GR" dirty="0"/>
          </a:p>
        </p:txBody>
      </p:sp>
      <p:sp>
        <p:nvSpPr>
          <p:cNvPr id="3" name="2 - Θέση περιεχομένου"/>
          <p:cNvSpPr>
            <a:spLocks noGrp="1"/>
          </p:cNvSpPr>
          <p:nvPr>
            <p:ph idx="1"/>
          </p:nvPr>
        </p:nvSpPr>
        <p:spPr/>
        <p:txBody>
          <a:bodyPr/>
          <a:lstStyle/>
          <a:p>
            <a:pPr algn="just"/>
            <a:endParaRPr lang="el-GR" dirty="0" smtClean="0"/>
          </a:p>
          <a:p>
            <a:pPr algn="just"/>
            <a:r>
              <a:rPr lang="el-GR" dirty="0" smtClean="0"/>
              <a:t>Επικρατεί </a:t>
            </a:r>
            <a:r>
              <a:rPr lang="el-GR" dirty="0" smtClean="0"/>
              <a:t>η ελευθερία λόγου και έκφρασης.</a:t>
            </a:r>
          </a:p>
          <a:p>
            <a:pPr algn="just"/>
            <a:endParaRPr lang="el-GR" dirty="0" smtClean="0"/>
          </a:p>
          <a:p>
            <a:pPr algn="just"/>
            <a:r>
              <a:rPr lang="el-GR" dirty="0" smtClean="0"/>
              <a:t>Επικρατεί </a:t>
            </a:r>
            <a:r>
              <a:rPr lang="el-GR" dirty="0" smtClean="0"/>
              <a:t>το συμφέρον του λαού, ο οποίος κυβερνά είτε έμμεσα είτε άμεσα.</a:t>
            </a:r>
          </a:p>
          <a:p>
            <a:pPr algn="just"/>
            <a:endParaRPr lang="el-GR" dirty="0" smtClean="0"/>
          </a:p>
          <a:p>
            <a:pPr algn="just"/>
            <a:r>
              <a:rPr lang="el-GR" dirty="0" smtClean="0"/>
              <a:t>Κυριαρχεί </a:t>
            </a:r>
            <a:r>
              <a:rPr lang="el-GR" dirty="0" smtClean="0"/>
              <a:t>το κράτος δικαίου μέσω των αποφάσεων – ενεργειών της εξουσίας.</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ΧΑΡΑΚΤΗΡΙΣΤΙΚΑ ΔΗΜΟΚΡΑΤΙΑΣ</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Όλοι οι άνθρωποι είναι ίσοι.</a:t>
            </a:r>
          </a:p>
          <a:p>
            <a:pPr algn="just"/>
            <a:endParaRPr lang="el-GR" dirty="0" smtClean="0"/>
          </a:p>
          <a:p>
            <a:pPr algn="just"/>
            <a:r>
              <a:rPr lang="el-GR" dirty="0" smtClean="0"/>
              <a:t>Όλοι </a:t>
            </a:r>
            <a:r>
              <a:rPr lang="el-GR" dirty="0" smtClean="0"/>
              <a:t>οι πολίτες </a:t>
            </a:r>
            <a:r>
              <a:rPr lang="el-GR" dirty="0" smtClean="0"/>
              <a:t>μπορούν </a:t>
            </a:r>
            <a:r>
              <a:rPr lang="el-GR" dirty="0" smtClean="0"/>
              <a:t>να συμμετέχουν στα κοινά και να </a:t>
            </a:r>
            <a:r>
              <a:rPr lang="el-GR" dirty="0" smtClean="0"/>
              <a:t>λαμβάνουν αποφάσεις</a:t>
            </a:r>
            <a:r>
              <a:rPr lang="el-GR" dirty="0" smtClean="0"/>
              <a:t>.</a:t>
            </a:r>
          </a:p>
          <a:p>
            <a:pPr algn="just"/>
            <a:endParaRPr lang="el-GR" dirty="0" smtClean="0"/>
          </a:p>
          <a:p>
            <a:pPr algn="just"/>
            <a:r>
              <a:rPr lang="el-GR" dirty="0" smtClean="0"/>
              <a:t>Κυριαρχεί </a:t>
            </a:r>
            <a:r>
              <a:rPr lang="el-GR" dirty="0" smtClean="0"/>
              <a:t>η πλειοψηφία με την απόλυτη πειθαρχία και συγκατάθεση της μειοψηφίας.</a:t>
            </a:r>
          </a:p>
          <a:p>
            <a:pPr algn="just"/>
            <a:endParaRPr lang="el-GR" dirty="0" smtClean="0"/>
          </a:p>
          <a:p>
            <a:pPr algn="just"/>
            <a:r>
              <a:rPr lang="el-GR" dirty="0" smtClean="0"/>
              <a:t>Προωθείται </a:t>
            </a:r>
            <a:r>
              <a:rPr lang="el-GR" dirty="0" smtClean="0"/>
              <a:t>ο διάλογος και επικρατεί πλουραλισμός </a:t>
            </a:r>
            <a:r>
              <a:rPr lang="el-GR" dirty="0" smtClean="0"/>
              <a:t>απόψεων (ακούγονται πολλές απόψεις, πολυφωνία)</a:t>
            </a:r>
          </a:p>
          <a:p>
            <a:pPr algn="just">
              <a:buNone/>
            </a:pP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ΧΑΡΑΚΤΗΡΙΣΤΙΚΑ ΔΗΜΟΚΡΑΤΙΑΣ</a:t>
            </a:r>
            <a:endParaRPr lang="el-GR" dirty="0"/>
          </a:p>
        </p:txBody>
      </p:sp>
      <p:sp>
        <p:nvSpPr>
          <p:cNvPr id="3" name="2 - Θέση περιεχομένου"/>
          <p:cNvSpPr>
            <a:spLocks noGrp="1"/>
          </p:cNvSpPr>
          <p:nvPr>
            <p:ph idx="1"/>
          </p:nvPr>
        </p:nvSpPr>
        <p:spPr/>
        <p:txBody>
          <a:bodyPr/>
          <a:lstStyle/>
          <a:p>
            <a:pPr algn="just"/>
            <a:endParaRPr lang="el-GR" dirty="0" smtClean="0"/>
          </a:p>
          <a:p>
            <a:pPr algn="just"/>
            <a:r>
              <a:rPr lang="el-GR" dirty="0" smtClean="0"/>
              <a:t>Οι </a:t>
            </a:r>
            <a:r>
              <a:rPr lang="el-GR" dirty="0" smtClean="0"/>
              <a:t>κυβερνήσεις εναλλάσσονται ομαλά και δημοκρατικά μέσω ελεύθερων και δημοκρατικών εκλογών.</a:t>
            </a:r>
          </a:p>
          <a:p>
            <a:pPr algn="just"/>
            <a:endParaRPr lang="el-GR" dirty="0" smtClean="0"/>
          </a:p>
          <a:p>
            <a:pPr algn="just"/>
            <a:r>
              <a:rPr lang="el-GR" dirty="0" smtClean="0"/>
              <a:t>Ισχύουν </a:t>
            </a:r>
            <a:r>
              <a:rPr lang="el-GR" dirty="0" smtClean="0"/>
              <a:t>όλα τα νομικά κατοχυρωμένα δικαιώματα για όλους τους πολίτες χωρίς διακρίσεις.</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TotalTime>
  <Words>396</Words>
  <Application>Microsoft Office PowerPoint</Application>
  <PresentationFormat>Προβολή στην οθόνη (4:3)</PresentationFormat>
  <Paragraphs>90</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Αφθονία</vt:lpstr>
      <vt:lpstr>ΔΗΜΟΚΡΑΤΙΑ</vt:lpstr>
      <vt:lpstr>ΟΡΙΣΜΟΣ</vt:lpstr>
      <vt:lpstr>ΜΟΡΦΕΣ  ΔΗΜΟΚΡΑΤΙΑΣ</vt:lpstr>
      <vt:lpstr>ΜΟΡΦΕΣ ΔΗΜΟΚΡΑΤΙΑΣ</vt:lpstr>
      <vt:lpstr>ΜΟΡΦΕΣ ΔΗΜΟΚΡΑΤΙΑΣ</vt:lpstr>
      <vt:lpstr>ΜΟΡΦΕΣ ΔΗΜΟΚΡΑΤΙΑΣ</vt:lpstr>
      <vt:lpstr>ΧΑΡΑΚΤΗΡΙΣΤΙΚΑ ΔΗΜΟΚΡΑΤΙΑΣ</vt:lpstr>
      <vt:lpstr>ΧΑΡΑΚΤΗΡΙΣΤΙΚΑ ΔΗΜΟΚΡΑΤΙΑΣ</vt:lpstr>
      <vt:lpstr>ΧΑΡΑΚΤΗΡΙΣΤΙΚΑ ΔΗΜΟΚΡΑΤΙΑΣ</vt:lpstr>
      <vt:lpstr>ΠΡΟΣΦΟΡΑ ΔΗΜΟΚΡΑΤΙΑΣ</vt:lpstr>
      <vt:lpstr>ΟΤΑΝ ΔΕΝ ΥΠΑΡΧΕΙ ΔΗΜΟΚΡΑΤΙΑ</vt:lpstr>
      <vt:lpstr>ΟΤΑΝ ΔΕΝ ΥΠΑΡΧΕΙ ΔΗΜΟΚΡΑΤΙΑ </vt:lpstr>
      <vt:lpstr>ΚΙΝΔΥΝΟΙ ΓΙΑ ΤΗ ΔΗΜΟΚΡΑΤΙΑ</vt:lpstr>
      <vt:lpstr>ΠΡΟΥΠΟΘΕΣΕΙΣ ΓΙΑ ΤΗ ΔΗΜΟΚΡΑΤΙΑ</vt:lpstr>
      <vt:lpstr>ΠΡΟΥΠΟΘΕΣΕΙΣ ΓΙΑ ΤΗ ΔΗΜΟΚΡΑΤΙΑ</vt:lpstr>
      <vt:lpstr>ΠΡΟΥΠΟΘΕΣΕΙΣ ΓΙΑ ΤΗ ΔΗΜΟΚΡΑΤΙΑ</vt:lpstr>
      <vt:lpstr>ΚΑΛΟ ΔΙΑΒΑΣΜΑ !!!!!!!!</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ΔΗΜΟΚΡΑΤΙΑ</dc:title>
  <dc:creator>aspasia</dc:creator>
  <cp:lastModifiedBy>aspasia</cp:lastModifiedBy>
  <cp:revision>3</cp:revision>
  <dcterms:created xsi:type="dcterms:W3CDTF">2020-11-14T13:19:29Z</dcterms:created>
  <dcterms:modified xsi:type="dcterms:W3CDTF">2020-11-14T13:45:14Z</dcterms:modified>
</cp:coreProperties>
</file>