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6" r:id="rId2"/>
    <p:sldId id="290" r:id="rId3"/>
    <p:sldId id="289" r:id="rId4"/>
    <p:sldId id="288" r:id="rId5"/>
    <p:sldId id="291" r:id="rId6"/>
    <p:sldId id="292" r:id="rId7"/>
    <p:sldId id="273" r:id="rId8"/>
    <p:sldId id="274" r:id="rId9"/>
    <p:sldId id="275" r:id="rId10"/>
    <p:sldId id="276" r:id="rId11"/>
    <p:sldId id="277" r:id="rId12"/>
    <p:sldId id="259" r:id="rId13"/>
    <p:sldId id="278" r:id="rId14"/>
    <p:sldId id="257" r:id="rId15"/>
    <p:sldId id="294" r:id="rId16"/>
    <p:sldId id="293" r:id="rId17"/>
    <p:sldId id="279" r:id="rId18"/>
    <p:sldId id="281" r:id="rId19"/>
    <p:sldId id="280" r:id="rId20"/>
    <p:sldId id="282" r:id="rId21"/>
    <p:sldId id="283" r:id="rId22"/>
    <p:sldId id="338" r:id="rId23"/>
    <p:sldId id="339" r:id="rId24"/>
    <p:sldId id="340" r:id="rId25"/>
    <p:sldId id="353" r:id="rId26"/>
    <p:sldId id="341" r:id="rId27"/>
    <p:sldId id="342" r:id="rId28"/>
    <p:sldId id="285" r:id="rId29"/>
    <p:sldId id="284" r:id="rId30"/>
    <p:sldId id="337" r:id="rId31"/>
    <p:sldId id="287" r:id="rId32"/>
    <p:sldId id="286" r:id="rId33"/>
    <p:sldId id="258" r:id="rId34"/>
    <p:sldId id="295" r:id="rId35"/>
    <p:sldId id="296" r:id="rId36"/>
    <p:sldId id="327" r:id="rId37"/>
    <p:sldId id="328" r:id="rId38"/>
    <p:sldId id="329" r:id="rId39"/>
    <p:sldId id="330" r:id="rId40"/>
    <p:sldId id="331" r:id="rId41"/>
    <p:sldId id="343" r:id="rId42"/>
    <p:sldId id="344" r:id="rId43"/>
    <p:sldId id="348" r:id="rId44"/>
    <p:sldId id="345" r:id="rId45"/>
    <p:sldId id="346" r:id="rId46"/>
    <p:sldId id="347" r:id="rId47"/>
    <p:sldId id="323" r:id="rId48"/>
    <p:sldId id="324" r:id="rId49"/>
    <p:sldId id="325" r:id="rId50"/>
    <p:sldId id="326" r:id="rId51"/>
    <p:sldId id="262" r:id="rId52"/>
    <p:sldId id="297" r:id="rId53"/>
    <p:sldId id="264" r:id="rId54"/>
    <p:sldId id="267" r:id="rId55"/>
    <p:sldId id="265" r:id="rId56"/>
    <p:sldId id="268" r:id="rId57"/>
    <p:sldId id="269" r:id="rId58"/>
    <p:sldId id="298" r:id="rId59"/>
    <p:sldId id="299" r:id="rId60"/>
    <p:sldId id="270" r:id="rId61"/>
    <p:sldId id="271" r:id="rId62"/>
    <p:sldId id="272" r:id="rId63"/>
    <p:sldId id="300" r:id="rId64"/>
    <p:sldId id="301" r:id="rId65"/>
    <p:sldId id="302" r:id="rId66"/>
    <p:sldId id="303" r:id="rId67"/>
    <p:sldId id="304" r:id="rId68"/>
    <p:sldId id="307" r:id="rId69"/>
    <p:sldId id="306" r:id="rId70"/>
    <p:sldId id="308" r:id="rId71"/>
    <p:sldId id="309" r:id="rId72"/>
    <p:sldId id="310" r:id="rId73"/>
    <p:sldId id="311" r:id="rId74"/>
    <p:sldId id="314" r:id="rId75"/>
    <p:sldId id="312" r:id="rId76"/>
    <p:sldId id="313" r:id="rId77"/>
    <p:sldId id="315" r:id="rId78"/>
    <p:sldId id="319" r:id="rId79"/>
    <p:sldId id="317" r:id="rId80"/>
    <p:sldId id="316" r:id="rId81"/>
    <p:sldId id="318" r:id="rId82"/>
    <p:sldId id="320" r:id="rId83"/>
    <p:sldId id="321" r:id="rId84"/>
    <p:sldId id="350" r:id="rId85"/>
    <p:sldId id="322" r:id="rId86"/>
    <p:sldId id="349" r:id="rId87"/>
    <p:sldId id="352" r:id="rId88"/>
    <p:sldId id="351"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tSI9nl9+Wt8Nfw0/kghq6g" hashData="WgsQgdxRFaPWXA78/ipMgDnT3JE"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5" d="100"/>
          <a:sy n="65" d="100"/>
        </p:scale>
        <p:origin x="-1306" y="-8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6E88CC-C79D-4AA1-B06D-15560A380CB5}" type="datetimeFigureOut">
              <a:rPr lang="en-US" smtClean="0"/>
              <a:t>11/18/2020</a:t>
            </a:fld>
            <a:endParaRPr lang="en-US"/>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889779-FD7D-4FD5-8B98-5D529B7F63C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n-US"/>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a:p>
        </p:txBody>
      </p:sp>
      <p:sp>
        <p:nvSpPr>
          <p:cNvPr id="4" name="3 - Θέση ημερομηνίας"/>
          <p:cNvSpPr>
            <a:spLocks noGrp="1"/>
          </p:cNvSpPr>
          <p:nvPr>
            <p:ph type="dt" sz="half" idx="10"/>
          </p:nvPr>
        </p:nvSpPr>
        <p:spPr/>
        <p:txBody>
          <a:bodyPr/>
          <a:lstStyle/>
          <a:p>
            <a:fld id="{7012545A-CAD7-4D8F-B450-45B626E9F623}" type="datetime1">
              <a:rPr lang="en-US" smtClean="0"/>
              <a:t>11/18/2020</a:t>
            </a:fld>
            <a:endParaRPr lang="en-US"/>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
        <p:nvSpPr>
          <p:cNvPr id="6" name="5 - Θέση αριθμού διαφάνειας"/>
          <p:cNvSpPr>
            <a:spLocks noGrp="1"/>
          </p:cNvSpPr>
          <p:nvPr>
            <p:ph type="sldNum" sz="quarter" idx="12"/>
          </p:nvPr>
        </p:nvSpPr>
        <p:spPr/>
        <p:txBody>
          <a:bodyPr/>
          <a:lstStyle/>
          <a:p>
            <a:fld id="{A06108BB-1ADB-41E7-B6D9-56458066929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p>
            <a:fld id="{43A52188-947E-4E76-8BC1-07B30A991497}" type="datetime1">
              <a:rPr lang="en-US" smtClean="0"/>
              <a:t>11/18/2020</a:t>
            </a:fld>
            <a:endParaRPr lang="en-US"/>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
        <p:nvSpPr>
          <p:cNvPr id="6" name="5 - Θέση αριθμού διαφάνειας"/>
          <p:cNvSpPr>
            <a:spLocks noGrp="1"/>
          </p:cNvSpPr>
          <p:nvPr>
            <p:ph type="sldNum" sz="quarter" idx="12"/>
          </p:nvPr>
        </p:nvSpPr>
        <p:spPr/>
        <p:txBody>
          <a:bodyPr/>
          <a:lstStyle/>
          <a:p>
            <a:fld id="{A06108BB-1ADB-41E7-B6D9-56458066929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p>
            <a:fld id="{9DF6C4C0-E8F6-498F-8503-50E0A805C457}" type="datetime1">
              <a:rPr lang="en-US" smtClean="0"/>
              <a:t>11/18/2020</a:t>
            </a:fld>
            <a:endParaRPr lang="en-US"/>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
        <p:nvSpPr>
          <p:cNvPr id="6" name="5 - Θέση αριθμού διαφάνειας"/>
          <p:cNvSpPr>
            <a:spLocks noGrp="1"/>
          </p:cNvSpPr>
          <p:nvPr>
            <p:ph type="sldNum" sz="quarter" idx="12"/>
          </p:nvPr>
        </p:nvSpPr>
        <p:spPr/>
        <p:txBody>
          <a:bodyPr/>
          <a:lstStyle/>
          <a:p>
            <a:fld id="{A06108BB-1ADB-41E7-B6D9-56458066929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p>
            <a:fld id="{87E338C2-30DC-4889-9376-130B79DAD540}" type="datetime1">
              <a:rPr lang="en-US" smtClean="0"/>
              <a:t>11/18/2020</a:t>
            </a:fld>
            <a:endParaRPr lang="en-US"/>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
        <p:nvSpPr>
          <p:cNvPr id="6" name="5 - Θέση αριθμού διαφάνειας"/>
          <p:cNvSpPr>
            <a:spLocks noGrp="1"/>
          </p:cNvSpPr>
          <p:nvPr>
            <p:ph type="sldNum" sz="quarter" idx="12"/>
          </p:nvPr>
        </p:nvSpPr>
        <p:spPr/>
        <p:txBody>
          <a:bodyPr/>
          <a:lstStyle/>
          <a:p>
            <a:fld id="{A06108BB-1ADB-41E7-B6D9-56458066929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C695095-C469-48E2-8454-11D2F045014B}" type="datetime1">
              <a:rPr lang="en-US" smtClean="0"/>
              <a:t>11/18/2020</a:t>
            </a:fld>
            <a:endParaRPr lang="en-US"/>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
        <p:nvSpPr>
          <p:cNvPr id="6" name="5 - Θέση αριθμού διαφάνειας"/>
          <p:cNvSpPr>
            <a:spLocks noGrp="1"/>
          </p:cNvSpPr>
          <p:nvPr>
            <p:ph type="sldNum" sz="quarter" idx="12"/>
          </p:nvPr>
        </p:nvSpPr>
        <p:spPr/>
        <p:txBody>
          <a:bodyPr/>
          <a:lstStyle/>
          <a:p>
            <a:fld id="{A06108BB-1ADB-41E7-B6D9-56458066929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ημερομηνίας"/>
          <p:cNvSpPr>
            <a:spLocks noGrp="1"/>
          </p:cNvSpPr>
          <p:nvPr>
            <p:ph type="dt" sz="half" idx="10"/>
          </p:nvPr>
        </p:nvSpPr>
        <p:spPr/>
        <p:txBody>
          <a:bodyPr/>
          <a:lstStyle/>
          <a:p>
            <a:fld id="{C31CDCD8-8795-46CF-8EA8-D29D411BB75D}" type="datetime1">
              <a:rPr lang="en-US" smtClean="0"/>
              <a:t>11/18/2020</a:t>
            </a:fld>
            <a:endParaRPr lang="en-US"/>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
        <p:nvSpPr>
          <p:cNvPr id="7" name="6 - Θέση αριθμού διαφάνειας"/>
          <p:cNvSpPr>
            <a:spLocks noGrp="1"/>
          </p:cNvSpPr>
          <p:nvPr>
            <p:ph type="sldNum" sz="quarter" idx="12"/>
          </p:nvPr>
        </p:nvSpPr>
        <p:spPr/>
        <p:txBody>
          <a:bodyPr/>
          <a:lstStyle/>
          <a:p>
            <a:fld id="{A06108BB-1ADB-41E7-B6D9-56458066929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6 - Θέση ημερομηνίας"/>
          <p:cNvSpPr>
            <a:spLocks noGrp="1"/>
          </p:cNvSpPr>
          <p:nvPr>
            <p:ph type="dt" sz="half" idx="10"/>
          </p:nvPr>
        </p:nvSpPr>
        <p:spPr/>
        <p:txBody>
          <a:bodyPr/>
          <a:lstStyle/>
          <a:p>
            <a:fld id="{6A7A32BB-5960-4EFB-92BF-479E70DE3E7F}" type="datetime1">
              <a:rPr lang="en-US" smtClean="0"/>
              <a:t>11/18/2020</a:t>
            </a:fld>
            <a:endParaRPr lang="en-US"/>
          </a:p>
        </p:txBody>
      </p:sp>
      <p:sp>
        <p:nvSpPr>
          <p:cNvPr id="8" name="7 - Θέση υποσέλιδου"/>
          <p:cNvSpPr>
            <a:spLocks noGrp="1"/>
          </p:cNvSpPr>
          <p:nvPr>
            <p:ph type="ftr" sz="quarter" idx="11"/>
          </p:nvPr>
        </p:nvSpPr>
        <p:spPr/>
        <p:txBody>
          <a:bodyPr/>
          <a:lstStyle/>
          <a:p>
            <a:r>
              <a:rPr lang="el-GR" smtClean="0"/>
              <a:t>ΨΑΡΡΑ ΝΙΚΟΛΙΑ ΠΕ81</a:t>
            </a:r>
            <a:endParaRPr lang="en-US"/>
          </a:p>
        </p:txBody>
      </p:sp>
      <p:sp>
        <p:nvSpPr>
          <p:cNvPr id="9" name="8 - Θέση αριθμού διαφάνειας"/>
          <p:cNvSpPr>
            <a:spLocks noGrp="1"/>
          </p:cNvSpPr>
          <p:nvPr>
            <p:ph type="sldNum" sz="quarter" idx="12"/>
          </p:nvPr>
        </p:nvSpPr>
        <p:spPr/>
        <p:txBody>
          <a:bodyPr/>
          <a:lstStyle/>
          <a:p>
            <a:fld id="{A06108BB-1ADB-41E7-B6D9-56458066929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ημερομηνίας"/>
          <p:cNvSpPr>
            <a:spLocks noGrp="1"/>
          </p:cNvSpPr>
          <p:nvPr>
            <p:ph type="dt" sz="half" idx="10"/>
          </p:nvPr>
        </p:nvSpPr>
        <p:spPr/>
        <p:txBody>
          <a:bodyPr/>
          <a:lstStyle/>
          <a:p>
            <a:fld id="{FBEC9820-3004-4F90-B60E-7C03D4453BF7}" type="datetime1">
              <a:rPr lang="en-US" smtClean="0"/>
              <a:t>11/18/2020</a:t>
            </a:fld>
            <a:endParaRPr lang="en-US"/>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
        <p:nvSpPr>
          <p:cNvPr id="5" name="4 - Θέση αριθμού διαφάνειας"/>
          <p:cNvSpPr>
            <a:spLocks noGrp="1"/>
          </p:cNvSpPr>
          <p:nvPr>
            <p:ph type="sldNum" sz="quarter" idx="12"/>
          </p:nvPr>
        </p:nvSpPr>
        <p:spPr/>
        <p:txBody>
          <a:bodyPr/>
          <a:lstStyle/>
          <a:p>
            <a:fld id="{A06108BB-1ADB-41E7-B6D9-56458066929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D4B6160-0003-4915-AE3C-E60E6A59EE67}" type="datetime1">
              <a:rPr lang="en-US" smtClean="0"/>
              <a:t>11/18/2020</a:t>
            </a:fld>
            <a:endParaRPr lang="en-US"/>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
        <p:nvSpPr>
          <p:cNvPr id="4" name="3 - Θέση αριθμού διαφάνειας"/>
          <p:cNvSpPr>
            <a:spLocks noGrp="1"/>
          </p:cNvSpPr>
          <p:nvPr>
            <p:ph type="sldNum" sz="quarter" idx="12"/>
          </p:nvPr>
        </p:nvSpPr>
        <p:spPr/>
        <p:txBody>
          <a:bodyPr/>
          <a:lstStyle/>
          <a:p>
            <a:fld id="{A06108BB-1ADB-41E7-B6D9-56458066929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n-US"/>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DEE50F7-7B40-4E1D-B719-8731C34A4B92}" type="datetime1">
              <a:rPr lang="en-US" smtClean="0"/>
              <a:t>11/18/2020</a:t>
            </a:fld>
            <a:endParaRPr lang="en-US"/>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
        <p:nvSpPr>
          <p:cNvPr id="7" name="6 - Θέση αριθμού διαφάνειας"/>
          <p:cNvSpPr>
            <a:spLocks noGrp="1"/>
          </p:cNvSpPr>
          <p:nvPr>
            <p:ph type="sldNum" sz="quarter" idx="12"/>
          </p:nvPr>
        </p:nvSpPr>
        <p:spPr/>
        <p:txBody>
          <a:bodyPr/>
          <a:lstStyle/>
          <a:p>
            <a:fld id="{A06108BB-1ADB-41E7-B6D9-56458066929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666CBB7-8D5E-4853-9074-9E1D36D603AB}" type="datetime1">
              <a:rPr lang="en-US" smtClean="0"/>
              <a:t>11/18/2020</a:t>
            </a:fld>
            <a:endParaRPr lang="en-US"/>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
        <p:nvSpPr>
          <p:cNvPr id="7" name="6 - Θέση αριθμού διαφάνειας"/>
          <p:cNvSpPr>
            <a:spLocks noGrp="1"/>
          </p:cNvSpPr>
          <p:nvPr>
            <p:ph type="sldNum" sz="quarter" idx="12"/>
          </p:nvPr>
        </p:nvSpPr>
        <p:spPr/>
        <p:txBody>
          <a:bodyPr/>
          <a:lstStyle/>
          <a:p>
            <a:fld id="{A06108BB-1ADB-41E7-B6D9-56458066929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6BA70-AF0F-481E-88C6-21316FDEB92B}" type="datetime1">
              <a:rPr lang="en-US" smtClean="0"/>
              <a:t>11/18/2020</a:t>
            </a:fld>
            <a:endParaRPr lang="en-US"/>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smtClean="0"/>
              <a:t>ΨΑΡΡΑ ΝΙΚΟΛΙΑ ΠΕ81</a:t>
            </a:r>
            <a:endParaRPr lang="en-US"/>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108BB-1ADB-41E7-B6D9-56458066929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el.wikipedia.org/wiki/%CE%A4%CE%AC%CF%83%CE%B7_(%CE%BC%CE%B7%CF%87%CE%B1%CE%BD%CE%B9%CE%BA%CE%AE)" TargetMode="Externa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hyperlink" Target="https://el.wikipedia.org/w/index.php?title=%CE%A0%CE%BB%CE%B1%CF%83%CF%84%CE%B9%CE%BA%CE%AE_%CF%80%CE%B1%CF%81%CE%B1%CE%BC%CF%8C%CF%81%CF%86%CF%89%CF%83%CE%B7&amp;action=edit&amp;redlink=1" TargetMode="External"/><Relationship Id="rId5" Type="http://schemas.openxmlformats.org/officeDocument/2006/relationships/hyperlink" Target="https://el.wikipedia.org/w/index.php?title=%CE%95%CE%BB%CE%B1%CF%83%CF%84%CE%B9%CE%BA%CE%AE_%CF%80%CE%B1%CF%81%CE%B1%CE%BC%CF%8C%CF%81%CF%86%CF%89%CF%83%CE%B7&amp;action=edit&amp;redlink=1" TargetMode="External"/><Relationship Id="rId4" Type="http://schemas.openxmlformats.org/officeDocument/2006/relationships/hyperlink" Target="https://el.wikipedia.org/wiki/%CE%A3%CF%84%CE%B5%CF%81%CE%B5%CF%8C"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smtClean="0"/>
              <a:t>Σχέδιο Πολιτικού Μηχανικού (Θ)</a:t>
            </a:r>
            <a:endParaRPr lang="en-US" dirty="0"/>
          </a:p>
        </p:txBody>
      </p:sp>
      <p:sp>
        <p:nvSpPr>
          <p:cNvPr id="3" name="2 - Υπότιτλος"/>
          <p:cNvSpPr>
            <a:spLocks noGrp="1"/>
          </p:cNvSpPr>
          <p:nvPr>
            <p:ph type="subTitle" idx="1"/>
          </p:nvPr>
        </p:nvSpPr>
        <p:spPr/>
        <p:txBody>
          <a:bodyPr/>
          <a:lstStyle/>
          <a:p>
            <a:r>
              <a:rPr lang="el-GR" dirty="0" smtClean="0"/>
              <a:t>ΨΑΡΡΑ ΝΙΚΟΛΙΑ</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ΟΠΛΙΣΜΕΝΟ ΣΚΥΡΟΔΕΜΑ</a:t>
            </a:r>
            <a:endParaRPr lang="en-US" dirty="0"/>
          </a:p>
        </p:txBody>
      </p:sp>
      <p:pic>
        <p:nvPicPr>
          <p:cNvPr id="13314" name="Picture 2"/>
          <p:cNvPicPr>
            <a:picLocks noGrp="1" noChangeAspect="1" noChangeArrowheads="1"/>
          </p:cNvPicPr>
          <p:nvPr>
            <p:ph idx="1"/>
          </p:nvPr>
        </p:nvPicPr>
        <p:blipFill>
          <a:blip r:embed="rId2"/>
          <a:srcRect/>
          <a:stretch>
            <a:fillRect/>
          </a:stretch>
        </p:blipFill>
        <p:spPr bwMode="auto">
          <a:xfrm>
            <a:off x="857224" y="1500174"/>
            <a:ext cx="7358114" cy="489649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ΔΟΜΙΚΑ ΣΤΟΙΧΕΙΑ ΚΤΙΡΙΟΥ</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428596" y="214290"/>
            <a:ext cx="8572559" cy="6444619"/>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71480"/>
            <a:ext cx="8229600" cy="5554683"/>
          </a:xfrm>
        </p:spPr>
        <p:txBody>
          <a:bodyPr>
            <a:normAutofit/>
          </a:bodyPr>
          <a:lstStyle/>
          <a:p>
            <a:pPr algn="just">
              <a:buNone/>
            </a:pPr>
            <a:r>
              <a:rPr lang="el-GR" dirty="0"/>
              <a:t>Ο σκελετός αποτελείται </a:t>
            </a:r>
            <a:r>
              <a:rPr lang="el-GR" dirty="0" smtClean="0"/>
              <a:t>από τα </a:t>
            </a:r>
            <a:r>
              <a:rPr lang="el-GR" b="1" dirty="0"/>
              <a:t>οριζόντια και</a:t>
            </a:r>
          </a:p>
          <a:p>
            <a:pPr algn="just">
              <a:buNone/>
            </a:pPr>
            <a:r>
              <a:rPr lang="el-GR" b="1" dirty="0"/>
              <a:t>κατακόρυφα </a:t>
            </a:r>
            <a:r>
              <a:rPr lang="el-GR" b="1" dirty="0" smtClean="0"/>
              <a:t>φέροντα </a:t>
            </a:r>
            <a:r>
              <a:rPr lang="el-GR" dirty="0" smtClean="0"/>
              <a:t>στοιχεία </a:t>
            </a:r>
            <a:r>
              <a:rPr lang="el-GR" dirty="0"/>
              <a:t>και από </a:t>
            </a:r>
            <a:r>
              <a:rPr lang="el-GR" dirty="0" smtClean="0"/>
              <a:t>τα </a:t>
            </a:r>
            <a:r>
              <a:rPr lang="el-GR" b="1" dirty="0" smtClean="0"/>
              <a:t>στοιχεία της </a:t>
            </a:r>
            <a:r>
              <a:rPr lang="el-GR" b="1" dirty="0"/>
              <a:t>θεμελίωσης</a:t>
            </a:r>
            <a:r>
              <a:rPr lang="el-GR" b="1" dirty="0" smtClean="0"/>
              <a:t>.</a:t>
            </a:r>
          </a:p>
          <a:p>
            <a:r>
              <a:rPr lang="el-GR" b="1" dirty="0"/>
              <a:t>Οριζόντια φέροντα </a:t>
            </a:r>
            <a:r>
              <a:rPr lang="el-GR" b="1" dirty="0" smtClean="0"/>
              <a:t>στοιχεία </a:t>
            </a:r>
            <a:r>
              <a:rPr lang="el-GR" dirty="0" smtClean="0"/>
              <a:t>είναι </a:t>
            </a:r>
            <a:r>
              <a:rPr lang="el-GR" dirty="0"/>
              <a:t>οι </a:t>
            </a:r>
            <a:r>
              <a:rPr lang="el-GR" b="1" dirty="0"/>
              <a:t>πλάκες και οι </a:t>
            </a:r>
            <a:r>
              <a:rPr lang="el-GR" b="1" dirty="0" smtClean="0"/>
              <a:t>δοκοί.</a:t>
            </a:r>
          </a:p>
          <a:p>
            <a:r>
              <a:rPr lang="el-GR" b="1" dirty="0" smtClean="0"/>
              <a:t>Κατακόρυφα φέροντα </a:t>
            </a:r>
            <a:r>
              <a:rPr lang="el-GR" dirty="0" smtClean="0"/>
              <a:t>στοιχεία </a:t>
            </a:r>
            <a:r>
              <a:rPr lang="el-GR" dirty="0"/>
              <a:t>είναι τα</a:t>
            </a:r>
          </a:p>
          <a:p>
            <a:pPr>
              <a:buNone/>
            </a:pPr>
            <a:r>
              <a:rPr lang="el-GR" b="1" dirty="0" smtClean="0"/>
              <a:t> υποστυλώματα.</a:t>
            </a:r>
            <a:endParaRPr lang="el-GR" b="1" dirty="0"/>
          </a:p>
          <a:p>
            <a:pPr algn="just">
              <a:buNone/>
            </a:pPr>
            <a:r>
              <a:rPr lang="el-GR" b="1" dirty="0"/>
              <a:t>Τα </a:t>
            </a:r>
            <a:r>
              <a:rPr lang="el-GR" b="1" dirty="0" smtClean="0"/>
              <a:t>στοιχεία θεμελίωσης του </a:t>
            </a:r>
            <a:r>
              <a:rPr lang="el-GR" dirty="0" smtClean="0"/>
              <a:t>κτιρίου </a:t>
            </a:r>
            <a:r>
              <a:rPr lang="el-GR" dirty="0"/>
              <a:t>είναι </a:t>
            </a:r>
            <a:r>
              <a:rPr lang="el-GR" dirty="0" smtClean="0"/>
              <a:t>τα </a:t>
            </a:r>
            <a:r>
              <a:rPr lang="el-GR" b="1" dirty="0" smtClean="0"/>
              <a:t>πέδιλα</a:t>
            </a:r>
            <a:r>
              <a:rPr lang="el-GR" b="1" dirty="0"/>
              <a:t>, </a:t>
            </a:r>
            <a:r>
              <a:rPr lang="el-GR" b="1" dirty="0" smtClean="0"/>
              <a:t>οι συνδετήριες δοκοί </a:t>
            </a:r>
            <a:r>
              <a:rPr lang="el-GR" b="1" dirty="0"/>
              <a:t>και </a:t>
            </a:r>
            <a:r>
              <a:rPr lang="el-GR" b="1" dirty="0" smtClean="0"/>
              <a:t>οι  </a:t>
            </a:r>
            <a:r>
              <a:rPr lang="el-GR" b="1" dirty="0" err="1" smtClean="0"/>
              <a:t>πεδιλοδοκοί</a:t>
            </a:r>
            <a:r>
              <a:rPr lang="el-GR" b="1" dirty="0"/>
              <a:t>.</a:t>
            </a:r>
          </a:p>
          <a:p>
            <a:pPr algn="just">
              <a:buNone/>
            </a:pP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Δομικά στοιχεία του </a:t>
            </a:r>
            <a:r>
              <a:rPr lang="el-GR" dirty="0" smtClean="0"/>
              <a:t>κτιρίου.</a:t>
            </a:r>
            <a:endParaRPr lang="en-US" dirty="0"/>
          </a:p>
        </p:txBody>
      </p:sp>
      <p:sp>
        <p:nvSpPr>
          <p:cNvPr id="3" name="2 - Θέση περιεχομένου"/>
          <p:cNvSpPr>
            <a:spLocks noGrp="1"/>
          </p:cNvSpPr>
          <p:nvPr>
            <p:ph idx="1"/>
          </p:nvPr>
        </p:nvSpPr>
        <p:spPr>
          <a:xfrm>
            <a:off x="457200" y="1600200"/>
            <a:ext cx="8229600" cy="4900634"/>
          </a:xfrm>
        </p:spPr>
        <p:txBody>
          <a:bodyPr>
            <a:normAutofit fontScale="77500" lnSpcReduction="20000"/>
          </a:bodyPr>
          <a:lstStyle/>
          <a:p>
            <a:pPr algn="just"/>
            <a:r>
              <a:rPr lang="el-GR" dirty="0"/>
              <a:t>Οι πλάκες παραλαμβάνουν τα </a:t>
            </a:r>
            <a:r>
              <a:rPr lang="el-GR" b="1" dirty="0"/>
              <a:t>φορτία των δαπέδων </a:t>
            </a:r>
            <a:r>
              <a:rPr lang="el-GR" b="1" dirty="0" smtClean="0"/>
              <a:t>κάθε </a:t>
            </a:r>
            <a:r>
              <a:rPr lang="el-GR" dirty="0" smtClean="0"/>
              <a:t>ορόφου</a:t>
            </a:r>
            <a:r>
              <a:rPr lang="el-GR" dirty="0"/>
              <a:t>. Αυτά είναι </a:t>
            </a:r>
            <a:r>
              <a:rPr lang="el-GR" b="1" dirty="0"/>
              <a:t>μόνιμα (νεκρά), π.χ. οι </a:t>
            </a:r>
            <a:r>
              <a:rPr lang="el-GR" b="1" dirty="0" smtClean="0"/>
              <a:t>επικαλύψεις </a:t>
            </a:r>
            <a:r>
              <a:rPr lang="el-GR" dirty="0" smtClean="0"/>
              <a:t>δαπέδων </a:t>
            </a:r>
            <a:r>
              <a:rPr lang="el-GR" dirty="0"/>
              <a:t>από μάρμαρο, και </a:t>
            </a:r>
            <a:r>
              <a:rPr lang="el-GR" b="1" dirty="0"/>
              <a:t>κινητά (ή ωφέλιμα), π.χ. </a:t>
            </a:r>
            <a:r>
              <a:rPr lang="el-GR" b="1" dirty="0" smtClean="0"/>
              <a:t>τα </a:t>
            </a:r>
            <a:r>
              <a:rPr lang="el-GR" dirty="0" smtClean="0"/>
              <a:t>φορτία </a:t>
            </a:r>
            <a:r>
              <a:rPr lang="el-GR" dirty="0"/>
              <a:t>των ανθρώπων.</a:t>
            </a:r>
          </a:p>
          <a:p>
            <a:pPr algn="just"/>
            <a:r>
              <a:rPr lang="el-GR" dirty="0" smtClean="0"/>
              <a:t>Οι </a:t>
            </a:r>
            <a:r>
              <a:rPr lang="el-GR" dirty="0"/>
              <a:t>δοκοί παραλαμβάνουν τα φορτία τα οποία </a:t>
            </a:r>
            <a:r>
              <a:rPr lang="el-GR" dirty="0" smtClean="0"/>
              <a:t>τους μεταφέρουν </a:t>
            </a:r>
            <a:r>
              <a:rPr lang="el-GR" dirty="0"/>
              <a:t>οι πλάκες, καθώς και τα φορτία των </a:t>
            </a:r>
            <a:r>
              <a:rPr lang="el-GR" dirty="0" smtClean="0"/>
              <a:t>τοίχων που </a:t>
            </a:r>
            <a:r>
              <a:rPr lang="el-GR" dirty="0"/>
              <a:t>πατούν επάνω τους.</a:t>
            </a:r>
          </a:p>
          <a:p>
            <a:pPr algn="just"/>
            <a:r>
              <a:rPr lang="el-GR" dirty="0" smtClean="0"/>
              <a:t> </a:t>
            </a:r>
            <a:r>
              <a:rPr lang="el-GR" dirty="0"/>
              <a:t>Τα υποστυλώματα (κολόνες) παραλαμβάνουν τα </a:t>
            </a:r>
            <a:r>
              <a:rPr lang="el-GR" dirty="0" smtClean="0"/>
              <a:t>φορτία των </a:t>
            </a:r>
            <a:r>
              <a:rPr lang="el-GR" dirty="0"/>
              <a:t>δοκών και τα μεταφέρουν στα θεμέλια</a:t>
            </a:r>
            <a:r>
              <a:rPr lang="el-GR" dirty="0" smtClean="0"/>
              <a:t>.</a:t>
            </a:r>
          </a:p>
          <a:p>
            <a:pPr algn="just"/>
            <a:r>
              <a:rPr lang="el-GR" dirty="0" smtClean="0"/>
              <a:t> </a:t>
            </a:r>
            <a:r>
              <a:rPr lang="el-GR" dirty="0"/>
              <a:t>Τα πέδιλα (θεμέλια) παραλαμβάνουν τα φορτία </a:t>
            </a:r>
            <a:r>
              <a:rPr lang="el-GR" dirty="0" smtClean="0"/>
              <a:t>των υποστυλωμάτων </a:t>
            </a:r>
            <a:r>
              <a:rPr lang="el-GR" dirty="0"/>
              <a:t>και τα μεταφέρουν στο έδαφος.</a:t>
            </a:r>
          </a:p>
          <a:p>
            <a:pPr algn="just"/>
            <a:r>
              <a:rPr lang="el-GR" dirty="0" smtClean="0"/>
              <a:t> </a:t>
            </a:r>
            <a:r>
              <a:rPr lang="el-GR" dirty="0"/>
              <a:t>Οι συνδετήριες δοκοί κρατούν τα πέδιλα στις θέσεις </a:t>
            </a:r>
            <a:r>
              <a:rPr lang="el-GR" dirty="0" smtClean="0"/>
              <a:t>τους όταν </a:t>
            </a:r>
            <a:r>
              <a:rPr lang="el-GR" dirty="0"/>
              <a:t>η καταπόνησή τους είναι έντονη, όπως π.χ. </a:t>
            </a:r>
            <a:r>
              <a:rPr lang="el-GR" dirty="0" smtClean="0"/>
              <a:t>στην περίπτωση </a:t>
            </a:r>
            <a:r>
              <a:rPr lang="el-GR" dirty="0"/>
              <a:t>σεισμού ή στην περίπτωση καθιζήσεων.</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714620"/>
            <a:ext cx="3971924" cy="1143000"/>
          </a:xfrm>
        </p:spPr>
        <p:txBody>
          <a:bodyPr>
            <a:normAutofit fontScale="90000"/>
          </a:bodyPr>
          <a:lstStyle/>
          <a:p>
            <a:r>
              <a:rPr lang="el-GR" dirty="0" smtClean="0"/>
              <a:t>ΔΟΜΙΚΑ ΣΤΟΙΧΕΙΑ</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4429124" y="357166"/>
            <a:ext cx="4317249" cy="628652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1500174"/>
            <a:ext cx="3900486" cy="3929090"/>
          </a:xfrm>
        </p:spPr>
        <p:txBody>
          <a:bodyPr>
            <a:noAutofit/>
          </a:bodyPr>
          <a:lstStyle/>
          <a:p>
            <a:pPr algn="l"/>
            <a:r>
              <a:rPr lang="el-GR" sz="4000" b="1" dirty="0" smtClean="0"/>
              <a:t>ΘΕΜΕΛΙΩΣΗ</a:t>
            </a:r>
            <a:r>
              <a:rPr lang="el-GR" sz="2400" b="1" dirty="0" smtClean="0"/>
              <a:t/>
            </a:r>
            <a:br>
              <a:rPr lang="el-GR" sz="2400" b="1" dirty="0" smtClean="0"/>
            </a:br>
            <a:r>
              <a:rPr lang="el-GR" sz="2400" b="1" dirty="0" smtClean="0"/>
              <a:t>Τα στοιχεία</a:t>
            </a:r>
            <a:br>
              <a:rPr lang="el-GR" sz="2400" b="1" dirty="0" smtClean="0"/>
            </a:br>
            <a:r>
              <a:rPr lang="el-GR" sz="2400" b="1" dirty="0" smtClean="0"/>
              <a:t>θεμελίωσης του  </a:t>
            </a:r>
            <a:r>
              <a:rPr lang="el-GR" sz="2400" dirty="0" smtClean="0"/>
              <a:t>κτιρίου είναι τα</a:t>
            </a:r>
            <a:br>
              <a:rPr lang="el-GR" sz="2400" dirty="0" smtClean="0"/>
            </a:br>
            <a:r>
              <a:rPr lang="el-GR" sz="2400" b="1" dirty="0" smtClean="0"/>
              <a:t>πέδιλα, οι</a:t>
            </a:r>
            <a:br>
              <a:rPr lang="el-GR" sz="2400" b="1" dirty="0" smtClean="0"/>
            </a:br>
            <a:r>
              <a:rPr lang="el-GR" sz="2400" b="1" dirty="0" smtClean="0"/>
              <a:t>συνδετήριες</a:t>
            </a:r>
            <a:br>
              <a:rPr lang="el-GR" sz="2400" b="1" dirty="0" smtClean="0"/>
            </a:br>
            <a:r>
              <a:rPr lang="el-GR" sz="2400" b="1" dirty="0" smtClean="0"/>
              <a:t>δοκοί και οι</a:t>
            </a:r>
            <a:br>
              <a:rPr lang="el-GR" sz="2400" b="1" dirty="0" smtClean="0"/>
            </a:br>
            <a:r>
              <a:rPr lang="el-GR" sz="2400" b="1" dirty="0" err="1" smtClean="0"/>
              <a:t>πεδιλοδοκοί</a:t>
            </a:r>
            <a:endParaRPr lang="en-US" sz="2400" dirty="0"/>
          </a:p>
        </p:txBody>
      </p:sp>
      <p:pic>
        <p:nvPicPr>
          <p:cNvPr id="1026" name="Picture 2"/>
          <p:cNvPicPr>
            <a:picLocks noGrp="1" noChangeAspect="1" noChangeArrowheads="1"/>
          </p:cNvPicPr>
          <p:nvPr>
            <p:ph idx="1"/>
          </p:nvPr>
        </p:nvPicPr>
        <p:blipFill>
          <a:blip r:embed="rId2"/>
          <a:srcRect/>
          <a:stretch>
            <a:fillRect/>
          </a:stretch>
        </p:blipFill>
        <p:spPr bwMode="auto">
          <a:xfrm>
            <a:off x="4214810" y="357166"/>
            <a:ext cx="4615842" cy="5775601"/>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ΣΚΕΛΕΤΟΣ ΚΤΙΡΙΟΥ</a:t>
            </a:r>
            <a:endParaRPr lang="en-US" dirty="0"/>
          </a:p>
        </p:txBody>
      </p:sp>
      <p:pic>
        <p:nvPicPr>
          <p:cNvPr id="14338" name="Picture 2"/>
          <p:cNvPicPr>
            <a:picLocks noGrp="1" noChangeAspect="1" noChangeArrowheads="1"/>
          </p:cNvPicPr>
          <p:nvPr>
            <p:ph idx="1"/>
          </p:nvPr>
        </p:nvPicPr>
        <p:blipFill>
          <a:blip r:embed="rId2"/>
          <a:srcRect/>
          <a:stretch>
            <a:fillRect/>
          </a:stretch>
        </p:blipFill>
        <p:spPr bwMode="auto">
          <a:xfrm>
            <a:off x="214282" y="1285860"/>
            <a:ext cx="8720225" cy="5389518"/>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Φορτισεισ</a:t>
            </a:r>
            <a:r>
              <a:rPr lang="el-GR" dirty="0" smtClean="0"/>
              <a:t> </a:t>
            </a:r>
            <a:r>
              <a:rPr lang="el-GR" dirty="0" err="1" smtClean="0"/>
              <a:t>σκελετου</a:t>
            </a:r>
            <a:r>
              <a:rPr lang="el-GR" dirty="0" smtClean="0"/>
              <a:t> (ΣΕΛ. 22)</a:t>
            </a:r>
            <a:endParaRPr lang="en-US" dirty="0"/>
          </a:p>
        </p:txBody>
      </p:sp>
      <p:pic>
        <p:nvPicPr>
          <p:cNvPr id="7170" name="Picture 2"/>
          <p:cNvPicPr>
            <a:picLocks noChangeAspect="1" noChangeArrowheads="1"/>
          </p:cNvPicPr>
          <p:nvPr/>
        </p:nvPicPr>
        <p:blipFill>
          <a:blip r:embed="rId2"/>
          <a:srcRect l="32344" t="21250" r="28281" b="7500"/>
          <a:stretch>
            <a:fillRect/>
          </a:stretch>
        </p:blipFill>
        <p:spPr bwMode="auto">
          <a:xfrm>
            <a:off x="4714876" y="285728"/>
            <a:ext cx="4000528" cy="4071966"/>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Φορτία βαρύτητας.</a:t>
            </a:r>
            <a:endParaRPr lang="en-US" dirty="0"/>
          </a:p>
        </p:txBody>
      </p:sp>
      <p:pic>
        <p:nvPicPr>
          <p:cNvPr id="15362" name="Picture 2"/>
          <p:cNvPicPr>
            <a:picLocks noGrp="1" noChangeAspect="1" noChangeArrowheads="1"/>
          </p:cNvPicPr>
          <p:nvPr>
            <p:ph idx="1"/>
          </p:nvPr>
        </p:nvPicPr>
        <p:blipFill>
          <a:blip r:embed="rId2"/>
          <a:srcRect/>
          <a:stretch>
            <a:fillRect/>
          </a:stretch>
        </p:blipFill>
        <p:spPr bwMode="auto">
          <a:xfrm>
            <a:off x="1142976" y="3500438"/>
            <a:ext cx="7429552" cy="3071810"/>
          </a:xfrm>
          <a:prstGeom prst="rect">
            <a:avLst/>
          </a:prstGeom>
          <a:noFill/>
          <a:ln w="9525">
            <a:noFill/>
            <a:miter lim="800000"/>
            <a:headEnd/>
            <a:tailEnd/>
          </a:ln>
          <a:effectLst/>
        </p:spPr>
      </p:pic>
      <p:sp>
        <p:nvSpPr>
          <p:cNvPr id="5" name="4 - Ορθογώνιο"/>
          <p:cNvSpPr/>
          <p:nvPr/>
        </p:nvSpPr>
        <p:spPr>
          <a:xfrm>
            <a:off x="285720" y="1500174"/>
            <a:ext cx="8715436" cy="1938992"/>
          </a:xfrm>
          <a:prstGeom prst="rect">
            <a:avLst/>
          </a:prstGeom>
        </p:spPr>
        <p:txBody>
          <a:bodyPr wrap="square">
            <a:spAutoFit/>
          </a:bodyPr>
          <a:lstStyle/>
          <a:p>
            <a:pPr algn="just"/>
            <a:r>
              <a:rPr lang="el-GR" sz="2400" dirty="0"/>
              <a:t>Τα φορτία σε ένα κτίριο διακρίνονται σε </a:t>
            </a:r>
            <a:r>
              <a:rPr lang="el-GR" sz="2400" b="1" dirty="0"/>
              <a:t>μόνιμα (</a:t>
            </a:r>
            <a:r>
              <a:rPr lang="el-GR" sz="2400" b="1" dirty="0" smtClean="0"/>
              <a:t>νεκρά) </a:t>
            </a:r>
            <a:r>
              <a:rPr lang="el-GR" sz="2400" dirty="0" smtClean="0"/>
              <a:t>και </a:t>
            </a:r>
            <a:r>
              <a:rPr lang="el-GR" sz="2400" b="1" dirty="0"/>
              <a:t>κινητά (ωφέλιμα). Τα μόνιμα αποτελούνται από </a:t>
            </a:r>
            <a:r>
              <a:rPr lang="el-GR" sz="2400" b="1" dirty="0" smtClean="0"/>
              <a:t>τα </a:t>
            </a:r>
            <a:r>
              <a:rPr lang="el-GR" sz="2400" dirty="0" smtClean="0"/>
              <a:t>ίδια </a:t>
            </a:r>
            <a:r>
              <a:rPr lang="el-GR" sz="2400" dirty="0"/>
              <a:t>βάρη των δομικών στοιχείων από </a:t>
            </a:r>
            <a:r>
              <a:rPr lang="el-GR" sz="2400" dirty="0" smtClean="0"/>
              <a:t>οπλισμένο σκυρόδεμα</a:t>
            </a:r>
            <a:r>
              <a:rPr lang="el-GR" sz="2400" dirty="0"/>
              <a:t>, από τα βάρη των τοίχων και από τα βάρη </a:t>
            </a:r>
            <a:r>
              <a:rPr lang="el-GR" sz="2400" dirty="0" smtClean="0"/>
              <a:t>των επιστρώσεων </a:t>
            </a:r>
            <a:r>
              <a:rPr lang="el-GR" sz="2400" dirty="0"/>
              <a:t>- επικαλύψεων. Κινητά είναι τα φορτία </a:t>
            </a:r>
            <a:r>
              <a:rPr lang="el-GR" sz="2400" dirty="0" smtClean="0"/>
              <a:t>των ανθρώπων</a:t>
            </a:r>
            <a:r>
              <a:rPr lang="el-GR" sz="2400" dirty="0"/>
              <a:t>, των επίπλων, των οχημάτων, </a:t>
            </a:r>
            <a:r>
              <a:rPr lang="el-GR" sz="2400" dirty="0" err="1"/>
              <a:t>κ.τ.λ</a:t>
            </a:r>
            <a:endParaRPr lang="en-US" sz="2400" dirty="0"/>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ΚΑΤΑΣΚΕΥΕΣ ΑΠΌ ΟΠΛΙΣΜΕΝΟ ΣΚΥΡΟΔΕΜΑ</a:t>
            </a:r>
            <a:endParaRPr lang="en-US" dirty="0"/>
          </a:p>
        </p:txBody>
      </p:sp>
      <p:sp>
        <p:nvSpPr>
          <p:cNvPr id="3" name="2 - Θέση κειμένου"/>
          <p:cNvSpPr>
            <a:spLocks noGrp="1"/>
          </p:cNvSpPr>
          <p:nvPr>
            <p:ph type="body" idx="1"/>
          </p:nvPr>
        </p:nvSpPr>
        <p:spPr/>
        <p:txBody>
          <a:bodyPr/>
          <a:lstStyle/>
          <a:p>
            <a:endParaRPr lang="en-US"/>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Σεισμοσ</a:t>
            </a:r>
            <a:endParaRPr lang="en-US" dirty="0"/>
          </a:p>
        </p:txBody>
      </p:sp>
      <p:pic>
        <p:nvPicPr>
          <p:cNvPr id="4" name="Picture 4"/>
          <p:cNvPicPr>
            <a:picLocks noChangeAspect="1" noChangeArrowheads="1"/>
          </p:cNvPicPr>
          <p:nvPr/>
        </p:nvPicPr>
        <p:blipFill>
          <a:blip r:embed="rId2"/>
          <a:srcRect/>
          <a:stretch>
            <a:fillRect/>
          </a:stretch>
        </p:blipFill>
        <p:spPr bwMode="auto">
          <a:xfrm>
            <a:off x="4000496" y="785794"/>
            <a:ext cx="4818900" cy="5214974"/>
          </a:xfrm>
          <a:prstGeom prst="rect">
            <a:avLst/>
          </a:prstGeom>
          <a:noFill/>
          <a:ln w="9525">
            <a:noFill/>
            <a:miter lim="800000"/>
            <a:headEnd/>
            <a:tailEnd/>
          </a:ln>
          <a:effectLst/>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4143372" y="1571612"/>
            <a:ext cx="5000628" cy="4048125"/>
          </a:xfrm>
          <a:prstGeom prst="rect">
            <a:avLst/>
          </a:prstGeom>
          <a:noFill/>
          <a:ln w="9525">
            <a:noFill/>
            <a:miter lim="800000"/>
            <a:headEnd/>
            <a:tailEnd/>
          </a:ln>
          <a:effectLst/>
        </p:spPr>
      </p:pic>
      <p:sp>
        <p:nvSpPr>
          <p:cNvPr id="2" name="1 - Τίτλος"/>
          <p:cNvSpPr>
            <a:spLocks noGrp="1"/>
          </p:cNvSpPr>
          <p:nvPr>
            <p:ph type="title"/>
          </p:nvPr>
        </p:nvSpPr>
        <p:spPr>
          <a:xfrm>
            <a:off x="457200" y="274638"/>
            <a:ext cx="8229600" cy="796908"/>
          </a:xfrm>
        </p:spPr>
        <p:txBody>
          <a:bodyPr>
            <a:normAutofit/>
          </a:bodyPr>
          <a:lstStyle/>
          <a:p>
            <a:r>
              <a:rPr lang="el-GR" sz="4000" dirty="0" smtClean="0"/>
              <a:t>ΣΕΙΣΜΙΚΑ ΦΟΡΤΙΑ</a:t>
            </a:r>
            <a:endParaRPr lang="en-US" sz="4000" dirty="0"/>
          </a:p>
        </p:txBody>
      </p:sp>
      <p:sp>
        <p:nvSpPr>
          <p:cNvPr id="3" name="2 - Θέση περιεχομένου"/>
          <p:cNvSpPr>
            <a:spLocks noGrp="1"/>
          </p:cNvSpPr>
          <p:nvPr>
            <p:ph idx="1"/>
          </p:nvPr>
        </p:nvSpPr>
        <p:spPr>
          <a:xfrm>
            <a:off x="0" y="1000108"/>
            <a:ext cx="4214810" cy="5643602"/>
          </a:xfrm>
        </p:spPr>
        <p:txBody>
          <a:bodyPr>
            <a:noAutofit/>
          </a:bodyPr>
          <a:lstStyle/>
          <a:p>
            <a:pPr algn="just">
              <a:buNone/>
            </a:pPr>
            <a:r>
              <a:rPr lang="el-GR" sz="1800" dirty="0" smtClean="0"/>
              <a:t>Η κυριότερη σεισμική παράμετρος είναι η επιτάχυνση του σεισμού, η οποία συμβολίζεται με το γράμμα </a:t>
            </a:r>
            <a:r>
              <a:rPr lang="el-GR" sz="1800" b="1" dirty="0" smtClean="0"/>
              <a:t>α.</a:t>
            </a:r>
            <a:endParaRPr lang="el-GR" sz="1800" dirty="0" smtClean="0"/>
          </a:p>
          <a:p>
            <a:pPr algn="just">
              <a:buNone/>
            </a:pPr>
            <a:r>
              <a:rPr lang="el-GR" sz="1800" dirty="0" smtClean="0"/>
              <a:t>Ο </a:t>
            </a:r>
            <a:r>
              <a:rPr lang="el-GR" sz="1800" dirty="0"/>
              <a:t>ελληνικός χώρος χωρίζεται σε </a:t>
            </a:r>
            <a:r>
              <a:rPr lang="el-GR" sz="1800" dirty="0" smtClean="0"/>
              <a:t>τρεις σεισμικές </a:t>
            </a:r>
            <a:r>
              <a:rPr lang="el-GR" sz="1800" dirty="0"/>
              <a:t>ζώνες Ζ1, Ζ2 και Ζ3</a:t>
            </a:r>
            <a:r>
              <a:rPr lang="el-GR" sz="1800" dirty="0" smtClean="0"/>
              <a:t>. </a:t>
            </a:r>
          </a:p>
          <a:p>
            <a:pPr algn="just">
              <a:buNone/>
            </a:pPr>
            <a:r>
              <a:rPr lang="el-GR" sz="1800" dirty="0" smtClean="0"/>
              <a:t> </a:t>
            </a:r>
            <a:r>
              <a:rPr lang="el-GR" sz="1800" dirty="0"/>
              <a:t>Σε κάθε ζώνη, σε κτίρια επί </a:t>
            </a:r>
            <a:r>
              <a:rPr lang="el-GR" sz="1800" dirty="0" smtClean="0"/>
              <a:t>εδάφους κατηγορίας </a:t>
            </a:r>
            <a:r>
              <a:rPr lang="el-GR" sz="1800" dirty="0"/>
              <a:t>Α (καλό έδαφος</a:t>
            </a:r>
            <a:r>
              <a:rPr lang="el-GR" sz="1800" dirty="0" smtClean="0"/>
              <a:t>), λαμβάνεται </a:t>
            </a:r>
            <a:r>
              <a:rPr lang="el-GR" sz="1800" dirty="0"/>
              <a:t>μία τιμή του </a:t>
            </a:r>
            <a:r>
              <a:rPr lang="el-GR" sz="1800" dirty="0" smtClean="0"/>
              <a:t>συντελεστή α </a:t>
            </a:r>
            <a:r>
              <a:rPr lang="el-GR" sz="1800" dirty="0"/>
              <a:t>που είναι ίση </a:t>
            </a:r>
            <a:r>
              <a:rPr lang="el-GR" sz="1800" dirty="0" smtClean="0"/>
              <a:t>Ζ1= 0.16, Ζ2= 0.24 </a:t>
            </a:r>
            <a:r>
              <a:rPr lang="el-GR" sz="1800" dirty="0"/>
              <a:t>και </a:t>
            </a:r>
            <a:r>
              <a:rPr lang="el-GR" sz="1800" dirty="0" smtClean="0"/>
              <a:t>Ζ3= 0.36 .</a:t>
            </a:r>
          </a:p>
          <a:p>
            <a:pPr algn="just">
              <a:buNone/>
            </a:pPr>
            <a:r>
              <a:rPr lang="el-GR" sz="1800" dirty="0" smtClean="0"/>
              <a:t>Αν </a:t>
            </a:r>
            <a:r>
              <a:rPr lang="el-GR" sz="1800" dirty="0"/>
              <a:t>το α = 0,24, σημαίνει ότι </a:t>
            </a:r>
            <a:r>
              <a:rPr lang="el-GR" sz="1800" dirty="0" smtClean="0"/>
              <a:t>κάθε </a:t>
            </a:r>
            <a:r>
              <a:rPr lang="el-GR" sz="1800" b="1" dirty="0" smtClean="0"/>
              <a:t>στοιχείο </a:t>
            </a:r>
            <a:r>
              <a:rPr lang="el-GR" sz="1800" b="1" dirty="0"/>
              <a:t>του κτιρίου δέχεται</a:t>
            </a:r>
            <a:r>
              <a:rPr lang="el-GR" sz="1800" dirty="0"/>
              <a:t>, </a:t>
            </a:r>
            <a:r>
              <a:rPr lang="el-GR" sz="1800" dirty="0" smtClean="0"/>
              <a:t>κατά μέσο </a:t>
            </a:r>
            <a:r>
              <a:rPr lang="el-GR" sz="1800" dirty="0"/>
              <a:t>όρο, οριζόντια </a:t>
            </a:r>
            <a:r>
              <a:rPr lang="el-GR" sz="1800" b="1" dirty="0"/>
              <a:t>δύναμη ίση με </a:t>
            </a:r>
            <a:r>
              <a:rPr lang="el-GR" sz="1800" b="1" dirty="0" smtClean="0"/>
              <a:t>το 0,24 </a:t>
            </a:r>
            <a:r>
              <a:rPr lang="el-GR" sz="1800" b="1" dirty="0"/>
              <a:t>του βάρους του</a:t>
            </a:r>
            <a:r>
              <a:rPr lang="el-GR" sz="1800" dirty="0"/>
              <a:t>.</a:t>
            </a:r>
            <a:endParaRPr lang="en-US" sz="1800"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l="32243" t="21466" r="26916" b="12241"/>
          <a:stretch>
            <a:fillRect/>
          </a:stretch>
        </p:blipFill>
        <p:spPr bwMode="auto">
          <a:xfrm>
            <a:off x="2714613" y="0"/>
            <a:ext cx="6429388" cy="6715148"/>
          </a:xfrm>
          <a:prstGeom prst="rect">
            <a:avLst/>
          </a:prstGeom>
          <a:noFill/>
          <a:ln w="9525">
            <a:noFill/>
            <a:miter lim="800000"/>
            <a:headEnd/>
            <a:tailEnd/>
          </a:ln>
          <a:effectLst/>
        </p:spPr>
      </p:pic>
      <p:sp>
        <p:nvSpPr>
          <p:cNvPr id="2" name="1 - Τίτλος"/>
          <p:cNvSpPr>
            <a:spLocks noGrp="1"/>
          </p:cNvSpPr>
          <p:nvPr>
            <p:ph type="title"/>
          </p:nvPr>
        </p:nvSpPr>
        <p:spPr>
          <a:xfrm>
            <a:off x="0" y="0"/>
            <a:ext cx="2928926" cy="3071810"/>
          </a:xfrm>
        </p:spPr>
        <p:txBody>
          <a:bodyPr>
            <a:noAutofit/>
          </a:bodyPr>
          <a:lstStyle/>
          <a:p>
            <a:r>
              <a:rPr lang="el-GR" sz="3600" dirty="0" smtClean="0"/>
              <a:t>Λειτουργία </a:t>
            </a:r>
            <a:br>
              <a:rPr lang="el-GR" sz="3600" dirty="0" smtClean="0"/>
            </a:br>
            <a:r>
              <a:rPr lang="el-GR" sz="3600" dirty="0" smtClean="0"/>
              <a:t>και</a:t>
            </a:r>
            <a:br>
              <a:rPr lang="el-GR" sz="3600" dirty="0" smtClean="0"/>
            </a:br>
            <a:r>
              <a:rPr lang="el-GR" sz="3600" dirty="0" smtClean="0"/>
              <a:t>οπλισμός</a:t>
            </a:r>
            <a:br>
              <a:rPr lang="el-GR" sz="3600" dirty="0" smtClean="0"/>
            </a:br>
            <a:r>
              <a:rPr lang="el-GR" sz="3600" dirty="0" err="1" smtClean="0"/>
              <a:t>αμφιέριστης</a:t>
            </a:r>
            <a:r>
              <a:rPr lang="el-GR" sz="3600" dirty="0" smtClean="0"/>
              <a:t> πλάκας </a:t>
            </a:r>
            <a:br>
              <a:rPr lang="el-GR" sz="3600" dirty="0" smtClean="0"/>
            </a:br>
            <a:r>
              <a:rPr lang="el-GR" sz="3600" dirty="0" smtClean="0"/>
              <a:t>σελ. 32- 33</a:t>
            </a:r>
            <a:endParaRPr lang="en-US" sz="3600"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Λειτουργία  και οπλισμός</a:t>
            </a:r>
            <a:br>
              <a:rPr lang="el-GR" dirty="0" smtClean="0"/>
            </a:br>
            <a:r>
              <a:rPr lang="el-GR" dirty="0" err="1" smtClean="0"/>
              <a:t>αμφιέριστης</a:t>
            </a:r>
            <a:r>
              <a:rPr lang="el-GR" dirty="0" smtClean="0"/>
              <a:t> πλάκας</a:t>
            </a:r>
            <a:endParaRPr lang="en-US" dirty="0"/>
          </a:p>
        </p:txBody>
      </p:sp>
      <p:sp>
        <p:nvSpPr>
          <p:cNvPr id="3" name="2 - Θέση περιεχομένου"/>
          <p:cNvSpPr>
            <a:spLocks noGrp="1"/>
          </p:cNvSpPr>
          <p:nvPr>
            <p:ph idx="1"/>
          </p:nvPr>
        </p:nvSpPr>
        <p:spPr/>
        <p:txBody>
          <a:bodyPr>
            <a:normAutofit fontScale="77500" lnSpcReduction="20000"/>
          </a:bodyPr>
          <a:lstStyle/>
          <a:p>
            <a:pPr algn="just"/>
            <a:r>
              <a:rPr lang="el-GR" dirty="0" smtClean="0"/>
              <a:t>Η πλάκα, λόγω των </a:t>
            </a:r>
            <a:r>
              <a:rPr lang="el-GR" b="1" dirty="0" smtClean="0"/>
              <a:t>φορτίων που φέρει </a:t>
            </a:r>
            <a:r>
              <a:rPr lang="el-GR" dirty="0" smtClean="0"/>
              <a:t>(ίδιο βάρος, μαρμάρινα δάπεδα, φορτία ανθρώπων, κ.τ.λ.) και της ελαστικότητας που διαθέτει, </a:t>
            </a:r>
            <a:r>
              <a:rPr lang="el-GR" b="1" dirty="0" smtClean="0"/>
              <a:t>παραμορφώνεται με τον τρόπο που δείχνει η εικόνα</a:t>
            </a:r>
            <a:r>
              <a:rPr lang="el-GR" dirty="0" smtClean="0"/>
              <a:t>. </a:t>
            </a:r>
            <a:r>
              <a:rPr lang="el-GR" b="1" dirty="0" smtClean="0"/>
              <a:t>Η πραγματική παραμόρφωση </a:t>
            </a:r>
            <a:r>
              <a:rPr lang="el-GR" dirty="0" smtClean="0"/>
              <a:t>είναι της τάξης του </a:t>
            </a:r>
            <a:r>
              <a:rPr lang="el-GR" b="1" dirty="0" smtClean="0"/>
              <a:t>χιλιοστού και δεν φαίνεται με το μάτι</a:t>
            </a:r>
            <a:r>
              <a:rPr lang="el-GR" dirty="0" smtClean="0"/>
              <a:t>, αλλά είναι πάντοτε αυτής της μορφής. </a:t>
            </a:r>
          </a:p>
          <a:p>
            <a:pPr algn="just"/>
            <a:r>
              <a:rPr lang="el-GR" b="1" dirty="0" smtClean="0"/>
              <a:t>Το σκυρόδεμα </a:t>
            </a:r>
            <a:r>
              <a:rPr lang="el-GR" dirty="0" smtClean="0"/>
              <a:t>έχει μεγάλη </a:t>
            </a:r>
            <a:r>
              <a:rPr lang="el-GR" b="1" dirty="0" smtClean="0"/>
              <a:t>αντοχή σε θλίψη</a:t>
            </a:r>
            <a:r>
              <a:rPr lang="el-GR" dirty="0" smtClean="0"/>
              <a:t>, γι’ αυτό στη </a:t>
            </a:r>
            <a:r>
              <a:rPr lang="el-GR" dirty="0" err="1" smtClean="0"/>
              <a:t>θλιβόμενη</a:t>
            </a:r>
            <a:r>
              <a:rPr lang="el-GR" dirty="0" smtClean="0"/>
              <a:t> περιοχή, όπου υπάρχει μόνο θλίψη, γενικά </a:t>
            </a:r>
            <a:r>
              <a:rPr lang="el-GR" b="1" dirty="0" smtClean="0"/>
              <a:t>δεν</a:t>
            </a:r>
            <a:r>
              <a:rPr lang="el-GR" dirty="0" smtClean="0"/>
              <a:t> τοποθετείται </a:t>
            </a:r>
            <a:r>
              <a:rPr lang="el-GR" b="1" dirty="0" smtClean="0"/>
              <a:t>διαμήκης οπλισμός</a:t>
            </a:r>
            <a:r>
              <a:rPr lang="el-GR" dirty="0" smtClean="0"/>
              <a:t>. Αντίθετα το σκυρόδεμα δεν έχει σχεδόν καμία αντοχή σε εφελκυσμό, γι’ αυτό στην </a:t>
            </a:r>
            <a:r>
              <a:rPr lang="el-GR" b="1" dirty="0" smtClean="0"/>
              <a:t>εφελκυόμενη περιοχή της πλάκας</a:t>
            </a:r>
            <a:r>
              <a:rPr lang="el-GR" dirty="0" smtClean="0"/>
              <a:t>, όπου υπάρχει μόνο εφελκυσμός, τοποθετείται </a:t>
            </a:r>
            <a:r>
              <a:rPr lang="el-GR" b="1" dirty="0" smtClean="0"/>
              <a:t>διαμήκης οπλισμός</a:t>
            </a:r>
            <a:r>
              <a:rPr lang="el-GR" dirty="0" smtClean="0"/>
              <a:t>.</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Δοκοί και υποστυλώματα</a:t>
            </a:r>
            <a:endParaRPr lang="en-US" dirty="0"/>
          </a:p>
        </p:txBody>
      </p:sp>
      <p:pic>
        <p:nvPicPr>
          <p:cNvPr id="10242" name="Picture 2"/>
          <p:cNvPicPr>
            <a:picLocks noGrp="1" noChangeAspect="1" noChangeArrowheads="1"/>
          </p:cNvPicPr>
          <p:nvPr>
            <p:ph idx="1"/>
          </p:nvPr>
        </p:nvPicPr>
        <p:blipFill>
          <a:blip r:embed="rId2"/>
          <a:srcRect l="33131" t="34093" r="26916" b="20133"/>
          <a:stretch>
            <a:fillRect/>
          </a:stretch>
        </p:blipFill>
        <p:spPr bwMode="auto">
          <a:xfrm>
            <a:off x="2000232" y="1142984"/>
            <a:ext cx="5072098" cy="3729508"/>
          </a:xfrm>
          <a:prstGeom prst="rect">
            <a:avLst/>
          </a:prstGeom>
          <a:noFill/>
          <a:ln w="9525">
            <a:noFill/>
            <a:miter lim="800000"/>
            <a:headEnd/>
            <a:tailEnd/>
          </a:ln>
          <a:effectLst/>
        </p:spPr>
      </p:pic>
      <p:sp>
        <p:nvSpPr>
          <p:cNvPr id="5" name="4 - Ορθογώνιο"/>
          <p:cNvSpPr/>
          <p:nvPr/>
        </p:nvSpPr>
        <p:spPr>
          <a:xfrm>
            <a:off x="2214546" y="5286388"/>
            <a:ext cx="4286280" cy="1200329"/>
          </a:xfrm>
          <a:prstGeom prst="rect">
            <a:avLst/>
          </a:prstGeom>
        </p:spPr>
        <p:txBody>
          <a:bodyPr wrap="square">
            <a:spAutoFit/>
          </a:bodyPr>
          <a:lstStyle/>
          <a:p>
            <a:pPr algn="just"/>
            <a:r>
              <a:rPr lang="el-GR" i="1" dirty="0" smtClean="0"/>
              <a:t>Α. Το πλαίσιο της εικόνας αποτελείται από δύο υποστυλώματα και μία δοκό και καταπονείται μόνο από φορτία βαρύτητας, δεν καταπονείται δηλαδή από σεισμό.</a:t>
            </a:r>
            <a:endParaRPr lang="en-US" dirty="0"/>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Δοκοί Οπλισμοί (σελ. 51)</a:t>
            </a:r>
            <a:endParaRPr lang="en-US" dirty="0"/>
          </a:p>
        </p:txBody>
      </p:sp>
      <p:sp>
        <p:nvSpPr>
          <p:cNvPr id="3" name="2 - Θέση περιεχομένου"/>
          <p:cNvSpPr>
            <a:spLocks noGrp="1"/>
          </p:cNvSpPr>
          <p:nvPr>
            <p:ph idx="1"/>
          </p:nvPr>
        </p:nvSpPr>
        <p:spPr/>
        <p:txBody>
          <a:bodyPr/>
          <a:lstStyle/>
          <a:p>
            <a:endParaRPr lang="en-US" dirty="0"/>
          </a:p>
        </p:txBody>
      </p:sp>
      <p:pic>
        <p:nvPicPr>
          <p:cNvPr id="1026" name="Picture 2" descr="https://www.buildinghow.com/portals/0/2_books/Book-A/3_4-1General/image002_GR.jpg"/>
          <p:cNvPicPr>
            <a:picLocks noChangeAspect="1" noChangeArrowheads="1"/>
          </p:cNvPicPr>
          <p:nvPr/>
        </p:nvPicPr>
        <p:blipFill>
          <a:blip r:embed="rId2"/>
          <a:srcRect t="13538" b="43140"/>
          <a:stretch>
            <a:fillRect/>
          </a:stretch>
        </p:blipFill>
        <p:spPr bwMode="auto">
          <a:xfrm>
            <a:off x="214282" y="1500174"/>
            <a:ext cx="8643998" cy="4857784"/>
          </a:xfrm>
          <a:prstGeom prst="rect">
            <a:avLst/>
          </a:prstGeom>
          <a:noFill/>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l="31718" t="32500" r="26797" b="13750"/>
          <a:stretch>
            <a:fillRect/>
          </a:stretch>
        </p:blipFill>
        <p:spPr bwMode="auto">
          <a:xfrm>
            <a:off x="142844" y="142852"/>
            <a:ext cx="8786874" cy="5817569"/>
          </a:xfrm>
          <a:prstGeom prst="rect">
            <a:avLst/>
          </a:prstGeom>
          <a:noFill/>
          <a:ln w="9525">
            <a:noFill/>
            <a:miter lim="800000"/>
            <a:headEnd/>
            <a:tailEnd/>
          </a:ln>
          <a:effectLst/>
        </p:spPr>
      </p:pic>
      <p:sp>
        <p:nvSpPr>
          <p:cNvPr id="5" name="4 - Ορθογώνιο"/>
          <p:cNvSpPr/>
          <p:nvPr/>
        </p:nvSpPr>
        <p:spPr>
          <a:xfrm>
            <a:off x="2071670" y="5857892"/>
            <a:ext cx="5697455" cy="646331"/>
          </a:xfrm>
          <a:prstGeom prst="rect">
            <a:avLst/>
          </a:prstGeom>
        </p:spPr>
        <p:txBody>
          <a:bodyPr wrap="square">
            <a:spAutoFit/>
          </a:bodyPr>
          <a:lstStyle/>
          <a:p>
            <a:r>
              <a:rPr lang="el-GR" i="1" dirty="0" smtClean="0"/>
              <a:t>Β. Στην εικόνα φαίνονται οι παραμορφώσεις και οι </a:t>
            </a:r>
            <a:r>
              <a:rPr lang="el-GR" i="1" dirty="0" err="1" smtClean="0"/>
              <a:t>ρηγματώσεις</a:t>
            </a:r>
            <a:r>
              <a:rPr lang="el-GR" i="1" dirty="0" smtClean="0"/>
              <a:t> του σκυροδέματος. </a:t>
            </a:r>
            <a:endParaRPr lang="en-US" i="1" dirty="0" smtClean="0"/>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071546"/>
            <a:ext cx="8229600" cy="5054617"/>
          </a:xfrm>
        </p:spPr>
        <p:txBody>
          <a:bodyPr>
            <a:normAutofit fontScale="92500" lnSpcReduction="10000"/>
          </a:bodyPr>
          <a:lstStyle/>
          <a:p>
            <a:pPr algn="just">
              <a:buNone/>
            </a:pPr>
            <a:r>
              <a:rPr lang="el-GR" dirty="0" smtClean="0"/>
              <a:t>Σε όσα σημεία του πλαισίου υπάρχει </a:t>
            </a:r>
            <a:r>
              <a:rPr lang="el-GR" b="1" dirty="0" smtClean="0"/>
              <a:t>εφελκυσμός</a:t>
            </a:r>
            <a:r>
              <a:rPr lang="el-GR" dirty="0" smtClean="0"/>
              <a:t>, εμφανίζονται </a:t>
            </a:r>
            <a:r>
              <a:rPr lang="el-GR" b="1" dirty="0" err="1" smtClean="0"/>
              <a:t>ρηγματώσεις</a:t>
            </a:r>
            <a:r>
              <a:rPr lang="el-GR" b="1" dirty="0" smtClean="0"/>
              <a:t> </a:t>
            </a:r>
            <a:r>
              <a:rPr lang="el-GR" dirty="0" smtClean="0"/>
              <a:t>στο σκυρόδεμα και γι’ αυτό στα σημεία αυτά τοποθετείται ο </a:t>
            </a:r>
            <a:r>
              <a:rPr lang="el-GR" b="1" dirty="0" smtClean="0"/>
              <a:t>αναγκαίος οπλισμός</a:t>
            </a:r>
            <a:r>
              <a:rPr lang="el-GR" dirty="0" smtClean="0"/>
              <a:t>. </a:t>
            </a:r>
          </a:p>
          <a:p>
            <a:pPr algn="just">
              <a:buNone/>
            </a:pPr>
            <a:r>
              <a:rPr lang="el-GR" dirty="0" smtClean="0"/>
              <a:t>Όταν οι </a:t>
            </a:r>
            <a:r>
              <a:rPr lang="el-GR" b="1" dirty="0" err="1" smtClean="0"/>
              <a:t>ρηγματώσεις</a:t>
            </a:r>
            <a:r>
              <a:rPr lang="el-GR" dirty="0" smtClean="0"/>
              <a:t> είναι </a:t>
            </a:r>
            <a:r>
              <a:rPr lang="el-GR" b="1" dirty="0" smtClean="0"/>
              <a:t>εγκάρσιες</a:t>
            </a:r>
            <a:r>
              <a:rPr lang="el-GR" dirty="0" smtClean="0"/>
              <a:t> ως προς τον άξονα του στοιχείου, τοποθετείται </a:t>
            </a:r>
            <a:r>
              <a:rPr lang="el-GR" b="1" dirty="0" smtClean="0"/>
              <a:t>διαμήκης οπλισμός, δηλαδή ράβδοι</a:t>
            </a:r>
            <a:r>
              <a:rPr lang="el-GR" dirty="0" smtClean="0"/>
              <a:t>, για να εμποδίσουν τη διεύρυνση αυτών των τριχοειδών </a:t>
            </a:r>
            <a:r>
              <a:rPr lang="el-GR" dirty="0" err="1" smtClean="0"/>
              <a:t>ρηγματώσεων</a:t>
            </a:r>
            <a:r>
              <a:rPr lang="el-GR" dirty="0" smtClean="0"/>
              <a:t>.  </a:t>
            </a:r>
          </a:p>
          <a:p>
            <a:pPr algn="just">
              <a:buNone/>
            </a:pPr>
            <a:r>
              <a:rPr lang="el-GR" dirty="0" smtClean="0"/>
              <a:t>Όταν οι </a:t>
            </a:r>
            <a:r>
              <a:rPr lang="el-GR" b="1" dirty="0" err="1" smtClean="0"/>
              <a:t>ρηγματώσεις</a:t>
            </a:r>
            <a:r>
              <a:rPr lang="el-GR" b="1" dirty="0" smtClean="0"/>
              <a:t> είναι λοξές</a:t>
            </a:r>
            <a:r>
              <a:rPr lang="el-GR" dirty="0" smtClean="0"/>
              <a:t>, τοποθετείται </a:t>
            </a:r>
            <a:r>
              <a:rPr lang="el-GR" b="1" dirty="0" smtClean="0"/>
              <a:t>εγκάρσιος οπλισμός</a:t>
            </a:r>
            <a:r>
              <a:rPr lang="el-GR" dirty="0" smtClean="0"/>
              <a:t>, δηλαδή </a:t>
            </a:r>
            <a:r>
              <a:rPr lang="el-GR" b="1" dirty="0" smtClean="0"/>
              <a:t>συνδετήρες</a:t>
            </a:r>
            <a:r>
              <a:rPr lang="el-GR" dirty="0" smtClean="0"/>
              <a:t>, για να τις περιορίσουν.</a:t>
            </a:r>
            <a:endParaRPr lang="en-US" dirty="0"/>
          </a:p>
        </p:txBody>
      </p:sp>
      <p:sp>
        <p:nvSpPr>
          <p:cNvPr id="4" name="3 - TextBox"/>
          <p:cNvSpPr txBox="1"/>
          <p:nvPr/>
        </p:nvSpPr>
        <p:spPr>
          <a:xfrm>
            <a:off x="714348" y="214290"/>
            <a:ext cx="7643866" cy="584775"/>
          </a:xfrm>
          <a:prstGeom prst="rect">
            <a:avLst/>
          </a:prstGeom>
          <a:noFill/>
        </p:spPr>
        <p:txBody>
          <a:bodyPr wrap="square" rtlCol="0">
            <a:spAutoFit/>
          </a:bodyPr>
          <a:lstStyle/>
          <a:p>
            <a:pPr algn="ctr"/>
            <a:r>
              <a:rPr lang="el-GR" sz="3200" dirty="0" smtClean="0"/>
              <a:t>ΟΠΛΙΣΜΟΣ ΔΟΚΩΝ ΚΑΙ ΥΠΟΣΤΥΛΩΜΑΤΩΝ. </a:t>
            </a:r>
            <a:endParaRPr lang="en-US" sz="3200"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Φορτια</a:t>
            </a:r>
            <a:r>
              <a:rPr lang="el-GR" dirty="0" smtClean="0"/>
              <a:t> </a:t>
            </a:r>
            <a:r>
              <a:rPr lang="el-GR" dirty="0" err="1" smtClean="0"/>
              <a:t>ανεμου</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00042"/>
            <a:ext cx="8229600" cy="5626121"/>
          </a:xfrm>
        </p:spPr>
        <p:txBody>
          <a:bodyPr>
            <a:normAutofit fontScale="92500" lnSpcReduction="10000"/>
          </a:bodyPr>
          <a:lstStyle/>
          <a:p>
            <a:pPr algn="just"/>
            <a:r>
              <a:rPr lang="el-GR" b="1" dirty="0"/>
              <a:t>Τα κτίρια από οπλισμένο σκυρόδεμα </a:t>
            </a:r>
            <a:r>
              <a:rPr lang="el-GR" dirty="0"/>
              <a:t>έχουν </a:t>
            </a:r>
            <a:r>
              <a:rPr lang="el-GR" dirty="0" smtClean="0"/>
              <a:t>μεγάλο ίδιο </a:t>
            </a:r>
            <a:r>
              <a:rPr lang="el-GR" dirty="0"/>
              <a:t>βάρος, γι’ αυτό και </a:t>
            </a:r>
            <a:r>
              <a:rPr lang="el-GR" b="1" dirty="0"/>
              <a:t>ο άνεμος δεν τα </a:t>
            </a:r>
            <a:r>
              <a:rPr lang="el-GR" b="1" dirty="0" smtClean="0"/>
              <a:t>επηρεάζει </a:t>
            </a:r>
            <a:r>
              <a:rPr lang="el-GR" dirty="0" smtClean="0"/>
              <a:t>στο </a:t>
            </a:r>
            <a:r>
              <a:rPr lang="el-GR" dirty="0"/>
              <a:t>βαθμό που επηρεάζει τις ξύλινες ή τις </a:t>
            </a:r>
            <a:r>
              <a:rPr lang="el-GR" dirty="0" smtClean="0"/>
              <a:t>σιδηρές κατασκευές</a:t>
            </a:r>
            <a:r>
              <a:rPr lang="el-GR" dirty="0"/>
              <a:t>.</a:t>
            </a:r>
          </a:p>
          <a:p>
            <a:pPr algn="just"/>
            <a:r>
              <a:rPr lang="el-GR" b="1" dirty="0" smtClean="0"/>
              <a:t>Σε </a:t>
            </a:r>
            <a:r>
              <a:rPr lang="el-GR" b="1" dirty="0"/>
              <a:t>αντισεισμικά κτίρια θεωρείται ότι θα έχουμε </a:t>
            </a:r>
            <a:r>
              <a:rPr lang="el-GR" b="1" dirty="0" smtClean="0"/>
              <a:t>ή δράση </a:t>
            </a:r>
            <a:r>
              <a:rPr lang="el-GR" b="1" dirty="0"/>
              <a:t>ανέμου ή δράση σεισμού </a:t>
            </a:r>
            <a:r>
              <a:rPr lang="el-GR" dirty="0"/>
              <a:t>και όχι </a:t>
            </a:r>
            <a:r>
              <a:rPr lang="el-GR" dirty="0" smtClean="0"/>
              <a:t>ταυτόχρονη δράση </a:t>
            </a:r>
            <a:r>
              <a:rPr lang="el-GR" dirty="0"/>
              <a:t>ανέμου και σεισμού.</a:t>
            </a:r>
          </a:p>
          <a:p>
            <a:pPr algn="just"/>
            <a:r>
              <a:rPr lang="el-GR" b="1" dirty="0" smtClean="0"/>
              <a:t>Η </a:t>
            </a:r>
            <a:r>
              <a:rPr lang="el-GR" b="1" dirty="0"/>
              <a:t>δράση του σεισμού, που δίνει φόρτιση </a:t>
            </a:r>
            <a:r>
              <a:rPr lang="el-GR" b="1" dirty="0" smtClean="0"/>
              <a:t>ανάλογη με </a:t>
            </a:r>
            <a:r>
              <a:rPr lang="el-GR" b="1" dirty="0"/>
              <a:t>αυτή του ανέμου, είναι κατά κανόνα </a:t>
            </a:r>
            <a:r>
              <a:rPr lang="el-GR" b="1" dirty="0" smtClean="0"/>
              <a:t>ισχυρότερη</a:t>
            </a:r>
            <a:r>
              <a:rPr lang="el-GR" dirty="0" smtClean="0"/>
              <a:t> και </a:t>
            </a:r>
            <a:r>
              <a:rPr lang="el-GR" dirty="0"/>
              <a:t>γι’ αυτό, </a:t>
            </a:r>
            <a:r>
              <a:rPr lang="el-GR" b="1" dirty="0"/>
              <a:t>πρακτικά</a:t>
            </a:r>
            <a:r>
              <a:rPr lang="el-GR" dirty="0"/>
              <a:t>, τα αντισεισμικά κτίρια </a:t>
            </a:r>
            <a:r>
              <a:rPr lang="el-GR" b="1" dirty="0" smtClean="0"/>
              <a:t>δεν υπολογίζονται </a:t>
            </a:r>
            <a:r>
              <a:rPr lang="el-GR" b="1" dirty="0"/>
              <a:t>σε δράση ανέμου.</a:t>
            </a:r>
            <a:endParaRPr lang="en-US" b="1"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ΓΕΦΥΡΑ ΡΙΟΥ- ΑΝΤΙΡΡΙΟΥ</a:t>
            </a:r>
            <a:endParaRPr lang="en-US" dirty="0"/>
          </a:p>
        </p:txBody>
      </p:sp>
      <p:pic>
        <p:nvPicPr>
          <p:cNvPr id="18434" name="Picture 2"/>
          <p:cNvPicPr>
            <a:picLocks noGrp="1" noChangeAspect="1" noChangeArrowheads="1"/>
          </p:cNvPicPr>
          <p:nvPr>
            <p:ph idx="1"/>
          </p:nvPr>
        </p:nvPicPr>
        <p:blipFill>
          <a:blip r:embed="rId2"/>
          <a:srcRect/>
          <a:stretch>
            <a:fillRect/>
          </a:stretch>
        </p:blipFill>
        <p:spPr bwMode="auto">
          <a:xfrm>
            <a:off x="428596" y="2342991"/>
            <a:ext cx="8501122" cy="304038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srcRect l="33131" t="26201" r="28692" b="10663"/>
          <a:stretch>
            <a:fillRect/>
          </a:stretch>
        </p:blipFill>
        <p:spPr bwMode="auto">
          <a:xfrm>
            <a:off x="2428860" y="500042"/>
            <a:ext cx="6357982" cy="5914402"/>
          </a:xfrm>
          <a:prstGeom prst="rect">
            <a:avLst/>
          </a:prstGeom>
          <a:noFill/>
          <a:ln w="9525">
            <a:noFill/>
            <a:miter lim="800000"/>
            <a:headEnd/>
            <a:tailEnd/>
          </a:ln>
          <a:effectLst/>
        </p:spPr>
      </p:pic>
      <p:sp>
        <p:nvSpPr>
          <p:cNvPr id="2" name="1 - Τίτλος"/>
          <p:cNvSpPr>
            <a:spLocks noGrp="1"/>
          </p:cNvSpPr>
          <p:nvPr>
            <p:ph type="title"/>
          </p:nvPr>
        </p:nvSpPr>
        <p:spPr>
          <a:xfrm>
            <a:off x="0" y="785794"/>
            <a:ext cx="2928926" cy="3082924"/>
          </a:xfrm>
        </p:spPr>
        <p:txBody>
          <a:bodyPr>
            <a:normAutofit fontScale="90000"/>
          </a:bodyPr>
          <a:lstStyle/>
          <a:p>
            <a:r>
              <a:rPr lang="el-GR" dirty="0" smtClean="0"/>
              <a:t>ΣΥΓΚΡΙΣΗ ΑΝΕΜΩΝ ΚΑΙ ΣΕΙΣΜΙΚΩΝ ΔΥΝΑΜΕΩΝ.</a:t>
            </a:r>
            <a:br>
              <a:rPr lang="el-GR" dirty="0" smtClean="0"/>
            </a:b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Λειτουργια</a:t>
            </a:r>
            <a:r>
              <a:rPr lang="el-GR" dirty="0" smtClean="0"/>
              <a:t> </a:t>
            </a:r>
            <a:r>
              <a:rPr lang="el-GR" dirty="0" err="1" smtClean="0"/>
              <a:t>σκελετου</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714356"/>
            <a:ext cx="8229600" cy="5411807"/>
          </a:xfrm>
        </p:spPr>
        <p:txBody>
          <a:bodyPr>
            <a:normAutofit/>
          </a:bodyPr>
          <a:lstStyle/>
          <a:p>
            <a:pPr algn="just"/>
            <a:r>
              <a:rPr lang="el-GR" dirty="0"/>
              <a:t>Η λειτουργία του σκελετού στηρίζεται στη </a:t>
            </a:r>
            <a:r>
              <a:rPr lang="el-GR" dirty="0" smtClean="0"/>
              <a:t>λογική </a:t>
            </a:r>
            <a:r>
              <a:rPr lang="el-GR" b="1" dirty="0" smtClean="0"/>
              <a:t>της </a:t>
            </a:r>
            <a:r>
              <a:rPr lang="el-GR" b="1" dirty="0"/>
              <a:t>διαδοχικής καταπόνησης.</a:t>
            </a:r>
          </a:p>
          <a:p>
            <a:pPr algn="just"/>
            <a:r>
              <a:rPr lang="el-GR" dirty="0" smtClean="0"/>
              <a:t>Τα </a:t>
            </a:r>
            <a:r>
              <a:rPr lang="el-GR" dirty="0"/>
              <a:t>κατακόρυφα φορτία αναλαμβάνονται από </a:t>
            </a:r>
            <a:r>
              <a:rPr lang="el-GR" dirty="0" smtClean="0"/>
              <a:t>τις πλάκες</a:t>
            </a:r>
            <a:r>
              <a:rPr lang="el-GR" dirty="0"/>
              <a:t>, οι οποίες στη συνέχεια τα </a:t>
            </a:r>
            <a:r>
              <a:rPr lang="el-GR" dirty="0" smtClean="0"/>
              <a:t>μεταβιβάζουν στις </a:t>
            </a:r>
            <a:r>
              <a:rPr lang="el-GR" dirty="0"/>
              <a:t>δοκούς, οι δοκοί μεταβιβάζουν τα φορτία </a:t>
            </a:r>
            <a:r>
              <a:rPr lang="el-GR" dirty="0" smtClean="0"/>
              <a:t>στις κολόνες</a:t>
            </a:r>
            <a:r>
              <a:rPr lang="el-GR" dirty="0"/>
              <a:t>, που με τη σειρά τους τα μεταβιβάζουν </a:t>
            </a:r>
            <a:r>
              <a:rPr lang="el-GR" dirty="0" smtClean="0"/>
              <a:t>στα θεμέλια</a:t>
            </a:r>
            <a:r>
              <a:rPr lang="el-GR" dirty="0"/>
              <a:t>. Τέλος, τα θεμέλια μεταφέρουν τα </a:t>
            </a:r>
            <a:r>
              <a:rPr lang="el-GR" dirty="0" smtClean="0"/>
              <a:t>φορτία στο </a:t>
            </a:r>
            <a:r>
              <a:rPr lang="el-GR" dirty="0"/>
              <a:t>έδαφος.</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Μεταφορά φορτίων κτιρίου από </a:t>
            </a:r>
            <a:r>
              <a:rPr lang="el-GR" b="1" dirty="0" smtClean="0"/>
              <a:t>τις πλάκες </a:t>
            </a:r>
            <a:r>
              <a:rPr lang="el-GR" b="1" dirty="0"/>
              <a:t>έ</a:t>
            </a:r>
            <a:r>
              <a:rPr lang="el-GR" b="1" dirty="0" smtClean="0"/>
              <a:t>ως το έδαφος</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214282" y="1500174"/>
            <a:ext cx="8786874" cy="5314556"/>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Αντισεισμική κρισιμότητα.</a:t>
            </a:r>
            <a:endParaRPr lang="en-US" dirty="0"/>
          </a:p>
        </p:txBody>
      </p:sp>
      <p:sp>
        <p:nvSpPr>
          <p:cNvPr id="3" name="2 - Θέση περιεχομένου"/>
          <p:cNvSpPr>
            <a:spLocks noGrp="1"/>
          </p:cNvSpPr>
          <p:nvPr>
            <p:ph sz="half" idx="1"/>
          </p:nvPr>
        </p:nvSpPr>
        <p:spPr/>
        <p:txBody>
          <a:bodyPr>
            <a:normAutofit fontScale="70000" lnSpcReduction="20000"/>
          </a:bodyPr>
          <a:lstStyle/>
          <a:p>
            <a:pPr algn="just"/>
            <a:r>
              <a:rPr lang="el-GR" dirty="0" smtClean="0"/>
              <a:t>Η αντισεισμική κρισιμότητα δεν είναι ίδια για όλα τα στοιχεία του σκελετού. Για παράδειγμα, σε ένα σεισμό, η κρισιμότητα της αντοχής ενός υποστυλώματος είναι πολύ μεγαλύτερη από την κρισιμότητα της αντοχής μίας δοκού. Αυτό γιατί η </a:t>
            </a:r>
            <a:r>
              <a:rPr lang="el-GR" b="1" dirty="0" smtClean="0"/>
              <a:t>αστοχία μιας κολόνας μπορεί </a:t>
            </a:r>
            <a:r>
              <a:rPr lang="el-GR" dirty="0" smtClean="0"/>
              <a:t>να συμπαρασύρει και τα εξαρτημένα γειτονικά στοιχεία, όπως δοκούς και πλάκες. Στη συνέχεια μπορεί να συμπαρασυρθούν αλυσιδωτά και άλλα υποστυλώματα, με αποτέλεσμα την κατάρρευση, ή μεγάλης έκτασης αστοχίες.</a:t>
            </a:r>
            <a:endParaRPr lang="en-US" dirty="0"/>
          </a:p>
        </p:txBody>
      </p:sp>
      <p:sp>
        <p:nvSpPr>
          <p:cNvPr id="4" name="3 - Θέση περιεχομένου"/>
          <p:cNvSpPr>
            <a:spLocks noGrp="1"/>
          </p:cNvSpPr>
          <p:nvPr>
            <p:ph sz="half" idx="2"/>
          </p:nvPr>
        </p:nvSpPr>
        <p:spPr/>
        <p:txBody>
          <a:bodyPr>
            <a:normAutofit fontScale="70000" lnSpcReduction="20000"/>
          </a:bodyPr>
          <a:lstStyle/>
          <a:p>
            <a:pPr algn="just"/>
            <a:r>
              <a:rPr lang="el-GR" dirty="0" smtClean="0"/>
              <a:t>Αντίθετα, η αστοχία μιας δοκού, συνήθως δημιουργεί τοπικής έκτασης βλάβες, που σε περίπτωση πολύ ισχυρού σεισμού μπορεί να είναι ακόμα και ευνοϊκές για τη συνολική ευστάθεια του κτιρίου. Αυτός είναι και ο λόγος που οι κολόνες των κτιρίων σε σεισμικές περιοχές έχουν ισχυρές διατομές, πολύ περισσότερο από τις διατομές κολονών κτιρίων σε χώρες που δεν έχουν σεισμούς.</a:t>
            </a:r>
            <a:endParaRPr lang="en-US"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Προδιαγραφές όπλισης αντισεισμικής κατασκευής. </a:t>
            </a:r>
            <a:endParaRPr lang="en-US" dirty="0"/>
          </a:p>
        </p:txBody>
      </p:sp>
      <p:sp>
        <p:nvSpPr>
          <p:cNvPr id="3" name="2 - Θέση περιεχομένου"/>
          <p:cNvSpPr>
            <a:spLocks noGrp="1"/>
          </p:cNvSpPr>
          <p:nvPr>
            <p:ph idx="1"/>
          </p:nvPr>
        </p:nvSpPr>
        <p:spPr/>
        <p:txBody>
          <a:bodyPr/>
          <a:lstStyle/>
          <a:p>
            <a:pPr algn="just">
              <a:buNone/>
            </a:pPr>
            <a:r>
              <a:rPr lang="el-GR" dirty="0" smtClean="0"/>
              <a:t>Οι κυριότερες προδιαγραφές αντισεισμικής όπλισης:</a:t>
            </a:r>
          </a:p>
          <a:p>
            <a:pPr marL="514350" indent="-514350">
              <a:buFont typeface="+mj-lt"/>
              <a:buAutoNum type="arabicPeriod"/>
            </a:pPr>
            <a:r>
              <a:rPr lang="en-US" dirty="0" smtClean="0"/>
              <a:t>o</a:t>
            </a:r>
            <a:r>
              <a:rPr lang="el-GR" dirty="0" smtClean="0"/>
              <a:t>ι επικαλύψεις των οπλισμών</a:t>
            </a:r>
          </a:p>
          <a:p>
            <a:pPr marL="514350" indent="-514350" algn="just">
              <a:buFont typeface="+mj-lt"/>
              <a:buAutoNum type="arabicPeriod"/>
            </a:pPr>
            <a:r>
              <a:rPr lang="el-GR" dirty="0" smtClean="0"/>
              <a:t>οι ελάχιστες αποστάσεις των ράβδων του οπλισμού</a:t>
            </a:r>
          </a:p>
          <a:p>
            <a:pPr marL="514350" indent="-514350">
              <a:buFont typeface="+mj-lt"/>
              <a:buAutoNum type="arabicPeriod"/>
            </a:pPr>
            <a:r>
              <a:rPr lang="el-GR" dirty="0" smtClean="0"/>
              <a:t>οι ήπιες κάμψεις του οπλισμού</a:t>
            </a:r>
          </a:p>
          <a:p>
            <a:pPr marL="514350" indent="-514350">
              <a:buFont typeface="+mj-lt"/>
              <a:buAutoNum type="arabicPeriod"/>
            </a:pPr>
            <a:r>
              <a:rPr lang="el-GR" dirty="0" smtClean="0"/>
              <a:t> οι αντισεισμικοί συνδετήρες.</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1.Επικάλυψη κάτω οπλισμού πλακών. </a:t>
            </a:r>
            <a:endParaRPr lang="en-US" dirty="0"/>
          </a:p>
        </p:txBody>
      </p:sp>
      <p:sp>
        <p:nvSpPr>
          <p:cNvPr id="3" name="2 - Θέση περιεχομένου"/>
          <p:cNvSpPr>
            <a:spLocks noGrp="1"/>
          </p:cNvSpPr>
          <p:nvPr>
            <p:ph idx="1"/>
          </p:nvPr>
        </p:nvSpPr>
        <p:spPr/>
        <p:txBody>
          <a:bodyPr>
            <a:normAutofit fontScale="77500" lnSpcReduction="20000"/>
          </a:bodyPr>
          <a:lstStyle/>
          <a:p>
            <a:pPr algn="just" fontAlgn="base">
              <a:buNone/>
            </a:pPr>
            <a:r>
              <a:rPr lang="el-GR" dirty="0" smtClean="0"/>
              <a:t>Η ελάχιστη επικάλυψη που πρέπει να εξασφαλίζεται για τους οπλισμούς των πλακών, συνήθως, κυμαίνεται από 20 έως 30 mm ανάλογα με τις συνθήκες του περιβάλλοντος λειτουργίας του κτιρίου. Τα 20 mm θα αντιστοιχούσαν σε ξηρό κλίμα και τα 30 mm σε παραθαλάσσια περιοχή.</a:t>
            </a:r>
            <a:br>
              <a:rPr lang="el-GR" dirty="0" smtClean="0"/>
            </a:br>
            <a:r>
              <a:rPr lang="el-GR" dirty="0" smtClean="0"/>
              <a:t>Η εξασφάλιση της επικάλυψης επιτυγχάνεται μόνο με στηρίγματα (ονομάζονται </a:t>
            </a:r>
            <a:r>
              <a:rPr lang="el-GR" b="1" dirty="0" err="1" smtClean="0"/>
              <a:t>αποστατήρες</a:t>
            </a:r>
            <a:r>
              <a:rPr lang="el-GR" b="1" dirty="0" smtClean="0"/>
              <a:t> ή </a:t>
            </a:r>
            <a:r>
              <a:rPr lang="el-GR" b="1" dirty="0" err="1" smtClean="0"/>
              <a:t>spacers</a:t>
            </a:r>
            <a:r>
              <a:rPr lang="el-GR" dirty="0" smtClean="0"/>
              <a:t>), τα οποία πρέπει να είναι, σώματα ουδέτερα στην οξείδωση και τοποθετούνται ανά 1.00 m περίπου.</a:t>
            </a:r>
            <a:br>
              <a:rPr lang="el-GR" dirty="0" smtClean="0"/>
            </a:br>
            <a:r>
              <a:rPr lang="el-GR" dirty="0" smtClean="0"/>
              <a:t>Η πιο απλή λύση εξασφάλισης της επικάλυψης των οπλισμών είναι οι ειδικές πλαστικές βέργες, όπως φαίνεται στην εικόνα. </a:t>
            </a:r>
            <a:r>
              <a:rPr lang="el-GR" b="1" dirty="0" smtClean="0"/>
              <a:t>Απαγορεύεται η εξασφάλιση της επικάλυψης με ράβδους χάλυβα, επειδή είναι βέβαιη η οξείδωση τους</a:t>
            </a:r>
            <a:r>
              <a:rPr lang="el-GR" dirty="0" smtClean="0"/>
              <a:t>.</a:t>
            </a:r>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l="28203" t="41250" r="20469" b="20000"/>
          <a:stretch>
            <a:fillRect/>
          </a:stretch>
        </p:blipFill>
        <p:spPr bwMode="auto">
          <a:xfrm>
            <a:off x="3571868" y="3571876"/>
            <a:ext cx="5214974" cy="2714644"/>
          </a:xfrm>
          <a:prstGeom prst="rect">
            <a:avLst/>
          </a:prstGeom>
          <a:noFill/>
          <a:ln w="9525">
            <a:noFill/>
            <a:miter lim="800000"/>
            <a:headEnd/>
            <a:tailEnd/>
          </a:ln>
          <a:effectLst/>
        </p:spPr>
      </p:pic>
      <p:sp>
        <p:nvSpPr>
          <p:cNvPr id="2" name="1 - Τίτλος"/>
          <p:cNvSpPr>
            <a:spLocks noGrp="1"/>
          </p:cNvSpPr>
          <p:nvPr>
            <p:ph type="title"/>
          </p:nvPr>
        </p:nvSpPr>
        <p:spPr/>
        <p:txBody>
          <a:bodyPr>
            <a:normAutofit fontScale="90000"/>
          </a:bodyPr>
          <a:lstStyle/>
          <a:p>
            <a:r>
              <a:rPr lang="el-GR" dirty="0" smtClean="0"/>
              <a:t>1.Επικάλυψη κάτω οπλισμού πλακών. </a:t>
            </a:r>
            <a:endParaRPr lang="en-US" dirty="0"/>
          </a:p>
        </p:txBody>
      </p:sp>
      <p:sp>
        <p:nvSpPr>
          <p:cNvPr id="3" name="2 - Θέση περιεχομένου"/>
          <p:cNvSpPr>
            <a:spLocks noGrp="1"/>
          </p:cNvSpPr>
          <p:nvPr>
            <p:ph idx="1"/>
          </p:nvPr>
        </p:nvSpPr>
        <p:spPr/>
        <p:txBody>
          <a:bodyPr/>
          <a:lstStyle/>
          <a:p>
            <a:pPr algn="just"/>
            <a:r>
              <a:rPr lang="el-GR" sz="2800" dirty="0" smtClean="0"/>
              <a:t>Η πιο απλή λύση εξασφάλισης της επικάλυψης των οπλισμών είναι οι </a:t>
            </a:r>
            <a:r>
              <a:rPr lang="el-GR" sz="2800" b="1" dirty="0" smtClean="0"/>
              <a:t>ειδικές πλαστικές βέργες</a:t>
            </a:r>
            <a:r>
              <a:rPr lang="el-GR" sz="2800" dirty="0" smtClean="0"/>
              <a:t>, όπως φαίνεται στην εικόνα. </a:t>
            </a:r>
            <a:r>
              <a:rPr lang="el-GR" sz="2800" b="1" dirty="0" smtClean="0"/>
              <a:t>Απαγορεύεται</a:t>
            </a:r>
            <a:r>
              <a:rPr lang="el-GR" sz="2800" dirty="0" smtClean="0"/>
              <a:t> η εξασφάλιση της επικάλυψης με </a:t>
            </a:r>
            <a:r>
              <a:rPr lang="el-GR" sz="2800" b="1" dirty="0" smtClean="0"/>
              <a:t>ράβδους χάλυβα</a:t>
            </a:r>
            <a:r>
              <a:rPr lang="el-GR" sz="2800" dirty="0" smtClean="0"/>
              <a:t>, επειδή είναι βέβαιη η οξείδωση τους.</a:t>
            </a:r>
            <a:endParaRPr lang="en-US" sz="2800" dirty="0" smtClean="0"/>
          </a:p>
          <a:p>
            <a:endParaRPr lang="en-US"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27422" t="30000" r="20547" b="26250"/>
          <a:stretch>
            <a:fillRect/>
          </a:stretch>
        </p:blipFill>
        <p:spPr bwMode="auto">
          <a:xfrm>
            <a:off x="2618649" y="3571876"/>
            <a:ext cx="6525351" cy="3086315"/>
          </a:xfrm>
          <a:prstGeom prst="rect">
            <a:avLst/>
          </a:prstGeom>
          <a:noFill/>
          <a:ln w="9525">
            <a:noFill/>
            <a:miter lim="800000"/>
            <a:headEnd/>
            <a:tailEnd/>
          </a:ln>
          <a:effectLst/>
        </p:spPr>
      </p:pic>
      <p:sp>
        <p:nvSpPr>
          <p:cNvPr id="2" name="1 - Τίτλος"/>
          <p:cNvSpPr>
            <a:spLocks noGrp="1"/>
          </p:cNvSpPr>
          <p:nvPr>
            <p:ph type="title"/>
          </p:nvPr>
        </p:nvSpPr>
        <p:spPr/>
        <p:txBody>
          <a:bodyPr>
            <a:normAutofit fontScale="90000"/>
          </a:bodyPr>
          <a:lstStyle/>
          <a:p>
            <a:r>
              <a:rPr lang="el-GR" dirty="0" smtClean="0"/>
              <a:t>1.Στήριγμα επικάλυψης κάτω οπλισμού πλακών. </a:t>
            </a:r>
            <a:endParaRPr lang="en-US" dirty="0"/>
          </a:p>
        </p:txBody>
      </p:sp>
      <p:sp>
        <p:nvSpPr>
          <p:cNvPr id="3" name="2 - Θέση περιεχομένου"/>
          <p:cNvSpPr>
            <a:spLocks noGrp="1"/>
          </p:cNvSpPr>
          <p:nvPr>
            <p:ph idx="1"/>
          </p:nvPr>
        </p:nvSpPr>
        <p:spPr>
          <a:xfrm>
            <a:off x="457200" y="1600201"/>
            <a:ext cx="8229600" cy="2471741"/>
          </a:xfrm>
        </p:spPr>
        <p:txBody>
          <a:bodyPr>
            <a:normAutofit fontScale="92500" lnSpcReduction="20000"/>
          </a:bodyPr>
          <a:lstStyle/>
          <a:p>
            <a:pPr algn="just"/>
            <a:r>
              <a:rPr lang="el-GR" dirty="0" smtClean="0"/>
              <a:t>Όταν </a:t>
            </a:r>
            <a:r>
              <a:rPr lang="el-GR" b="1" dirty="0" smtClean="0"/>
              <a:t>οξειδωθεί η χαλύβδινη ράβδος</a:t>
            </a:r>
            <a:r>
              <a:rPr lang="el-GR" dirty="0" smtClean="0"/>
              <a:t>, φουσκώνει και </a:t>
            </a:r>
            <a:r>
              <a:rPr lang="el-GR" b="1" dirty="0" smtClean="0"/>
              <a:t>πετά την οποιαδήποτε επικάλυψη σκυροδέματος</a:t>
            </a:r>
            <a:r>
              <a:rPr lang="el-GR" dirty="0" smtClean="0"/>
              <a:t> και στη συνέχεια το σοβά, με εξαιρετικά δυσάρεστα αποτελέσματα τόσο για την ασφάλεια των ενοίκων, όσο και για τη ζωή του έργου.</a:t>
            </a:r>
            <a:endParaRPr lang="en-US"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l="30234" t="25000" r="22656" b="7499"/>
          <a:stretch>
            <a:fillRect/>
          </a:stretch>
        </p:blipFill>
        <p:spPr bwMode="auto">
          <a:xfrm>
            <a:off x="0" y="0"/>
            <a:ext cx="2786050" cy="2245473"/>
          </a:xfrm>
          <a:prstGeom prst="rect">
            <a:avLst/>
          </a:prstGeom>
          <a:noFill/>
          <a:ln w="9525">
            <a:noFill/>
            <a:miter lim="800000"/>
            <a:headEnd/>
            <a:tailEnd/>
          </a:ln>
          <a:effectLst/>
        </p:spPr>
      </p:pic>
      <p:sp>
        <p:nvSpPr>
          <p:cNvPr id="2" name="1 - Τίτλος"/>
          <p:cNvSpPr>
            <a:spLocks noGrp="1"/>
          </p:cNvSpPr>
          <p:nvPr>
            <p:ph type="title"/>
          </p:nvPr>
        </p:nvSpPr>
        <p:spPr/>
        <p:txBody>
          <a:bodyPr>
            <a:normAutofit fontScale="90000"/>
          </a:bodyPr>
          <a:lstStyle/>
          <a:p>
            <a:r>
              <a:rPr lang="el-GR" b="1" dirty="0" smtClean="0"/>
              <a:t>1.Εξασφάλιση θέσης πάνω οπλισμού.</a:t>
            </a:r>
            <a:endParaRPr lang="en-US" b="1" dirty="0"/>
          </a:p>
        </p:txBody>
      </p:sp>
      <p:sp>
        <p:nvSpPr>
          <p:cNvPr id="3" name="2 - Θέση περιεχομένου"/>
          <p:cNvSpPr>
            <a:spLocks noGrp="1"/>
          </p:cNvSpPr>
          <p:nvPr>
            <p:ph idx="1"/>
          </p:nvPr>
        </p:nvSpPr>
        <p:spPr>
          <a:xfrm>
            <a:off x="457200" y="1600201"/>
            <a:ext cx="8229600" cy="1900237"/>
          </a:xfrm>
        </p:spPr>
        <p:txBody>
          <a:bodyPr>
            <a:normAutofit fontScale="85000" lnSpcReduction="10000"/>
          </a:bodyPr>
          <a:lstStyle/>
          <a:p>
            <a:pPr algn="just">
              <a:buNone/>
            </a:pPr>
            <a:r>
              <a:rPr lang="el-GR" dirty="0" smtClean="0"/>
              <a:t>Ο πάνω (αρνητικός) οπλισμός των πλακών, είτε πρόκειται για στήριξη μεταξύ δύο πλακών, είτε για στήριξη πλάκας με μπαλκόνι, εξασφαλίζεται αποτελεσματικά μόνο με τη χρήση </a:t>
            </a:r>
            <a:r>
              <a:rPr lang="el-GR" b="1" dirty="0" smtClean="0"/>
              <a:t>ειδικών καβαλέτων</a:t>
            </a:r>
            <a:r>
              <a:rPr lang="el-GR" dirty="0" smtClean="0"/>
              <a:t>.</a:t>
            </a:r>
            <a:endParaRPr lang="en-US" dirty="0"/>
          </a:p>
        </p:txBody>
      </p:sp>
      <p:pic>
        <p:nvPicPr>
          <p:cNvPr id="6146" name="Picture 2"/>
          <p:cNvPicPr>
            <a:picLocks noChangeAspect="1" noChangeArrowheads="1"/>
          </p:cNvPicPr>
          <p:nvPr/>
        </p:nvPicPr>
        <p:blipFill>
          <a:blip r:embed="rId3"/>
          <a:srcRect l="27206" t="32026" r="21324" b="31372"/>
          <a:stretch>
            <a:fillRect/>
          </a:stretch>
        </p:blipFill>
        <p:spPr bwMode="auto">
          <a:xfrm>
            <a:off x="857224" y="3286124"/>
            <a:ext cx="7500990" cy="3000396"/>
          </a:xfrm>
          <a:prstGeom prst="rect">
            <a:avLst/>
          </a:prstGeom>
          <a:noFill/>
          <a:ln w="9525">
            <a:noFill/>
            <a:miter lim="800000"/>
            <a:headEnd/>
            <a:tailEnd/>
          </a:ln>
          <a:effectLst/>
        </p:spPr>
      </p:pic>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ΜΟΥΣΕΙΟ ΑΚΡΟΠΟΛΗΣ</a:t>
            </a:r>
            <a:endParaRPr lang="en-US" dirty="0"/>
          </a:p>
        </p:txBody>
      </p:sp>
      <p:pic>
        <p:nvPicPr>
          <p:cNvPr id="17410" name="Picture 2"/>
          <p:cNvPicPr>
            <a:picLocks noGrp="1" noChangeAspect="1" noChangeArrowheads="1"/>
          </p:cNvPicPr>
          <p:nvPr>
            <p:ph idx="1"/>
          </p:nvPr>
        </p:nvPicPr>
        <p:blipFill>
          <a:blip r:embed="rId2"/>
          <a:srcRect/>
          <a:stretch>
            <a:fillRect/>
          </a:stretch>
        </p:blipFill>
        <p:spPr bwMode="auto">
          <a:xfrm>
            <a:off x="1174088" y="1600200"/>
            <a:ext cx="6795823" cy="4525963"/>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2. Οι ελάχιστες αποστάσεις των ράβδων του οπλισμού</a:t>
            </a:r>
            <a:endParaRPr lang="en-US" dirty="0"/>
          </a:p>
        </p:txBody>
      </p:sp>
      <p:pic>
        <p:nvPicPr>
          <p:cNvPr id="12290" name="Picture 2"/>
          <p:cNvPicPr>
            <a:picLocks noGrp="1" noChangeAspect="1" noChangeArrowheads="1"/>
          </p:cNvPicPr>
          <p:nvPr>
            <p:ph idx="1"/>
          </p:nvPr>
        </p:nvPicPr>
        <p:blipFill>
          <a:blip r:embed="rId2"/>
          <a:srcRect l="41121" t="29358" r="33131" b="13819"/>
          <a:stretch>
            <a:fillRect/>
          </a:stretch>
        </p:blipFill>
        <p:spPr bwMode="auto">
          <a:xfrm>
            <a:off x="428596" y="1643050"/>
            <a:ext cx="3429024" cy="4256720"/>
          </a:xfrm>
          <a:prstGeom prst="rect">
            <a:avLst/>
          </a:prstGeom>
          <a:noFill/>
          <a:ln w="9525">
            <a:noFill/>
            <a:miter lim="800000"/>
            <a:headEnd/>
            <a:tailEnd/>
          </a:ln>
          <a:effectLst/>
        </p:spPr>
      </p:pic>
      <p:sp>
        <p:nvSpPr>
          <p:cNvPr id="6" name="5 - Ορθογώνιο"/>
          <p:cNvSpPr/>
          <p:nvPr/>
        </p:nvSpPr>
        <p:spPr>
          <a:xfrm>
            <a:off x="3714744" y="2071678"/>
            <a:ext cx="5286380" cy="3046988"/>
          </a:xfrm>
          <a:prstGeom prst="rect">
            <a:avLst/>
          </a:prstGeom>
        </p:spPr>
        <p:txBody>
          <a:bodyPr wrap="square">
            <a:spAutoFit/>
          </a:bodyPr>
          <a:lstStyle/>
          <a:p>
            <a:pPr algn="just"/>
            <a:r>
              <a:rPr lang="el-GR" sz="2400" dirty="0" smtClean="0"/>
              <a:t>Οι ράβδοι οπλισμού πρέπει να έχουν η μία από την άλλη τέτοιες αποστάσεις, ώστε </a:t>
            </a:r>
            <a:r>
              <a:rPr lang="el-GR" sz="2400" b="1" dirty="0" smtClean="0"/>
              <a:t>να περνά ανάμεσά τους και το μεγαλύτερο χαλίκι του σκυροδέματος</a:t>
            </a:r>
            <a:r>
              <a:rPr lang="el-GR" sz="2400" dirty="0" smtClean="0"/>
              <a:t>. Είναι </a:t>
            </a:r>
            <a:r>
              <a:rPr lang="el-GR" sz="2400" b="1" dirty="0" smtClean="0">
                <a:solidFill>
                  <a:srgbClr val="FF0000"/>
                </a:solidFill>
              </a:rPr>
              <a:t>αναγκαίο να περιβάλλονται οι ράβδοι σε όλα τους τα σημεία από μπετόν, ώστε να </a:t>
            </a:r>
            <a:r>
              <a:rPr lang="el-GR" sz="2400" b="1" dirty="0" err="1" smtClean="0">
                <a:solidFill>
                  <a:srgbClr val="FF0000"/>
                </a:solidFill>
              </a:rPr>
              <a:t>αγκυρώνονται</a:t>
            </a:r>
            <a:r>
              <a:rPr lang="el-GR" sz="2400" b="1" dirty="0" smtClean="0">
                <a:solidFill>
                  <a:srgbClr val="FF0000"/>
                </a:solidFill>
              </a:rPr>
              <a:t> (γαντζώνουν) σωστά</a:t>
            </a:r>
            <a:r>
              <a:rPr lang="el-GR" sz="2400" dirty="0" smtClean="0"/>
              <a:t>.</a:t>
            </a:r>
            <a:endParaRPr lang="en-US" sz="2400"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2. Οι ελάχιστες αποστάσεις των ράβδων του οπλισμού</a:t>
            </a:r>
            <a:br>
              <a:rPr lang="el-GR" dirty="0" smtClean="0"/>
            </a:br>
            <a:endParaRPr lang="en-US" dirty="0"/>
          </a:p>
        </p:txBody>
      </p:sp>
      <p:pic>
        <p:nvPicPr>
          <p:cNvPr id="4" name="Picture 3"/>
          <p:cNvPicPr>
            <a:picLocks noGrp="1" noChangeAspect="1" noChangeArrowheads="1"/>
          </p:cNvPicPr>
          <p:nvPr>
            <p:ph idx="1"/>
          </p:nvPr>
        </p:nvPicPr>
        <p:blipFill>
          <a:blip r:embed="rId2"/>
          <a:srcRect l="41563" t="27500" r="35937" b="17500"/>
          <a:stretch>
            <a:fillRect/>
          </a:stretch>
        </p:blipFill>
        <p:spPr bwMode="auto">
          <a:xfrm>
            <a:off x="642910" y="1571612"/>
            <a:ext cx="3243266" cy="4459491"/>
          </a:xfrm>
          <a:prstGeom prst="rect">
            <a:avLst/>
          </a:prstGeom>
          <a:noFill/>
          <a:ln w="9525">
            <a:noFill/>
            <a:miter lim="800000"/>
            <a:headEnd/>
            <a:tailEnd/>
          </a:ln>
          <a:effectLst/>
        </p:spPr>
      </p:pic>
      <p:sp>
        <p:nvSpPr>
          <p:cNvPr id="5" name="4 - Ορθογώνιο"/>
          <p:cNvSpPr/>
          <p:nvPr/>
        </p:nvSpPr>
        <p:spPr>
          <a:xfrm>
            <a:off x="4286248" y="2143116"/>
            <a:ext cx="4572000" cy="3046988"/>
          </a:xfrm>
          <a:prstGeom prst="rect">
            <a:avLst/>
          </a:prstGeom>
        </p:spPr>
        <p:txBody>
          <a:bodyPr wrap="square">
            <a:spAutoFit/>
          </a:bodyPr>
          <a:lstStyle/>
          <a:p>
            <a:pPr algn="just"/>
            <a:r>
              <a:rPr lang="el-GR" sz="2400" dirty="0" smtClean="0"/>
              <a:t>Η ελάχιστη καθαρή απόσταση μεταξύ δύο ράβδων πρέπει να είναι τουλάχιστον όσο η μέγιστη διάσταση κόκκου αδρανούς με ένα περιθώριο 5 mm. Στον ελληνικό χώρο η μέγιστη διάσταση κόκκου για το σύνηθες σκυρόδεμα είναι 32 mm.</a:t>
            </a:r>
            <a:endParaRPr lang="en-US" sz="2400" dirty="0"/>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pic>
        <p:nvPicPr>
          <p:cNvPr id="13314" name="Picture 2"/>
          <p:cNvPicPr>
            <a:picLocks noGrp="1" noChangeAspect="1" noChangeArrowheads="1"/>
          </p:cNvPicPr>
          <p:nvPr>
            <p:ph idx="1"/>
          </p:nvPr>
        </p:nvPicPr>
        <p:blipFill>
          <a:blip r:embed="rId2"/>
          <a:srcRect l="32243" t="38828" r="25140" b="26023"/>
          <a:stretch>
            <a:fillRect/>
          </a:stretch>
        </p:blipFill>
        <p:spPr bwMode="auto">
          <a:xfrm>
            <a:off x="1142976" y="1285860"/>
            <a:ext cx="6929486" cy="3214710"/>
          </a:xfrm>
          <a:prstGeom prst="rect">
            <a:avLst/>
          </a:prstGeom>
          <a:noFill/>
          <a:ln w="9525">
            <a:noFill/>
            <a:miter lim="800000"/>
            <a:headEnd/>
            <a:tailEnd/>
          </a:ln>
          <a:effectLst/>
        </p:spPr>
      </p:pic>
      <p:sp>
        <p:nvSpPr>
          <p:cNvPr id="5" name="4 - Ορθογώνιο"/>
          <p:cNvSpPr/>
          <p:nvPr/>
        </p:nvSpPr>
        <p:spPr>
          <a:xfrm>
            <a:off x="1285852" y="4857760"/>
            <a:ext cx="6429420" cy="923330"/>
          </a:xfrm>
          <a:prstGeom prst="rect">
            <a:avLst/>
          </a:prstGeom>
        </p:spPr>
        <p:txBody>
          <a:bodyPr wrap="square">
            <a:spAutoFit/>
          </a:bodyPr>
          <a:lstStyle/>
          <a:p>
            <a:pPr algn="just"/>
            <a:r>
              <a:rPr lang="el-GR" i="1" dirty="0" smtClean="0"/>
              <a:t>Σε πλάκες και υποστυλώματα οι ελάχιστες αυτές αποστάσεις εξασφαλίζονται εύκολα. Στις δοκούς όμως χρειάζεται ιδιαίτερη μέριμνα, κυρίως στις στηρίξεις και στους κόμβους.</a:t>
            </a:r>
            <a:endParaRPr lang="en-US" i="1" dirty="0"/>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3. Οι ήπιες κάμψεις του οπλισμού (σελ.52)</a:t>
            </a:r>
            <a:endParaRPr lang="en-US" dirty="0"/>
          </a:p>
        </p:txBody>
      </p:sp>
      <p:sp>
        <p:nvSpPr>
          <p:cNvPr id="3" name="2 - Θέση περιεχομένου"/>
          <p:cNvSpPr>
            <a:spLocks noGrp="1"/>
          </p:cNvSpPr>
          <p:nvPr>
            <p:ph idx="1"/>
          </p:nvPr>
        </p:nvSpPr>
        <p:spPr/>
        <p:txBody>
          <a:bodyPr>
            <a:normAutofit fontScale="92500" lnSpcReduction="10000"/>
          </a:bodyPr>
          <a:lstStyle/>
          <a:p>
            <a:pPr algn="just" fontAlgn="base"/>
            <a:r>
              <a:rPr lang="el-GR" b="1" dirty="0" smtClean="0"/>
              <a:t>Οι ράβδοι των οπλισμών κάμπτονται </a:t>
            </a:r>
            <a:r>
              <a:rPr lang="el-GR" dirty="0" smtClean="0"/>
              <a:t>είτε </a:t>
            </a:r>
            <a:r>
              <a:rPr lang="el-GR" b="1" dirty="0" smtClean="0"/>
              <a:t>για να παρακολουθήσουν τις τάσεις που αναπτύσσονται στο φορέα</a:t>
            </a:r>
            <a:r>
              <a:rPr lang="el-GR" dirty="0" smtClean="0"/>
              <a:t>, είτε για να γίνει σωστά η </a:t>
            </a:r>
            <a:r>
              <a:rPr lang="el-GR" b="1" dirty="0" err="1" smtClean="0"/>
              <a:t>αγκύρωσή</a:t>
            </a:r>
            <a:r>
              <a:rPr lang="el-GR" b="1" dirty="0" smtClean="0"/>
              <a:t> τους</a:t>
            </a:r>
            <a:r>
              <a:rPr lang="el-GR" dirty="0" smtClean="0"/>
              <a:t>.</a:t>
            </a:r>
          </a:p>
          <a:p>
            <a:pPr algn="just" fontAlgn="base"/>
            <a:r>
              <a:rPr lang="el-GR" dirty="0" smtClean="0"/>
              <a:t>Η κάμψη πρέπει να γίνεται με μια ελάχιστη διάμετρο </a:t>
            </a:r>
            <a:r>
              <a:rPr lang="el-GR" dirty="0" err="1" smtClean="0"/>
              <a:t>Ø</a:t>
            </a:r>
            <a:r>
              <a:rPr lang="el-GR" baseline="-25000" dirty="0" err="1" smtClean="0"/>
              <a:t>m</a:t>
            </a:r>
            <a:r>
              <a:rPr lang="el-GR" dirty="0" smtClean="0"/>
              <a:t>, έτσι ώστε να </a:t>
            </a:r>
            <a:r>
              <a:rPr lang="el-GR" b="1" dirty="0" smtClean="0"/>
              <a:t>αποφεύγεται η </a:t>
            </a:r>
            <a:r>
              <a:rPr lang="el-GR" b="1" dirty="0" err="1" smtClean="0"/>
              <a:t>ρηγμάτωση</a:t>
            </a:r>
            <a:r>
              <a:rPr lang="el-GR" b="1" dirty="0" smtClean="0"/>
              <a:t> της ράβδου</a:t>
            </a:r>
            <a:r>
              <a:rPr lang="el-GR" dirty="0" smtClean="0"/>
              <a:t>, όπως επίσης και να εξασφαλίζεται η ακεραιότητα του σκυροδέματος, στο οποίο δημιουργούνται τοπικά (στην περιοχή της καμπύλωσης) ισχυρές τάσεις. </a:t>
            </a:r>
          </a:p>
          <a:p>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4000" dirty="0" smtClean="0"/>
              <a:t>3. Οι ήπιες κάμψεις του οπλισμού σελ. 51</a:t>
            </a:r>
            <a:r>
              <a:rPr lang="el-GR" dirty="0" smtClean="0"/>
              <a:t/>
            </a:r>
            <a:br>
              <a:rPr lang="el-GR" dirty="0" smtClean="0"/>
            </a:br>
            <a:endParaRPr lang="en-US" dirty="0"/>
          </a:p>
        </p:txBody>
      </p:sp>
      <p:pic>
        <p:nvPicPr>
          <p:cNvPr id="14338" name="Picture 2"/>
          <p:cNvPicPr>
            <a:picLocks noGrp="1" noChangeAspect="1" noChangeArrowheads="1"/>
          </p:cNvPicPr>
          <p:nvPr>
            <p:ph idx="1"/>
          </p:nvPr>
        </p:nvPicPr>
        <p:blipFill>
          <a:blip r:embed="rId2"/>
          <a:srcRect l="32201" t="33166" r="27634" b="10663"/>
          <a:stretch>
            <a:fillRect/>
          </a:stretch>
        </p:blipFill>
        <p:spPr bwMode="auto">
          <a:xfrm>
            <a:off x="3428992" y="1357298"/>
            <a:ext cx="5357850" cy="4214842"/>
          </a:xfrm>
          <a:prstGeom prst="rect">
            <a:avLst/>
          </a:prstGeom>
          <a:noFill/>
          <a:ln w="9525">
            <a:noFill/>
            <a:miter lim="800000"/>
            <a:headEnd/>
            <a:tailEnd/>
          </a:ln>
          <a:effectLst/>
        </p:spPr>
      </p:pic>
      <p:sp>
        <p:nvSpPr>
          <p:cNvPr id="5" name="4 - Ορθογώνιο"/>
          <p:cNvSpPr/>
          <p:nvPr/>
        </p:nvSpPr>
        <p:spPr>
          <a:xfrm>
            <a:off x="142844" y="1500174"/>
            <a:ext cx="3429024" cy="4154984"/>
          </a:xfrm>
          <a:prstGeom prst="rect">
            <a:avLst/>
          </a:prstGeom>
        </p:spPr>
        <p:txBody>
          <a:bodyPr wrap="square">
            <a:spAutoFit/>
          </a:bodyPr>
          <a:lstStyle/>
          <a:p>
            <a:r>
              <a:rPr lang="el-GR" sz="2400" dirty="0" err="1" smtClean="0"/>
              <a:t>Αγκύρωση</a:t>
            </a:r>
            <a:r>
              <a:rPr lang="el-GR" sz="2400" dirty="0" smtClean="0"/>
              <a:t> με άγκιστρο.</a:t>
            </a:r>
          </a:p>
          <a:p>
            <a:endParaRPr lang="el-GR" sz="2400" dirty="0" smtClean="0"/>
          </a:p>
          <a:p>
            <a:r>
              <a:rPr lang="el-GR" sz="2400" i="1" dirty="0" smtClean="0"/>
              <a:t>Εφόσον η </a:t>
            </a:r>
            <a:r>
              <a:rPr lang="el-GR" sz="2400" i="1" dirty="0" err="1" smtClean="0"/>
              <a:t>αγκύρωση</a:t>
            </a:r>
            <a:r>
              <a:rPr lang="el-GR" sz="2400" i="1" dirty="0" smtClean="0"/>
              <a:t> των ράβδων πλάκας ή δοκού αναφέρεται στη μελέτη ‘με απλό άγκιστρο’ τότε τοποθετείται στο εσωτερικό της καμπύλωσης, υποχρεωτικά, </a:t>
            </a:r>
            <a:r>
              <a:rPr lang="el-GR" sz="2400" i="1" dirty="0" err="1" smtClean="0"/>
              <a:t>καβίλια</a:t>
            </a:r>
            <a:r>
              <a:rPr lang="el-GR" sz="2400" i="1" dirty="0" smtClean="0"/>
              <a:t> διαμέτρου </a:t>
            </a:r>
            <a:r>
              <a:rPr lang="el-GR" sz="2400" i="1" dirty="0" err="1" smtClean="0"/>
              <a:t>≥Ø</a:t>
            </a:r>
            <a:r>
              <a:rPr lang="el-GR" sz="2400" i="1" dirty="0" smtClean="0"/>
              <a:t>.</a:t>
            </a:r>
            <a:endParaRPr lang="en-US" sz="2400" i="1" dirty="0" smtClean="0"/>
          </a:p>
        </p:txBody>
      </p:sp>
      <p:cxnSp>
        <p:nvCxnSpPr>
          <p:cNvPr id="7" name="6 - Ευθύγραμμο βέλος σύνδεσης"/>
          <p:cNvCxnSpPr/>
          <p:nvPr/>
        </p:nvCxnSpPr>
        <p:spPr>
          <a:xfrm rot="5400000" flipH="1" flipV="1">
            <a:off x="3393273" y="4679165"/>
            <a:ext cx="2928958" cy="1588"/>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sp>
        <p:nvSpPr>
          <p:cNvPr id="8" name="7 - TextBox"/>
          <p:cNvSpPr txBox="1"/>
          <p:nvPr/>
        </p:nvSpPr>
        <p:spPr>
          <a:xfrm>
            <a:off x="4286248" y="6286520"/>
            <a:ext cx="1785950" cy="369332"/>
          </a:xfrm>
          <a:prstGeom prst="rect">
            <a:avLst/>
          </a:prstGeom>
          <a:noFill/>
        </p:spPr>
        <p:txBody>
          <a:bodyPr wrap="square" rtlCol="0">
            <a:spAutoFit/>
          </a:bodyPr>
          <a:lstStyle/>
          <a:p>
            <a:r>
              <a:rPr lang="el-GR" dirty="0" smtClean="0"/>
              <a:t>Κόμβος</a:t>
            </a:r>
            <a:endParaRPr lang="en-US" dirty="0"/>
          </a:p>
        </p:txBody>
      </p:sp>
      <p:cxnSp>
        <p:nvCxnSpPr>
          <p:cNvPr id="10" name="9 - Ευθύγραμμο βέλος σύνδεσης"/>
          <p:cNvCxnSpPr/>
          <p:nvPr/>
        </p:nvCxnSpPr>
        <p:spPr>
          <a:xfrm>
            <a:off x="3929058" y="1142984"/>
            <a:ext cx="1643074" cy="642942"/>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sp>
        <p:nvSpPr>
          <p:cNvPr id="12" name="11 - TextBox"/>
          <p:cNvSpPr txBox="1"/>
          <p:nvPr/>
        </p:nvSpPr>
        <p:spPr>
          <a:xfrm>
            <a:off x="2500298" y="857232"/>
            <a:ext cx="1357322" cy="646331"/>
          </a:xfrm>
          <a:prstGeom prst="rect">
            <a:avLst/>
          </a:prstGeom>
          <a:noFill/>
        </p:spPr>
        <p:txBody>
          <a:bodyPr wrap="square" rtlCol="0">
            <a:spAutoFit/>
          </a:bodyPr>
          <a:lstStyle/>
          <a:p>
            <a:r>
              <a:rPr lang="el-GR" dirty="0" smtClean="0"/>
              <a:t>Αναμονές οπλισμού</a:t>
            </a:r>
            <a:endParaRPr lang="en-US" dirty="0"/>
          </a:p>
        </p:txBody>
      </p:sp>
      <p:cxnSp>
        <p:nvCxnSpPr>
          <p:cNvPr id="13" name="12 - Ευθύγραμμο βέλος σύνδεσης"/>
          <p:cNvCxnSpPr/>
          <p:nvPr/>
        </p:nvCxnSpPr>
        <p:spPr>
          <a:xfrm rot="5400000" flipH="1" flipV="1">
            <a:off x="3178959" y="4893479"/>
            <a:ext cx="1214446" cy="1143008"/>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sp>
        <p:nvSpPr>
          <p:cNvPr id="17" name="16 - TextBox"/>
          <p:cNvSpPr txBox="1"/>
          <p:nvPr/>
        </p:nvSpPr>
        <p:spPr>
          <a:xfrm>
            <a:off x="2928926" y="6072206"/>
            <a:ext cx="1928826" cy="646331"/>
          </a:xfrm>
          <a:prstGeom prst="rect">
            <a:avLst/>
          </a:prstGeom>
          <a:noFill/>
        </p:spPr>
        <p:txBody>
          <a:bodyPr wrap="square" rtlCol="0">
            <a:spAutoFit/>
          </a:bodyPr>
          <a:lstStyle/>
          <a:p>
            <a:r>
              <a:rPr lang="el-GR" dirty="0" smtClean="0"/>
              <a:t>Συνδετήρες κόμβου </a:t>
            </a:r>
            <a:endParaRPr lang="en-US" dirty="0"/>
          </a:p>
        </p:txBody>
      </p:sp>
      <p:cxnSp>
        <p:nvCxnSpPr>
          <p:cNvPr id="18" name="17 - Ευθύγραμμο βέλος σύνδεσης"/>
          <p:cNvCxnSpPr/>
          <p:nvPr/>
        </p:nvCxnSpPr>
        <p:spPr>
          <a:xfrm rot="16200000" flipV="1">
            <a:off x="7286644" y="4643446"/>
            <a:ext cx="1000132" cy="1000132"/>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cxnSp>
        <p:nvCxnSpPr>
          <p:cNvPr id="21" name="20 - Ευθύγραμμο βέλος σύνδεσης"/>
          <p:cNvCxnSpPr/>
          <p:nvPr/>
        </p:nvCxnSpPr>
        <p:spPr>
          <a:xfrm rot="5400000">
            <a:off x="7036611" y="1178703"/>
            <a:ext cx="1428760" cy="642942"/>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sp>
        <p:nvSpPr>
          <p:cNvPr id="24" name="23 - TextBox"/>
          <p:cNvSpPr txBox="1"/>
          <p:nvPr/>
        </p:nvSpPr>
        <p:spPr>
          <a:xfrm>
            <a:off x="6500826" y="928670"/>
            <a:ext cx="1143008" cy="646331"/>
          </a:xfrm>
          <a:prstGeom prst="rect">
            <a:avLst/>
          </a:prstGeom>
          <a:noFill/>
        </p:spPr>
        <p:txBody>
          <a:bodyPr wrap="square" rtlCol="0">
            <a:spAutoFit/>
          </a:bodyPr>
          <a:lstStyle/>
          <a:p>
            <a:r>
              <a:rPr lang="el-GR" dirty="0" smtClean="0"/>
              <a:t>Οπλισμός πάνω</a:t>
            </a:r>
            <a:endParaRPr lang="en-US" dirty="0"/>
          </a:p>
        </p:txBody>
      </p:sp>
      <p:sp>
        <p:nvSpPr>
          <p:cNvPr id="25" name="24 - TextBox"/>
          <p:cNvSpPr txBox="1"/>
          <p:nvPr/>
        </p:nvSpPr>
        <p:spPr>
          <a:xfrm>
            <a:off x="7858148" y="6000768"/>
            <a:ext cx="1143008" cy="646331"/>
          </a:xfrm>
          <a:prstGeom prst="rect">
            <a:avLst/>
          </a:prstGeom>
          <a:noFill/>
        </p:spPr>
        <p:txBody>
          <a:bodyPr wrap="square" rtlCol="0">
            <a:spAutoFit/>
          </a:bodyPr>
          <a:lstStyle/>
          <a:p>
            <a:r>
              <a:rPr lang="el-GR" dirty="0" smtClean="0"/>
              <a:t>Οπλισμός κάτω</a:t>
            </a:r>
            <a:endParaRPr lang="en-US" dirty="0"/>
          </a:p>
        </p:txBody>
      </p:sp>
      <p:cxnSp>
        <p:nvCxnSpPr>
          <p:cNvPr id="27" name="26 - Ευθύγραμμο βέλος σύνδεσης"/>
          <p:cNvCxnSpPr/>
          <p:nvPr/>
        </p:nvCxnSpPr>
        <p:spPr>
          <a:xfrm rot="5400000" flipH="1" flipV="1">
            <a:off x="5286380" y="4429132"/>
            <a:ext cx="2571768" cy="1000132"/>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sp>
        <p:nvSpPr>
          <p:cNvPr id="33" name="32 - TextBox"/>
          <p:cNvSpPr txBox="1"/>
          <p:nvPr/>
        </p:nvSpPr>
        <p:spPr>
          <a:xfrm>
            <a:off x="5786446" y="6143644"/>
            <a:ext cx="1500198" cy="646331"/>
          </a:xfrm>
          <a:prstGeom prst="rect">
            <a:avLst/>
          </a:prstGeom>
          <a:noFill/>
        </p:spPr>
        <p:txBody>
          <a:bodyPr wrap="square" rtlCol="0">
            <a:spAutoFit/>
          </a:bodyPr>
          <a:lstStyle/>
          <a:p>
            <a:r>
              <a:rPr lang="el-GR" dirty="0" smtClean="0"/>
              <a:t>Συνδετήρες δοκού</a:t>
            </a:r>
            <a:endParaRPr lang="en-US" dirty="0"/>
          </a:p>
        </p:txBody>
      </p:sp>
      <p:sp>
        <p:nvSpPr>
          <p:cNvPr id="19" name="18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3. Οι ήπιες κάμψεις του οπλισμού σελ. 52. </a:t>
            </a:r>
            <a:endParaRPr lang="en-US" sz="3600" dirty="0"/>
          </a:p>
        </p:txBody>
      </p:sp>
      <p:pic>
        <p:nvPicPr>
          <p:cNvPr id="15362" name="Picture 2"/>
          <p:cNvPicPr>
            <a:picLocks noGrp="1" noChangeAspect="1" noChangeArrowheads="1"/>
          </p:cNvPicPr>
          <p:nvPr>
            <p:ph idx="1"/>
          </p:nvPr>
        </p:nvPicPr>
        <p:blipFill>
          <a:blip r:embed="rId2"/>
          <a:srcRect l="35514" t="34093" r="28692" b="12241"/>
          <a:stretch>
            <a:fillRect/>
          </a:stretch>
        </p:blipFill>
        <p:spPr bwMode="auto">
          <a:xfrm>
            <a:off x="3214678" y="1643050"/>
            <a:ext cx="5500726" cy="4639009"/>
          </a:xfrm>
          <a:prstGeom prst="rect">
            <a:avLst/>
          </a:prstGeom>
          <a:noFill/>
          <a:ln w="9525">
            <a:noFill/>
            <a:miter lim="800000"/>
            <a:headEnd/>
            <a:tailEnd/>
          </a:ln>
          <a:effectLst/>
        </p:spPr>
      </p:pic>
      <p:sp>
        <p:nvSpPr>
          <p:cNvPr id="5" name="4 - Ορθογώνιο"/>
          <p:cNvSpPr/>
          <p:nvPr/>
        </p:nvSpPr>
        <p:spPr>
          <a:xfrm>
            <a:off x="142844" y="1928802"/>
            <a:ext cx="3143272" cy="2308324"/>
          </a:xfrm>
          <a:prstGeom prst="rect">
            <a:avLst/>
          </a:prstGeom>
        </p:spPr>
        <p:txBody>
          <a:bodyPr wrap="square">
            <a:spAutoFit/>
          </a:bodyPr>
          <a:lstStyle/>
          <a:p>
            <a:r>
              <a:rPr lang="el-GR" sz="2400" i="1" dirty="0" err="1" smtClean="0"/>
              <a:t>Αγκύρωση</a:t>
            </a:r>
            <a:r>
              <a:rPr lang="el-GR" sz="2400" i="1" dirty="0" smtClean="0"/>
              <a:t> με τύμπανο, σε υποστύλωμα με σχετικά μικρή διάσταση μέσα στην οποία γίνεται η </a:t>
            </a:r>
            <a:r>
              <a:rPr lang="el-GR" sz="2400" i="1" dirty="0" err="1" smtClean="0"/>
              <a:t>αγκύρωση</a:t>
            </a:r>
            <a:r>
              <a:rPr lang="el-GR" sz="2400" i="1" dirty="0" smtClean="0"/>
              <a:t>.</a:t>
            </a:r>
            <a:endParaRPr lang="en-US" sz="2400" dirty="0"/>
          </a:p>
        </p:txBody>
      </p:sp>
      <p:pic>
        <p:nvPicPr>
          <p:cNvPr id="15363" name="Picture 3"/>
          <p:cNvPicPr>
            <a:picLocks noChangeAspect="1" noChangeArrowheads="1"/>
          </p:cNvPicPr>
          <p:nvPr/>
        </p:nvPicPr>
        <p:blipFill>
          <a:blip r:embed="rId3"/>
          <a:srcRect l="40781" t="37500" r="32500" b="28750"/>
          <a:stretch>
            <a:fillRect/>
          </a:stretch>
        </p:blipFill>
        <p:spPr bwMode="auto">
          <a:xfrm>
            <a:off x="285720" y="4500570"/>
            <a:ext cx="2714644" cy="1928826"/>
          </a:xfrm>
          <a:prstGeom prst="rect">
            <a:avLst/>
          </a:prstGeom>
          <a:noFill/>
          <a:ln w="9525">
            <a:noFill/>
            <a:miter lim="800000"/>
            <a:headEnd/>
            <a:tailEnd/>
          </a:ln>
          <a:effectLst/>
        </p:spPr>
      </p:pic>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a:srcRect l="30467" t="35672" r="26028" b="23459"/>
          <a:stretch>
            <a:fillRect/>
          </a:stretch>
        </p:blipFill>
        <p:spPr bwMode="auto">
          <a:xfrm>
            <a:off x="428596" y="1500174"/>
            <a:ext cx="8126787" cy="4143404"/>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6929454" cy="1428736"/>
          </a:xfrm>
        </p:spPr>
        <p:txBody>
          <a:bodyPr>
            <a:normAutofit/>
          </a:bodyPr>
          <a:lstStyle/>
          <a:p>
            <a:r>
              <a:rPr lang="el-GR" sz="4000" dirty="0" smtClean="0"/>
              <a:t>4.ΑΝΤΙΣΕΙΣΜΙΚΟΙ ΣΥΝΔΕΤΗΡΕΣ</a:t>
            </a:r>
            <a:endParaRPr lang="en-US" sz="4000" dirty="0"/>
          </a:p>
        </p:txBody>
      </p:sp>
      <p:pic>
        <p:nvPicPr>
          <p:cNvPr id="1027" name="Picture 3"/>
          <p:cNvPicPr>
            <a:picLocks noChangeAspect="1" noChangeArrowheads="1"/>
          </p:cNvPicPr>
          <p:nvPr/>
        </p:nvPicPr>
        <p:blipFill>
          <a:blip r:embed="rId2"/>
          <a:srcRect l="39453" t="23750" r="31015" b="12500"/>
          <a:stretch>
            <a:fillRect/>
          </a:stretch>
        </p:blipFill>
        <p:spPr bwMode="auto">
          <a:xfrm>
            <a:off x="500034" y="1857364"/>
            <a:ext cx="3000396" cy="3643338"/>
          </a:xfrm>
          <a:prstGeom prst="rect">
            <a:avLst/>
          </a:prstGeom>
          <a:noFill/>
          <a:ln w="9525">
            <a:noFill/>
            <a:miter lim="800000"/>
            <a:headEnd/>
            <a:tailEnd/>
          </a:ln>
          <a:effectLst/>
        </p:spPr>
      </p:pic>
      <p:sp>
        <p:nvSpPr>
          <p:cNvPr id="6" name="5 - Ορθογώνιο"/>
          <p:cNvSpPr/>
          <p:nvPr/>
        </p:nvSpPr>
        <p:spPr>
          <a:xfrm>
            <a:off x="3714744" y="2071678"/>
            <a:ext cx="5214942" cy="2523768"/>
          </a:xfrm>
          <a:prstGeom prst="rect">
            <a:avLst/>
          </a:prstGeom>
        </p:spPr>
        <p:txBody>
          <a:bodyPr wrap="square">
            <a:spAutoFit/>
          </a:bodyPr>
          <a:lstStyle/>
          <a:p>
            <a:pPr algn="just" fontAlgn="base"/>
            <a:r>
              <a:rPr lang="el-GR" sz="2800" dirty="0" smtClean="0"/>
              <a:t>Οι συνδετήρες αποτελούν έναν από τους σημαντικότερους παράγοντες της ποιότητας και της αντισεισμικής αντοχής των κτιρίων.</a:t>
            </a:r>
          </a:p>
          <a:p>
            <a:pPr fontAlgn="base"/>
            <a:r>
              <a:rPr lang="el-GR" dirty="0" smtClean="0"/>
              <a:t> </a:t>
            </a:r>
            <a:endParaRPr lang="el-GR"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Τρεις είναι οι κυριότερες παράμετροι αξιοπιστίας του συνδετήρα:</a:t>
            </a:r>
            <a:br>
              <a:rPr lang="el-GR" dirty="0" smtClean="0"/>
            </a:br>
            <a:endParaRPr lang="en-US" dirty="0"/>
          </a:p>
        </p:txBody>
      </p:sp>
      <p:sp>
        <p:nvSpPr>
          <p:cNvPr id="3" name="2 - Θέση περιεχομένου"/>
          <p:cNvSpPr>
            <a:spLocks noGrp="1"/>
          </p:cNvSpPr>
          <p:nvPr>
            <p:ph idx="1"/>
          </p:nvPr>
        </p:nvSpPr>
        <p:spPr>
          <a:xfrm>
            <a:off x="214282" y="1643050"/>
            <a:ext cx="5857916" cy="5000660"/>
          </a:xfrm>
        </p:spPr>
        <p:txBody>
          <a:bodyPr>
            <a:normAutofit fontScale="70000" lnSpcReduction="20000"/>
          </a:bodyPr>
          <a:lstStyle/>
          <a:p>
            <a:pPr algn="just" fontAlgn="base">
              <a:buNone/>
            </a:pPr>
            <a:r>
              <a:rPr lang="el-GR" dirty="0" smtClean="0"/>
              <a:t>α.  Τα κατάλληλα άγκιστρα στα άκρα του. Αυτά είναι εντελώς απαραίτητα για την εξασφάλιση της λειτουργίας του συνδετήρα ειδικά στην περίπτωση πολύ ισχυρού σεισμού, κατά τον οποίο δημιουργείται αποφλοίωση του σκυροδέματος, οπότε ο μόνος μηχανισμός </a:t>
            </a:r>
            <a:r>
              <a:rPr lang="el-GR" dirty="0" err="1" smtClean="0"/>
              <a:t>αγκύρωσης</a:t>
            </a:r>
            <a:r>
              <a:rPr lang="el-GR" dirty="0" smtClean="0"/>
              <a:t> που παραμένει  είναι τα άγκιστρα.</a:t>
            </a:r>
          </a:p>
          <a:p>
            <a:pPr algn="just" fontAlgn="base">
              <a:buNone/>
            </a:pPr>
            <a:r>
              <a:rPr lang="el-GR" dirty="0" smtClean="0"/>
              <a:t>β.   Η  διάμετρος καμπύλωσης στις γωνίες. Η κάμψη των συνδετήρων πρέπει να γίνεται σε πείρο διαμέτρου τουλάχιστον 4Ø, δηλαδή για Ø 10 πρέπει να είναι D = 40 mm.</a:t>
            </a:r>
          </a:p>
          <a:p>
            <a:pPr algn="just" fontAlgn="base">
              <a:buNone/>
            </a:pPr>
            <a:r>
              <a:rPr lang="el-GR" dirty="0" smtClean="0"/>
              <a:t>γ.      Η αναγκαία απόσταση ανάμεσα στα σκέλη κλειστού συνδετήρα. Αυτά πρέπει να έχουν μέγιστη απόσταση μεταξύ τους 200 mm (π.χ. μια κολόνα 500x500 χρειάζεται τρεις συνδετήρες σε κάθε στρώση).</a:t>
            </a:r>
          </a:p>
          <a:p>
            <a:endParaRPr lang="en-US" dirty="0"/>
          </a:p>
        </p:txBody>
      </p:sp>
      <p:pic>
        <p:nvPicPr>
          <p:cNvPr id="4" name="Picture 2"/>
          <p:cNvPicPr>
            <a:picLocks noChangeAspect="1" noChangeArrowheads="1"/>
          </p:cNvPicPr>
          <p:nvPr/>
        </p:nvPicPr>
        <p:blipFill>
          <a:blip r:embed="rId2"/>
          <a:srcRect l="44673" t="24623" r="39346" b="32760"/>
          <a:stretch>
            <a:fillRect/>
          </a:stretch>
        </p:blipFill>
        <p:spPr bwMode="auto">
          <a:xfrm>
            <a:off x="6000760" y="1643050"/>
            <a:ext cx="2928958" cy="4393437"/>
          </a:xfrm>
          <a:prstGeom prst="rect">
            <a:avLst/>
          </a:prstGeom>
          <a:noFill/>
          <a:ln w="9525">
            <a:noFill/>
            <a:miter lim="800000"/>
            <a:headEnd/>
            <a:tailEnd/>
          </a:ln>
          <a:effectLst/>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29531" t="35000" r="23568" b="33750"/>
          <a:stretch>
            <a:fillRect/>
          </a:stretch>
        </p:blipFill>
        <p:spPr bwMode="auto">
          <a:xfrm>
            <a:off x="1285852" y="4000504"/>
            <a:ext cx="6786610" cy="2543626"/>
          </a:xfrm>
          <a:prstGeom prst="rect">
            <a:avLst/>
          </a:prstGeom>
          <a:noFill/>
          <a:ln w="9525">
            <a:noFill/>
            <a:miter lim="800000"/>
            <a:headEnd/>
            <a:tailEnd/>
          </a:ln>
          <a:effectLst/>
        </p:spPr>
      </p:pic>
      <p:sp>
        <p:nvSpPr>
          <p:cNvPr id="2" name="1 - Τίτλος"/>
          <p:cNvSpPr>
            <a:spLocks noGrp="1"/>
          </p:cNvSpPr>
          <p:nvPr>
            <p:ph type="title"/>
          </p:nvPr>
        </p:nvSpPr>
        <p:spPr/>
        <p:txBody>
          <a:bodyPr>
            <a:normAutofit fontScale="90000"/>
          </a:bodyPr>
          <a:lstStyle/>
          <a:p>
            <a:r>
              <a:rPr lang="el-GR" dirty="0" smtClean="0"/>
              <a:t>Μηχανική αστοχία υποστυλωμάτων. </a:t>
            </a:r>
            <a:endParaRPr lang="en-US" dirty="0"/>
          </a:p>
        </p:txBody>
      </p:sp>
      <p:sp>
        <p:nvSpPr>
          <p:cNvPr id="3" name="2 - Θέση περιεχομένου"/>
          <p:cNvSpPr>
            <a:spLocks noGrp="1"/>
          </p:cNvSpPr>
          <p:nvPr>
            <p:ph idx="1"/>
          </p:nvPr>
        </p:nvSpPr>
        <p:spPr>
          <a:xfrm>
            <a:off x="457200" y="1600201"/>
            <a:ext cx="8229600" cy="2400303"/>
          </a:xfrm>
        </p:spPr>
        <p:txBody>
          <a:bodyPr>
            <a:normAutofit fontScale="85000" lnSpcReduction="20000"/>
          </a:bodyPr>
          <a:lstStyle/>
          <a:p>
            <a:pPr algn="just">
              <a:buNone/>
            </a:pPr>
            <a:r>
              <a:rPr lang="el-GR" dirty="0" smtClean="0"/>
              <a:t>Αν σε ένα υποστύλωμα τοποθετηθούν 10% λιγότερες ράβδοι, η αντοχή του υποστυλώματος θα είναι περίπου 10% μικρότερη. Αν όμως αφαιρέσουμε έστω και ένα μόνο ενδιάμεσο συνδετήρα στο ίδιο υποστύλωμα, η αντοχή του μπορεί να μειωθεί ακόμη και 50%,  επειδή διπλασιάζεται το μήκος </a:t>
            </a:r>
            <a:r>
              <a:rPr lang="el-GR" dirty="0" err="1" smtClean="0"/>
              <a:t>λυγισμού</a:t>
            </a:r>
            <a:r>
              <a:rPr lang="el-GR" dirty="0" smtClean="0"/>
              <a:t> των ράβδων που το τσέρκι αυτό θα περίβαλε. </a:t>
            </a:r>
            <a:endParaRPr lang="en-US"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a:srcRect/>
          <a:stretch>
            <a:fillRect/>
          </a:stretch>
        </p:blipFill>
        <p:spPr bwMode="auto">
          <a:xfrm>
            <a:off x="1142976" y="214290"/>
            <a:ext cx="7072362" cy="6177393"/>
          </a:xfrm>
          <a:prstGeom prst="rect">
            <a:avLst/>
          </a:prstGeom>
          <a:noFill/>
          <a:ln w="9525">
            <a:noFill/>
            <a:miter lim="800000"/>
            <a:headEnd/>
            <a:tailEnd/>
          </a:ln>
          <a:effectLst/>
        </p:spPr>
      </p:pic>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Μηχανική αστοχία </a:t>
            </a:r>
            <a:r>
              <a:rPr lang="el-GR" dirty="0" err="1" smtClean="0"/>
              <a:t>υποστηλώματος</a:t>
            </a:r>
            <a:r>
              <a:rPr lang="el-GR" dirty="0" smtClean="0"/>
              <a:t>.</a:t>
            </a:r>
            <a:endParaRPr lang="en-US" dirty="0"/>
          </a:p>
        </p:txBody>
      </p:sp>
      <p:sp>
        <p:nvSpPr>
          <p:cNvPr id="3" name="2 - Θέση περιεχομένου"/>
          <p:cNvSpPr>
            <a:spLocks noGrp="1"/>
          </p:cNvSpPr>
          <p:nvPr>
            <p:ph idx="1"/>
          </p:nvPr>
        </p:nvSpPr>
        <p:spPr>
          <a:xfrm>
            <a:off x="457200" y="1600201"/>
            <a:ext cx="8229600" cy="2114552"/>
          </a:xfrm>
        </p:spPr>
        <p:txBody>
          <a:bodyPr>
            <a:normAutofit fontScale="77500" lnSpcReduction="20000"/>
          </a:bodyPr>
          <a:lstStyle/>
          <a:p>
            <a:pPr algn="just" fontAlgn="base">
              <a:buNone/>
            </a:pPr>
            <a:r>
              <a:rPr lang="el-GR" dirty="0" smtClean="0"/>
              <a:t>Ο τρόπος με τον οποίο αστοχούν τα υποστυλώματα κατά τη διάρκεια ενός σεισμού είναι πάντοτε ο ίδιο</a:t>
            </a:r>
          </a:p>
          <a:p>
            <a:pPr algn="just" fontAlgn="base"/>
            <a:r>
              <a:rPr lang="el-GR" dirty="0" smtClean="0"/>
              <a:t>α.   Αποδιοργανώνεται η κεφαλή, ή ο πόδας του υποστυλώματος με το άνοιγμα των συνδετήρων.</a:t>
            </a:r>
          </a:p>
          <a:p>
            <a:pPr algn="just" fontAlgn="base"/>
            <a:r>
              <a:rPr lang="el-GR" dirty="0" smtClean="0"/>
              <a:t>β.    Μόλις λυθούν οι συνδετήρες, λυγίζουν τα </a:t>
            </a:r>
            <a:r>
              <a:rPr lang="el-GR" dirty="0" err="1" smtClean="0"/>
              <a:t>κολονοσίδερα</a:t>
            </a:r>
            <a:r>
              <a:rPr lang="el-GR" dirty="0" smtClean="0"/>
              <a:t> και αποδιοργανώνεται το σκυρόδεμα.</a:t>
            </a:r>
          </a:p>
          <a:p>
            <a:endParaRPr lang="en-US" dirty="0"/>
          </a:p>
        </p:txBody>
      </p:sp>
      <p:pic>
        <p:nvPicPr>
          <p:cNvPr id="3074" name="Picture 2"/>
          <p:cNvPicPr>
            <a:picLocks noChangeAspect="1" noChangeArrowheads="1"/>
          </p:cNvPicPr>
          <p:nvPr/>
        </p:nvPicPr>
        <p:blipFill>
          <a:blip r:embed="rId2"/>
          <a:srcRect l="27422" t="32500" r="19844" b="12500"/>
          <a:stretch>
            <a:fillRect/>
          </a:stretch>
        </p:blipFill>
        <p:spPr bwMode="auto">
          <a:xfrm>
            <a:off x="2000232" y="3714728"/>
            <a:ext cx="5357850" cy="3143272"/>
          </a:xfrm>
          <a:prstGeom prst="rect">
            <a:avLst/>
          </a:prstGeom>
          <a:noFill/>
          <a:ln w="9525">
            <a:noFill/>
            <a:miter lim="800000"/>
            <a:headEnd/>
            <a:tailEnd/>
          </a:ln>
          <a:effectLst/>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Ξυλοτυποσ</a:t>
            </a:r>
            <a:r>
              <a:rPr lang="el-GR" dirty="0" smtClean="0"/>
              <a:t> </a:t>
            </a:r>
            <a:r>
              <a:rPr lang="el-GR" dirty="0" err="1" smtClean="0"/>
              <a:t>τυπικου</a:t>
            </a:r>
            <a:r>
              <a:rPr lang="el-GR" dirty="0" smtClean="0"/>
              <a:t> </a:t>
            </a:r>
            <a:r>
              <a:rPr lang="el-GR" dirty="0" err="1" smtClean="0"/>
              <a:t>οροφου</a:t>
            </a:r>
            <a:r>
              <a:rPr lang="el-GR" dirty="0" smtClean="0"/>
              <a:t> (ΣΕΛ. 24)</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ΞΥΛΟΤΥΠΟΣ</a:t>
            </a:r>
            <a:endParaRPr lang="en-US" dirty="0"/>
          </a:p>
        </p:txBody>
      </p:sp>
      <p:sp>
        <p:nvSpPr>
          <p:cNvPr id="3" name="2 - Θέση περιεχομένου"/>
          <p:cNvSpPr>
            <a:spLocks noGrp="1"/>
          </p:cNvSpPr>
          <p:nvPr>
            <p:ph idx="1"/>
          </p:nvPr>
        </p:nvSpPr>
        <p:spPr/>
        <p:txBody>
          <a:bodyPr/>
          <a:lstStyle/>
          <a:p>
            <a:pPr algn="just"/>
            <a:endParaRPr lang="el-GR" b="1" dirty="0" smtClean="0"/>
          </a:p>
          <a:p>
            <a:pPr algn="just"/>
            <a:r>
              <a:rPr lang="el-GR" b="1" dirty="0" err="1" smtClean="0"/>
              <a:t>Ξυλότυπος</a:t>
            </a:r>
            <a:r>
              <a:rPr lang="el-GR" b="1" dirty="0" smtClean="0"/>
              <a:t> μαραγκού </a:t>
            </a:r>
            <a:r>
              <a:rPr lang="el-GR" dirty="0" smtClean="0"/>
              <a:t>αποκαλούμε</a:t>
            </a:r>
            <a:r>
              <a:rPr lang="el-GR" b="1" dirty="0" smtClean="0"/>
              <a:t> το σχέδιο </a:t>
            </a:r>
            <a:r>
              <a:rPr lang="el-GR" dirty="0" smtClean="0"/>
              <a:t>το οποίο θα </a:t>
            </a:r>
            <a:r>
              <a:rPr lang="el-GR" b="1" dirty="0" smtClean="0"/>
              <a:t>χρησιμοποιήσει ο τεχνίτης </a:t>
            </a:r>
            <a:r>
              <a:rPr lang="el-GR" dirty="0" smtClean="0"/>
              <a:t>μαραγκός για να </a:t>
            </a:r>
            <a:r>
              <a:rPr lang="el-GR" b="1" dirty="0" smtClean="0"/>
              <a:t>κατασκευάσει</a:t>
            </a:r>
            <a:r>
              <a:rPr lang="el-GR" dirty="0" smtClean="0"/>
              <a:t> τον </a:t>
            </a:r>
            <a:r>
              <a:rPr lang="el-GR" dirty="0" err="1" smtClean="0"/>
              <a:t>ξυλότυπο</a:t>
            </a:r>
            <a:r>
              <a:rPr lang="el-GR" dirty="0" smtClean="0"/>
              <a:t> (</a:t>
            </a:r>
            <a:r>
              <a:rPr lang="el-GR" b="1" dirty="0" smtClean="0"/>
              <a:t>καλούπι</a:t>
            </a:r>
            <a:r>
              <a:rPr lang="el-GR" dirty="0" smtClean="0"/>
              <a:t>) μέσα στο οποία θα </a:t>
            </a:r>
            <a:r>
              <a:rPr lang="el-GR" b="1" dirty="0" err="1" smtClean="0"/>
              <a:t>χυτευθεί</a:t>
            </a:r>
            <a:r>
              <a:rPr lang="el-GR" dirty="0" smtClean="0"/>
              <a:t> (θα πέσει) το σκυρόδεμα (</a:t>
            </a:r>
            <a:r>
              <a:rPr lang="el-GR" b="1" dirty="0" smtClean="0"/>
              <a:t>μπετό</a:t>
            </a:r>
            <a:r>
              <a:rPr lang="el-GR" dirty="0" smtClean="0"/>
              <a:t>). </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0" y="193573"/>
            <a:ext cx="9144000" cy="6664427"/>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πλακεσ</a:t>
            </a:r>
            <a:endParaRPr lang="en-US" dirty="0"/>
          </a:p>
        </p:txBody>
      </p:sp>
      <p:sp>
        <p:nvSpPr>
          <p:cNvPr id="3" name="1 - Τίτλος"/>
          <p:cNvSpPr txBox="1">
            <a:spLocks/>
          </p:cNvSpPr>
          <p:nvPr/>
        </p:nvSpPr>
        <p:spPr>
          <a:xfrm>
            <a:off x="642910" y="2500306"/>
            <a:ext cx="7772400" cy="1362075"/>
          </a:xfrm>
          <a:prstGeom prst="rect">
            <a:avLst/>
          </a:prstGeom>
        </p:spPr>
        <p:txBody>
          <a:bodyPr vert="horz" lIns="91440" tIns="45720" rIns="91440" bIns="45720" rtlCol="0" anchor="t">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all" spc="0" normalizeH="0" baseline="0" noProof="0" dirty="0" err="1" smtClean="0">
                <a:ln>
                  <a:noFill/>
                </a:ln>
                <a:solidFill>
                  <a:schemeClr val="tx1"/>
                </a:solidFill>
                <a:effectLst/>
                <a:uLnTx/>
                <a:uFillTx/>
                <a:latin typeface="+mj-lt"/>
                <a:ea typeface="+mj-ea"/>
                <a:cs typeface="+mj-cs"/>
              </a:rPr>
              <a:t>Συμβολισμοι</a:t>
            </a:r>
            <a:r>
              <a:rPr kumimoji="0" lang="el-GR" sz="4000" b="1" i="0" u="none" strike="noStrike" kern="1200" cap="all" spc="0" normalizeH="0" baseline="0" noProof="0" dirty="0" smtClean="0">
                <a:ln>
                  <a:noFill/>
                </a:ln>
                <a:solidFill>
                  <a:schemeClr val="tx1"/>
                </a:solidFill>
                <a:effectLst/>
                <a:uLnTx/>
                <a:uFillTx/>
                <a:latin typeface="+mj-lt"/>
                <a:ea typeface="+mj-ea"/>
                <a:cs typeface="+mj-cs"/>
              </a:rPr>
              <a:t> (ΣΕΛ. 24)</a:t>
            </a:r>
            <a:endParaRPr kumimoji="0" lang="en-US" sz="4000" b="1" i="0" u="none" strike="noStrike" kern="1200" cap="all" spc="0" normalizeH="0" baseline="0" noProof="0" dirty="0">
              <a:ln>
                <a:noFill/>
              </a:ln>
              <a:solidFill>
                <a:schemeClr val="tx1"/>
              </a:solidFill>
              <a:effectLst/>
              <a:uLnTx/>
              <a:uFillTx/>
              <a:latin typeface="+mj-lt"/>
              <a:ea typeface="+mj-ea"/>
              <a:cs typeface="+mj-cs"/>
            </a:endParaRPr>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4186238" cy="1143000"/>
          </a:xfrm>
        </p:spPr>
        <p:txBody>
          <a:bodyPr/>
          <a:lstStyle/>
          <a:p>
            <a:r>
              <a:rPr lang="el-GR" dirty="0" smtClean="0"/>
              <a:t>ΣΥΜΒΟΛΙΣΜΟΙ</a:t>
            </a:r>
            <a:endParaRPr lang="en-US" dirty="0"/>
          </a:p>
        </p:txBody>
      </p:sp>
      <p:pic>
        <p:nvPicPr>
          <p:cNvPr id="5122" name="Picture 2"/>
          <p:cNvPicPr>
            <a:picLocks noChangeAspect="1" noChangeArrowheads="1"/>
          </p:cNvPicPr>
          <p:nvPr/>
        </p:nvPicPr>
        <p:blipFill>
          <a:blip r:embed="rId2"/>
          <a:srcRect/>
          <a:stretch>
            <a:fillRect/>
          </a:stretch>
        </p:blipFill>
        <p:spPr bwMode="auto">
          <a:xfrm>
            <a:off x="4500562" y="214290"/>
            <a:ext cx="4495800" cy="389572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0" y="4429132"/>
            <a:ext cx="8915400" cy="2124073"/>
          </a:xfrm>
          <a:prstGeom prst="rect">
            <a:avLst/>
          </a:prstGeom>
          <a:noFill/>
          <a:ln w="9525">
            <a:noFill/>
            <a:miter lim="800000"/>
            <a:headEnd/>
            <a:tailEnd/>
          </a:ln>
          <a:effectLst/>
        </p:spPr>
      </p:pic>
      <p:pic>
        <p:nvPicPr>
          <p:cNvPr id="5124" name="Picture 4"/>
          <p:cNvPicPr>
            <a:picLocks noGrp="1" noChangeAspect="1" noChangeArrowheads="1"/>
          </p:cNvPicPr>
          <p:nvPr>
            <p:ph idx="1"/>
          </p:nvPr>
        </p:nvPicPr>
        <p:blipFill>
          <a:blip r:embed="rId4"/>
          <a:srcRect/>
          <a:stretch>
            <a:fillRect/>
          </a:stretch>
        </p:blipFill>
        <p:spPr bwMode="auto">
          <a:xfrm>
            <a:off x="154115" y="1357298"/>
            <a:ext cx="4275009" cy="2714644"/>
          </a:xfrm>
          <a:prstGeom prst="rect">
            <a:avLst/>
          </a:prstGeom>
          <a:noFill/>
          <a:ln w="9525">
            <a:noFill/>
            <a:miter lim="800000"/>
            <a:headEnd/>
            <a:tailEnd/>
          </a:ln>
          <a:effectLst/>
        </p:spPr>
      </p:pic>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ΔΟΚΟΙ (ΔΟΚΑΡΙΑ)</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ΣΥΜΒΟΛΙΣΜΟΙ</a:t>
            </a:r>
            <a:endParaRPr lang="en-US" dirty="0"/>
          </a:p>
        </p:txBody>
      </p:sp>
      <p:pic>
        <p:nvPicPr>
          <p:cNvPr id="6146" name="Picture 2"/>
          <p:cNvPicPr>
            <a:picLocks noChangeAspect="1" noChangeArrowheads="1"/>
          </p:cNvPicPr>
          <p:nvPr/>
        </p:nvPicPr>
        <p:blipFill>
          <a:blip r:embed="rId2"/>
          <a:srcRect/>
          <a:stretch>
            <a:fillRect/>
          </a:stretch>
        </p:blipFill>
        <p:spPr bwMode="auto">
          <a:xfrm>
            <a:off x="0" y="3857628"/>
            <a:ext cx="8858250" cy="2409825"/>
          </a:xfrm>
          <a:prstGeom prst="rect">
            <a:avLst/>
          </a:prstGeom>
          <a:noFill/>
          <a:ln w="9525">
            <a:noFill/>
            <a:miter lim="800000"/>
            <a:headEnd/>
            <a:tailEnd/>
          </a:ln>
          <a:effectLst/>
        </p:spPr>
      </p:pic>
      <p:pic>
        <p:nvPicPr>
          <p:cNvPr id="6147" name="Picture 3"/>
          <p:cNvPicPr>
            <a:picLocks noGrp="1" noChangeAspect="1" noChangeArrowheads="1"/>
          </p:cNvPicPr>
          <p:nvPr>
            <p:ph idx="1"/>
          </p:nvPr>
        </p:nvPicPr>
        <p:blipFill>
          <a:blip r:embed="rId3"/>
          <a:srcRect/>
          <a:stretch>
            <a:fillRect/>
          </a:stretch>
        </p:blipFill>
        <p:spPr bwMode="auto">
          <a:xfrm>
            <a:off x="214282" y="1785926"/>
            <a:ext cx="8550031" cy="1857388"/>
          </a:xfrm>
          <a:prstGeom prst="rect">
            <a:avLst/>
          </a:prstGeom>
          <a:noFill/>
          <a:ln w="9525">
            <a:noFill/>
            <a:miter lim="800000"/>
            <a:headEnd/>
            <a:tailEnd/>
          </a:ln>
          <a:effectLst/>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υποστηλωματα</a:t>
            </a:r>
            <a:r>
              <a:rPr lang="el-GR" dirty="0" smtClean="0"/>
              <a:t> (</a:t>
            </a:r>
            <a:r>
              <a:rPr lang="el-GR" dirty="0" err="1" smtClean="0"/>
              <a:t>κολονεσ</a:t>
            </a:r>
            <a:r>
              <a:rPr lang="el-GR" dirty="0" smtClean="0"/>
              <a:t>)</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ΣΥΜΒΟΛΙΣΜΟΙ</a:t>
            </a:r>
            <a:endParaRPr lang="en-US" dirty="0"/>
          </a:p>
        </p:txBody>
      </p:sp>
      <p:pic>
        <p:nvPicPr>
          <p:cNvPr id="4098" name="Picture 2"/>
          <p:cNvPicPr>
            <a:picLocks noGrp="1" noChangeAspect="1" noChangeArrowheads="1"/>
          </p:cNvPicPr>
          <p:nvPr>
            <p:ph idx="1"/>
          </p:nvPr>
        </p:nvPicPr>
        <p:blipFill>
          <a:blip r:embed="rId2"/>
          <a:srcRect/>
          <a:stretch>
            <a:fillRect/>
          </a:stretch>
        </p:blipFill>
        <p:spPr bwMode="auto">
          <a:xfrm>
            <a:off x="785786" y="4357694"/>
            <a:ext cx="7858180" cy="21717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t="29464"/>
          <a:stretch>
            <a:fillRect/>
          </a:stretch>
        </p:blipFill>
        <p:spPr bwMode="auto">
          <a:xfrm>
            <a:off x="642910" y="1857364"/>
            <a:ext cx="4505325" cy="1881182"/>
          </a:xfrm>
          <a:prstGeom prst="rect">
            <a:avLst/>
          </a:prstGeom>
          <a:noFill/>
          <a:ln w="9525">
            <a:noFill/>
            <a:miter lim="800000"/>
            <a:headEnd/>
            <a:tailEnd/>
          </a:ln>
          <a:effectLst/>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Ιστορική εξέλιξη</a:t>
            </a:r>
            <a:endParaRPr lang="en-US" dirty="0"/>
          </a:p>
        </p:txBody>
      </p:sp>
      <p:sp>
        <p:nvSpPr>
          <p:cNvPr id="3" name="2 - Θέση περιεχομένου"/>
          <p:cNvSpPr>
            <a:spLocks noGrp="1"/>
          </p:cNvSpPr>
          <p:nvPr>
            <p:ph idx="1"/>
          </p:nvPr>
        </p:nvSpPr>
        <p:spPr>
          <a:xfrm>
            <a:off x="457200" y="1357298"/>
            <a:ext cx="8229600" cy="5214974"/>
          </a:xfrm>
        </p:spPr>
        <p:txBody>
          <a:bodyPr>
            <a:noAutofit/>
          </a:bodyPr>
          <a:lstStyle/>
          <a:p>
            <a:pPr algn="just"/>
            <a:r>
              <a:rPr lang="el-GR" sz="2400" dirty="0"/>
              <a:t>Οι πρώτες εφαρμογές του οπλισμένου </a:t>
            </a:r>
            <a:r>
              <a:rPr lang="el-GR" sz="2400" dirty="0" smtClean="0"/>
              <a:t>σκυροδέματος συναντώνται </a:t>
            </a:r>
            <a:r>
              <a:rPr lang="el-GR" sz="2400" dirty="0"/>
              <a:t>στα μέσα του 19ου </a:t>
            </a:r>
            <a:r>
              <a:rPr lang="el-GR" sz="2400" dirty="0" smtClean="0"/>
              <a:t>αιώνα.</a:t>
            </a:r>
          </a:p>
          <a:p>
            <a:pPr algn="just"/>
            <a:r>
              <a:rPr lang="el-GR" sz="2400" dirty="0" smtClean="0"/>
              <a:t>Το </a:t>
            </a:r>
            <a:r>
              <a:rPr lang="el-GR" sz="2400" dirty="0"/>
              <a:t>1867 ο </a:t>
            </a:r>
            <a:r>
              <a:rPr lang="el-GR" sz="2400" dirty="0" err="1" smtClean="0"/>
              <a:t>Monier</a:t>
            </a:r>
            <a:r>
              <a:rPr lang="el-GR" sz="2400" dirty="0" smtClean="0"/>
              <a:t> (</a:t>
            </a:r>
            <a:r>
              <a:rPr lang="el-GR" sz="2400" dirty="0"/>
              <a:t>Γαλλία) κατασκευάζει δοχεία </a:t>
            </a:r>
            <a:r>
              <a:rPr lang="el-GR" sz="2400" dirty="0" smtClean="0"/>
              <a:t>από σκυρόδεμα </a:t>
            </a:r>
            <a:r>
              <a:rPr lang="el-GR" sz="2400" dirty="0"/>
              <a:t>με χαλύβδινο οπλισμό.</a:t>
            </a:r>
          </a:p>
          <a:p>
            <a:pPr algn="just"/>
            <a:r>
              <a:rPr lang="el-GR" sz="2400" dirty="0" smtClean="0"/>
              <a:t>Το </a:t>
            </a:r>
            <a:r>
              <a:rPr lang="el-GR" sz="2400" dirty="0"/>
              <a:t>1877 ο </a:t>
            </a:r>
            <a:r>
              <a:rPr lang="el-GR" sz="2400" dirty="0" err="1" smtClean="0"/>
              <a:t>Hyatt</a:t>
            </a:r>
            <a:r>
              <a:rPr lang="el-GR" sz="2400" dirty="0" smtClean="0"/>
              <a:t> (</a:t>
            </a:r>
            <a:r>
              <a:rPr lang="el-GR" sz="2400" dirty="0"/>
              <a:t>ΗΠΑ) δημοσιεύει </a:t>
            </a:r>
            <a:r>
              <a:rPr lang="el-GR" sz="2400" dirty="0" smtClean="0"/>
              <a:t>πειραματικά αποτελέσματα </a:t>
            </a:r>
            <a:r>
              <a:rPr lang="el-GR" sz="2400" dirty="0"/>
              <a:t>σε δομικά στοιχεία από οπλισμένο </a:t>
            </a:r>
            <a:r>
              <a:rPr lang="el-GR" sz="2400" dirty="0" smtClean="0"/>
              <a:t>σκυρόδεμα</a:t>
            </a:r>
            <a:r>
              <a:rPr lang="el-GR" sz="2400" dirty="0"/>
              <a:t>.</a:t>
            </a:r>
          </a:p>
          <a:p>
            <a:pPr algn="just"/>
            <a:r>
              <a:rPr lang="el-GR" sz="2400" dirty="0" smtClean="0"/>
              <a:t> </a:t>
            </a:r>
            <a:r>
              <a:rPr lang="el-GR" sz="2400" dirty="0"/>
              <a:t>Το 1884 εισάγεται το οπλισμένο σκυρόδεμα στη Γερμανία.</a:t>
            </a:r>
          </a:p>
          <a:p>
            <a:pPr algn="just"/>
            <a:r>
              <a:rPr lang="el-GR" sz="2400" dirty="0" smtClean="0"/>
              <a:t>Από </a:t>
            </a:r>
            <a:r>
              <a:rPr lang="el-GR" sz="2400" dirty="0"/>
              <a:t>τις αρχές του 20ου αιώνα η πρόοδος είναι ταχύτατη.</a:t>
            </a:r>
          </a:p>
          <a:p>
            <a:pPr algn="just"/>
            <a:r>
              <a:rPr lang="el-GR" sz="2400" dirty="0" smtClean="0"/>
              <a:t>Το </a:t>
            </a:r>
            <a:r>
              <a:rPr lang="el-GR" sz="2400" dirty="0"/>
              <a:t>1930 αρχίζει η μελέτη και εφαρμογή του </a:t>
            </a:r>
            <a:r>
              <a:rPr lang="el-GR" sz="2400" dirty="0" err="1" smtClean="0"/>
              <a:t>προεντεταμένου</a:t>
            </a:r>
            <a:r>
              <a:rPr lang="el-GR" sz="2400" dirty="0" smtClean="0"/>
              <a:t> σκυροδέματος</a:t>
            </a:r>
            <a:r>
              <a:rPr lang="el-GR" sz="2800" dirty="0"/>
              <a:t>.</a:t>
            </a:r>
            <a:endParaRPr lang="en-US" sz="2800"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b="20000"/>
          <a:stretch>
            <a:fillRect/>
          </a:stretch>
        </p:blipFill>
        <p:spPr bwMode="auto">
          <a:xfrm>
            <a:off x="285720" y="5000636"/>
            <a:ext cx="6286544" cy="785818"/>
          </a:xfrm>
          <a:prstGeom prst="rect">
            <a:avLst/>
          </a:prstGeom>
          <a:noFill/>
          <a:ln w="9525">
            <a:noFill/>
            <a:miter lim="800000"/>
            <a:headEnd/>
            <a:tailEnd/>
          </a:ln>
          <a:effectLst/>
        </p:spPr>
      </p:pic>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428596" y="3643314"/>
            <a:ext cx="8358246" cy="2908300"/>
          </a:xfrm>
          <a:prstGeom prst="rect">
            <a:avLst/>
          </a:prstGeom>
          <a:noFill/>
          <a:ln w="9525">
            <a:noFill/>
            <a:miter lim="800000"/>
            <a:headEnd/>
            <a:tailEnd/>
          </a:ln>
          <a:effectLst/>
        </p:spPr>
      </p:pic>
      <p:pic>
        <p:nvPicPr>
          <p:cNvPr id="8195" name="Picture 3"/>
          <p:cNvPicPr>
            <a:picLocks noGrp="1" noChangeAspect="1" noChangeArrowheads="1"/>
          </p:cNvPicPr>
          <p:nvPr>
            <p:ph idx="1"/>
          </p:nvPr>
        </p:nvPicPr>
        <p:blipFill>
          <a:blip r:embed="rId3"/>
          <a:srcRect/>
          <a:stretch>
            <a:fillRect/>
          </a:stretch>
        </p:blipFill>
        <p:spPr bwMode="auto">
          <a:xfrm>
            <a:off x="303587" y="642919"/>
            <a:ext cx="8483255" cy="2643206"/>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ΤΟΙΧΩΜΑΤΑ</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ΣΥΜΒΟΛΙΣΜΟΙ</a:t>
            </a:r>
            <a:endParaRPr lang="en-US" dirty="0"/>
          </a:p>
        </p:txBody>
      </p:sp>
      <p:pic>
        <p:nvPicPr>
          <p:cNvPr id="5122" name="Picture 2"/>
          <p:cNvPicPr>
            <a:picLocks noGrp="1" noChangeAspect="1" noChangeArrowheads="1"/>
          </p:cNvPicPr>
          <p:nvPr>
            <p:ph idx="1"/>
          </p:nvPr>
        </p:nvPicPr>
        <p:blipFill>
          <a:blip r:embed="rId2"/>
          <a:srcRect r="4304"/>
          <a:stretch>
            <a:fillRect/>
          </a:stretch>
        </p:blipFill>
        <p:spPr bwMode="auto">
          <a:xfrm>
            <a:off x="357157" y="1285860"/>
            <a:ext cx="8643999" cy="2428892"/>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642910" y="3571876"/>
            <a:ext cx="8001056" cy="3071834"/>
          </a:xfrm>
          <a:prstGeom prst="rect">
            <a:avLst/>
          </a:prstGeom>
          <a:noFill/>
          <a:ln w="9525">
            <a:noFill/>
            <a:miter lim="800000"/>
            <a:headEnd/>
            <a:tailEnd/>
          </a:ln>
          <a:effectLst/>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0" y="0"/>
            <a:ext cx="9147077" cy="685800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ΞΥΛΟΤΥΠΟΣ ΘΕΜΕΛΙΩΣΗΣ </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srcRect/>
          <a:stretch>
            <a:fillRect/>
          </a:stretch>
        </p:blipFill>
        <p:spPr bwMode="auto">
          <a:xfrm>
            <a:off x="-214346" y="0"/>
            <a:ext cx="9358346" cy="685800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ΠΕΔΙΛΑ/ ΘΕΜΕΛΙΩΣΗ</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lstStyle/>
          <a:p>
            <a:r>
              <a:rPr lang="el-GR" dirty="0" smtClean="0"/>
              <a:t>ΣΥΜΒΟΛΙΣΜΟΙ</a:t>
            </a:r>
            <a:endParaRPr lang="en-US" dirty="0"/>
          </a:p>
        </p:txBody>
      </p:sp>
      <p:pic>
        <p:nvPicPr>
          <p:cNvPr id="8194" name="Picture 2"/>
          <p:cNvPicPr>
            <a:picLocks noGrp="1" noChangeAspect="1" noChangeArrowheads="1"/>
          </p:cNvPicPr>
          <p:nvPr>
            <p:ph idx="1"/>
          </p:nvPr>
        </p:nvPicPr>
        <p:blipFill>
          <a:blip r:embed="rId2"/>
          <a:srcRect b="18056"/>
          <a:stretch>
            <a:fillRect/>
          </a:stretch>
        </p:blipFill>
        <p:spPr bwMode="auto">
          <a:xfrm>
            <a:off x="0" y="1428736"/>
            <a:ext cx="4500562" cy="4857784"/>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r="5796" b="52598"/>
          <a:stretch>
            <a:fillRect/>
          </a:stretch>
        </p:blipFill>
        <p:spPr bwMode="auto">
          <a:xfrm>
            <a:off x="4500499" y="1000108"/>
            <a:ext cx="4643501" cy="2733958"/>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a:srcRect l="28505" t="48483"/>
          <a:stretch>
            <a:fillRect/>
          </a:stretch>
        </p:blipFill>
        <p:spPr bwMode="auto">
          <a:xfrm>
            <a:off x="5500694" y="3786190"/>
            <a:ext cx="3643306" cy="3071810"/>
          </a:xfrm>
          <a:prstGeom prst="rect">
            <a:avLst/>
          </a:prstGeom>
          <a:noFill/>
          <a:ln w="9525">
            <a:noFill/>
            <a:miter lim="800000"/>
            <a:headEnd/>
            <a:tailEnd/>
          </a:ln>
          <a:effectLst/>
        </p:spPr>
      </p:pic>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srcRect/>
          <a:stretch>
            <a:fillRect/>
          </a:stretch>
        </p:blipFill>
        <p:spPr bwMode="auto">
          <a:xfrm>
            <a:off x="3967719" y="1285860"/>
            <a:ext cx="5061728" cy="5429288"/>
          </a:xfrm>
          <a:prstGeom prst="rect">
            <a:avLst/>
          </a:prstGeom>
          <a:noFill/>
          <a:ln w="9525">
            <a:noFill/>
            <a:miter lim="800000"/>
            <a:headEnd/>
            <a:tailEnd/>
          </a:ln>
          <a:effectLst/>
        </p:spPr>
      </p:pic>
      <p:sp>
        <p:nvSpPr>
          <p:cNvPr id="2" name="1 - Τίτλος"/>
          <p:cNvSpPr>
            <a:spLocks noGrp="1"/>
          </p:cNvSpPr>
          <p:nvPr>
            <p:ph type="title"/>
          </p:nvPr>
        </p:nvSpPr>
        <p:spPr/>
        <p:txBody>
          <a:bodyPr/>
          <a:lstStyle/>
          <a:p>
            <a:r>
              <a:rPr lang="el-GR" dirty="0" smtClean="0"/>
              <a:t>ΓΕΝΙΚΑ ΠΕΡΙ ΣΚΕΛΕΤΟΥ</a:t>
            </a:r>
            <a:endParaRPr lang="en-US" dirty="0"/>
          </a:p>
        </p:txBody>
      </p:sp>
      <p:sp>
        <p:nvSpPr>
          <p:cNvPr id="3" name="2 - Θέση περιεχομένου"/>
          <p:cNvSpPr>
            <a:spLocks noGrp="1"/>
          </p:cNvSpPr>
          <p:nvPr>
            <p:ph idx="1"/>
          </p:nvPr>
        </p:nvSpPr>
        <p:spPr>
          <a:xfrm>
            <a:off x="457200" y="1600200"/>
            <a:ext cx="3971924" cy="4525963"/>
          </a:xfrm>
        </p:spPr>
        <p:txBody>
          <a:bodyPr>
            <a:normAutofit fontScale="77500" lnSpcReduction="20000"/>
          </a:bodyPr>
          <a:lstStyle/>
          <a:p>
            <a:pPr algn="just"/>
            <a:r>
              <a:rPr lang="el-GR" dirty="0"/>
              <a:t>Κάθε κτίριο εμπεριέχει </a:t>
            </a:r>
            <a:r>
              <a:rPr lang="el-GR" dirty="0" smtClean="0"/>
              <a:t>τον </a:t>
            </a:r>
            <a:r>
              <a:rPr lang="el-GR" b="1" dirty="0" smtClean="0"/>
              <a:t>φέροντα </a:t>
            </a:r>
            <a:r>
              <a:rPr lang="el-GR" b="1" dirty="0"/>
              <a:t>οργανισμό του, που </a:t>
            </a:r>
            <a:r>
              <a:rPr lang="el-GR" b="1" dirty="0" smtClean="0"/>
              <a:t>κατά </a:t>
            </a:r>
            <a:r>
              <a:rPr lang="el-GR" dirty="0" smtClean="0"/>
              <a:t>κανόνα </a:t>
            </a:r>
            <a:r>
              <a:rPr lang="el-GR" dirty="0"/>
              <a:t>είναι από </a:t>
            </a:r>
            <a:r>
              <a:rPr lang="el-GR" dirty="0" smtClean="0"/>
              <a:t>οπλισμένο σκυρόδεμα </a:t>
            </a:r>
            <a:r>
              <a:rPr lang="el-GR" dirty="0"/>
              <a:t>ή από δομικό </a:t>
            </a:r>
            <a:r>
              <a:rPr lang="el-GR" dirty="0" smtClean="0"/>
              <a:t>χάλυβα, ή </a:t>
            </a:r>
            <a:r>
              <a:rPr lang="el-GR" dirty="0"/>
              <a:t>και από το συνδυασμό </a:t>
            </a:r>
            <a:r>
              <a:rPr lang="el-GR" dirty="0" smtClean="0"/>
              <a:t>τους.</a:t>
            </a:r>
          </a:p>
          <a:p>
            <a:pPr algn="just"/>
            <a:r>
              <a:rPr lang="el-GR" dirty="0"/>
              <a:t>Ο σκελετός του κτιρίου πρέπει </a:t>
            </a:r>
            <a:r>
              <a:rPr lang="el-GR" dirty="0" smtClean="0"/>
              <a:t>να έχει </a:t>
            </a:r>
            <a:r>
              <a:rPr lang="el-GR" dirty="0"/>
              <a:t>την απαιτούμενη αντοχή </a:t>
            </a:r>
            <a:r>
              <a:rPr lang="el-GR" dirty="0" smtClean="0"/>
              <a:t>για να </a:t>
            </a:r>
            <a:r>
              <a:rPr lang="el-GR" dirty="0"/>
              <a:t>φέρει με ασφάλεια τα </a:t>
            </a:r>
            <a:r>
              <a:rPr lang="el-GR" dirty="0" smtClean="0"/>
              <a:t>φορτία της </a:t>
            </a:r>
            <a:r>
              <a:rPr lang="el-GR" dirty="0"/>
              <a:t>βαρύτητας, σε όλη τη </a:t>
            </a:r>
            <a:r>
              <a:rPr lang="el-GR" dirty="0" smtClean="0"/>
              <a:t>διάρκεια της </a:t>
            </a:r>
            <a:r>
              <a:rPr lang="el-GR" dirty="0"/>
              <a:t>ζωής του κτιρίου.</a:t>
            </a:r>
            <a:endParaRPr lang="en-US"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ΣΥΝΔΕΤΗΡΙΕΣ ΔΟΚΟΙ</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ΣΥΜΒΟΛΙΣΜΟΙ</a:t>
            </a:r>
            <a:endParaRPr lang="en-US" dirty="0"/>
          </a:p>
        </p:txBody>
      </p:sp>
      <p:pic>
        <p:nvPicPr>
          <p:cNvPr id="9218" name="Picture 2"/>
          <p:cNvPicPr>
            <a:picLocks noGrp="1" noChangeAspect="1" noChangeArrowheads="1"/>
          </p:cNvPicPr>
          <p:nvPr>
            <p:ph idx="1"/>
          </p:nvPr>
        </p:nvPicPr>
        <p:blipFill>
          <a:blip r:embed="rId2"/>
          <a:srcRect b="80574"/>
          <a:stretch>
            <a:fillRect/>
          </a:stretch>
        </p:blipFill>
        <p:spPr bwMode="auto">
          <a:xfrm>
            <a:off x="357158" y="1357298"/>
            <a:ext cx="8572560" cy="1500197"/>
          </a:xfrm>
          <a:prstGeom prst="rect">
            <a:avLst/>
          </a:prstGeom>
          <a:noFill/>
          <a:ln w="9525">
            <a:noFill/>
            <a:miter lim="800000"/>
            <a:headEnd/>
            <a:tailEnd/>
          </a:ln>
          <a:effectLst/>
        </p:spPr>
      </p:pic>
      <p:pic>
        <p:nvPicPr>
          <p:cNvPr id="9219" name="Picture 3"/>
          <p:cNvPicPr>
            <a:picLocks noChangeAspect="1" noChangeArrowheads="1"/>
          </p:cNvPicPr>
          <p:nvPr/>
        </p:nvPicPr>
        <p:blipFill>
          <a:blip r:embed="rId2"/>
          <a:srcRect t="26923"/>
          <a:stretch>
            <a:fillRect/>
          </a:stretch>
        </p:blipFill>
        <p:spPr bwMode="auto">
          <a:xfrm>
            <a:off x="642910" y="3071810"/>
            <a:ext cx="7860639" cy="3429011"/>
          </a:xfrm>
          <a:prstGeom prst="rect">
            <a:avLst/>
          </a:prstGeom>
          <a:noFill/>
          <a:ln w="9525">
            <a:noFill/>
            <a:miter lim="800000"/>
            <a:headEnd/>
            <a:tailEnd/>
          </a:ln>
          <a:effectLst/>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pic>
        <p:nvPicPr>
          <p:cNvPr id="10242" name="Picture 2"/>
          <p:cNvPicPr>
            <a:picLocks noGrp="1" noChangeAspect="1" noChangeArrowheads="1"/>
          </p:cNvPicPr>
          <p:nvPr>
            <p:ph idx="1"/>
          </p:nvPr>
        </p:nvPicPr>
        <p:blipFill>
          <a:blip r:embed="rId2"/>
          <a:srcRect/>
          <a:stretch>
            <a:fillRect/>
          </a:stretch>
        </p:blipFill>
        <p:spPr bwMode="auto">
          <a:xfrm>
            <a:off x="-1" y="0"/>
            <a:ext cx="9147077" cy="685800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ΤΟΜΕΣ ΣΚΕΛΕΤΟΥ</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sp>
        <p:nvSpPr>
          <p:cNvPr id="3" name="2 - Θέση περιεχομένου"/>
          <p:cNvSpPr>
            <a:spLocks noGrp="1"/>
          </p:cNvSpPr>
          <p:nvPr>
            <p:ph idx="1"/>
          </p:nvPr>
        </p:nvSpPr>
        <p:spPr/>
        <p:txBody>
          <a:bodyPr>
            <a:normAutofit/>
          </a:bodyPr>
          <a:lstStyle/>
          <a:p>
            <a:pPr algn="just"/>
            <a:r>
              <a:rPr lang="el-GR" dirty="0" smtClean="0"/>
              <a:t>Για να είναι σαφείς και κατασκευάσιμοι οι </a:t>
            </a:r>
            <a:r>
              <a:rPr lang="el-GR" dirty="0" err="1" smtClean="0"/>
              <a:t>ξυλότυποι</a:t>
            </a:r>
            <a:r>
              <a:rPr lang="el-GR" dirty="0" smtClean="0"/>
              <a:t> (καλούπια) χρειάζεται και η αναλυτική τομή.</a:t>
            </a:r>
          </a:p>
          <a:p>
            <a:pPr algn="just"/>
            <a:r>
              <a:rPr lang="el-GR" dirty="0" smtClean="0"/>
              <a:t>Οι τομές αναγράφονται πάνω στο σχέδιο </a:t>
            </a:r>
            <a:r>
              <a:rPr lang="el-GR" dirty="0" err="1" smtClean="0"/>
              <a:t>ξυλοτύπου</a:t>
            </a:r>
            <a:r>
              <a:rPr lang="el-GR" dirty="0" smtClean="0"/>
              <a:t>.</a:t>
            </a:r>
          </a:p>
          <a:p>
            <a:pPr algn="just"/>
            <a:r>
              <a:rPr lang="el-GR" dirty="0" smtClean="0"/>
              <a:t>Σε όλες τις τομές πρέπει να σχεδιάζεται με απόλυτη ευκρίνεια το σκυρόδεμα εξομάλυνσης.  </a:t>
            </a:r>
          </a:p>
          <a:p>
            <a:pPr algn="just"/>
            <a:endParaRPr lang="el-GR" dirty="0" smtClean="0"/>
          </a:p>
          <a:p>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κειμένου"/>
          <p:cNvSpPr>
            <a:spLocks noGrp="1"/>
          </p:cNvSpPr>
          <p:nvPr>
            <p:ph type="body" idx="1"/>
          </p:nvPr>
        </p:nvSpPr>
        <p:spPr/>
        <p:txBody>
          <a:bodyPr/>
          <a:lstStyle/>
          <a:p>
            <a:endParaRPr lang="en-US"/>
          </a:p>
        </p:txBody>
      </p:sp>
      <p:pic>
        <p:nvPicPr>
          <p:cNvPr id="11266" name="Picture 2"/>
          <p:cNvPicPr>
            <a:picLocks noChangeAspect="1" noChangeArrowheads="1"/>
          </p:cNvPicPr>
          <p:nvPr/>
        </p:nvPicPr>
        <p:blipFill>
          <a:blip r:embed="rId2"/>
          <a:srcRect/>
          <a:stretch>
            <a:fillRect/>
          </a:stretch>
        </p:blipFill>
        <p:spPr bwMode="auto">
          <a:xfrm>
            <a:off x="0" y="1152"/>
            <a:ext cx="9145538" cy="6856847"/>
          </a:xfrm>
          <a:prstGeom prst="rect">
            <a:avLst/>
          </a:prstGeom>
          <a:noFill/>
          <a:ln w="9525">
            <a:noFill/>
            <a:miter lim="800000"/>
            <a:headEnd/>
            <a:tailEnd/>
          </a:ln>
          <a:effectLst/>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κειμένου"/>
          <p:cNvSpPr>
            <a:spLocks noGrp="1"/>
          </p:cNvSpPr>
          <p:nvPr>
            <p:ph type="body" idx="1"/>
          </p:nvPr>
        </p:nvSpPr>
        <p:spPr/>
        <p:txBody>
          <a:bodyPr/>
          <a:lstStyle/>
          <a:p>
            <a:endParaRPr lang="en-US"/>
          </a:p>
        </p:txBody>
      </p:sp>
      <p:pic>
        <p:nvPicPr>
          <p:cNvPr id="12290" name="Picture 2"/>
          <p:cNvPicPr>
            <a:picLocks noChangeAspect="1" noChangeArrowheads="1"/>
          </p:cNvPicPr>
          <p:nvPr/>
        </p:nvPicPr>
        <p:blipFill>
          <a:blip r:embed="rId2"/>
          <a:srcRect/>
          <a:stretch>
            <a:fillRect/>
          </a:stretch>
        </p:blipFill>
        <p:spPr bwMode="auto">
          <a:xfrm>
            <a:off x="-1538" y="0"/>
            <a:ext cx="9147076" cy="6858000"/>
          </a:xfrm>
          <a:prstGeom prst="rect">
            <a:avLst/>
          </a:prstGeom>
          <a:noFill/>
          <a:ln w="9525">
            <a:noFill/>
            <a:miter lim="800000"/>
            <a:headEnd/>
            <a:tailEnd/>
          </a:ln>
          <a:effectLst/>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Σκυρόδεμα εξομάλυνσης- Μπετό καθαριότητας. </a:t>
            </a:r>
            <a:endParaRPr lang="en-US" dirty="0" smtClean="0"/>
          </a:p>
        </p:txBody>
      </p:sp>
      <p:sp>
        <p:nvSpPr>
          <p:cNvPr id="3" name="2 - Θέση περιεχομένου"/>
          <p:cNvSpPr>
            <a:spLocks noGrp="1"/>
          </p:cNvSpPr>
          <p:nvPr>
            <p:ph idx="1"/>
          </p:nvPr>
        </p:nvSpPr>
        <p:spPr>
          <a:xfrm>
            <a:off x="142844" y="1600200"/>
            <a:ext cx="8715436" cy="5114948"/>
          </a:xfrm>
        </p:spPr>
        <p:txBody>
          <a:bodyPr>
            <a:normAutofit/>
          </a:bodyPr>
          <a:lstStyle/>
          <a:p>
            <a:pPr algn="just"/>
            <a:r>
              <a:rPr lang="el-GR" dirty="0" smtClean="0"/>
              <a:t>Πριν την χάραξη των θεμελίων, διαστρώνεται στο επίπεδο και στην επιφάνεια </a:t>
            </a:r>
            <a:r>
              <a:rPr lang="el-GR" dirty="0" err="1" smtClean="0"/>
              <a:t>έδρασης</a:t>
            </a:r>
            <a:r>
              <a:rPr lang="el-GR" dirty="0" smtClean="0"/>
              <a:t> των θεμελίων </a:t>
            </a:r>
            <a:r>
              <a:rPr lang="el-GR" b="1" dirty="0" smtClean="0"/>
              <a:t>άοπλο</a:t>
            </a:r>
            <a:r>
              <a:rPr lang="el-GR" dirty="0" smtClean="0"/>
              <a:t> </a:t>
            </a:r>
            <a:r>
              <a:rPr lang="el-GR" b="1" dirty="0" smtClean="0"/>
              <a:t>σκυρόδεμα ποιότητας C12 </a:t>
            </a:r>
            <a:r>
              <a:rPr lang="el-GR" dirty="0" smtClean="0"/>
              <a:t>με μέσο </a:t>
            </a:r>
            <a:r>
              <a:rPr lang="el-GR" b="1" dirty="0" smtClean="0"/>
              <a:t>πάχος 10 εκ. </a:t>
            </a:r>
            <a:r>
              <a:rPr lang="el-GR" dirty="0" smtClean="0"/>
              <a:t>ώστε να επιτύχουμε πλήρη </a:t>
            </a:r>
            <a:r>
              <a:rPr lang="el-GR" b="1" dirty="0" err="1" smtClean="0"/>
              <a:t>επιπεδότητα</a:t>
            </a:r>
            <a:r>
              <a:rPr lang="el-GR" dirty="0" smtClean="0"/>
              <a:t> και να </a:t>
            </a:r>
            <a:r>
              <a:rPr lang="el-GR" b="1" dirty="0" smtClean="0"/>
              <a:t>μην έρθουν σε επαφή </a:t>
            </a:r>
            <a:r>
              <a:rPr lang="el-GR" dirty="0" smtClean="0"/>
              <a:t>οι </a:t>
            </a:r>
            <a:r>
              <a:rPr lang="el-GR" b="1" dirty="0" smtClean="0"/>
              <a:t>οπλισμοί</a:t>
            </a:r>
            <a:r>
              <a:rPr lang="el-GR" dirty="0" smtClean="0"/>
              <a:t> και το </a:t>
            </a:r>
            <a:r>
              <a:rPr lang="el-GR" b="1" dirty="0" smtClean="0"/>
              <a:t>σκυρόδεμα των θεμελίων με το χώμα</a:t>
            </a:r>
            <a:r>
              <a:rPr lang="el-GR" dirty="0" smtClean="0"/>
              <a:t>.</a:t>
            </a:r>
          </a:p>
          <a:p>
            <a:pPr algn="just"/>
            <a:endParaRPr lang="el-GR" dirty="0" smtClean="0"/>
          </a:p>
          <a:p>
            <a:pPr algn="just">
              <a:buNone/>
            </a:pPr>
            <a:r>
              <a:rPr lang="en-US" sz="1800" dirty="0" smtClean="0"/>
              <a:t>https://smartbuilding.gr</a:t>
            </a:r>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ΕΚΣΚΑΦΗ</a:t>
            </a:r>
            <a:endParaRPr lang="en-US" dirty="0"/>
          </a:p>
        </p:txBody>
      </p:sp>
      <p:pic>
        <p:nvPicPr>
          <p:cNvPr id="5" name="4 - Εικόνα" descr="ΕΚΣΚΑΦΗ.png"/>
          <p:cNvPicPr>
            <a:picLocks noChangeAspect="1"/>
          </p:cNvPicPr>
          <p:nvPr/>
        </p:nvPicPr>
        <p:blipFill>
          <a:blip r:embed="rId2"/>
          <a:stretch>
            <a:fillRect/>
          </a:stretch>
        </p:blipFill>
        <p:spPr>
          <a:xfrm>
            <a:off x="714348" y="1571612"/>
            <a:ext cx="7858180" cy="4434156"/>
          </a:xfrm>
          <a:prstGeom prst="rect">
            <a:avLst/>
          </a:prstGeom>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ΜΠΕΤΟ ΚΑΘΑΡΙΟΤΗΤΑΣ</a:t>
            </a:r>
            <a:endParaRPr lang="en-US" dirty="0"/>
          </a:p>
        </p:txBody>
      </p:sp>
      <p:pic>
        <p:nvPicPr>
          <p:cNvPr id="4" name="3 - Θέση περιεχομένου" descr="μπετο καθαριοτητας.jpg"/>
          <p:cNvPicPr>
            <a:picLocks noGrp="1" noChangeAspect="1"/>
          </p:cNvPicPr>
          <p:nvPr>
            <p:ph idx="1"/>
          </p:nvPr>
        </p:nvPicPr>
        <p:blipFill>
          <a:blip r:embed="rId2"/>
          <a:stretch>
            <a:fillRect/>
          </a:stretch>
        </p:blipFill>
        <p:spPr>
          <a:xfrm>
            <a:off x="357158" y="1571612"/>
            <a:ext cx="8523000" cy="4794188"/>
          </a:xfrm>
          <a:prstGeom prst="rect">
            <a:avLst/>
          </a:prstGeom>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ΔΟΜΗΣΗ με ΠΗΛΟ </a:t>
            </a:r>
            <a:br>
              <a:rPr lang="el-GR" dirty="0" smtClean="0"/>
            </a:br>
            <a:r>
              <a:rPr lang="el-GR" dirty="0" smtClean="0"/>
              <a:t>ΣΚΕΛΕΤΟ από ΞΥΛΟ. </a:t>
            </a:r>
            <a:endParaRPr lang="en-US" dirty="0"/>
          </a:p>
        </p:txBody>
      </p:sp>
      <p:pic>
        <p:nvPicPr>
          <p:cNvPr id="11266" name="Picture 2"/>
          <p:cNvPicPr>
            <a:picLocks noGrp="1" noChangeAspect="1" noChangeArrowheads="1"/>
          </p:cNvPicPr>
          <p:nvPr>
            <p:ph idx="1"/>
          </p:nvPr>
        </p:nvPicPr>
        <p:blipFill>
          <a:blip r:embed="rId2"/>
          <a:srcRect/>
          <a:stretch>
            <a:fillRect/>
          </a:stretch>
        </p:blipFill>
        <p:spPr bwMode="auto">
          <a:xfrm>
            <a:off x="1500166" y="1428736"/>
            <a:ext cx="6143668" cy="5072074"/>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ΧΑΡΑΞΗ ΘΕΜΕΛΙΩΣΗΣ</a:t>
            </a:r>
            <a:endParaRPr lang="en-US" dirty="0"/>
          </a:p>
        </p:txBody>
      </p:sp>
      <p:pic>
        <p:nvPicPr>
          <p:cNvPr id="4" name="3 - Θέση περιεχομένου" descr="ΧΑΡΑΞΗ_ΘΕΜΕΛΙΩΣΗΣ.png"/>
          <p:cNvPicPr>
            <a:picLocks noGrp="1" noChangeAspect="1"/>
          </p:cNvPicPr>
          <p:nvPr>
            <p:ph idx="1"/>
          </p:nvPr>
        </p:nvPicPr>
        <p:blipFill>
          <a:blip r:embed="rId2"/>
          <a:stretch>
            <a:fillRect/>
          </a:stretch>
        </p:blipFill>
        <p:spPr>
          <a:xfrm>
            <a:off x="357158" y="1571612"/>
            <a:ext cx="8470388" cy="4883708"/>
          </a:xfrm>
          <a:prstGeom prst="rect">
            <a:avLst/>
          </a:prstGeom>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ΣΙΔΕΡΩΜΑ ΘΕΜΕΛΙΩΣΗΣ</a:t>
            </a:r>
            <a:endParaRPr lang="en-US" dirty="0"/>
          </a:p>
        </p:txBody>
      </p:sp>
      <p:pic>
        <p:nvPicPr>
          <p:cNvPr id="6" name="5 - Θέση περιεχομένου" descr="ΣΙΔΕΡΩΜΑ_ΘΕΜΕΛΙΩΣΗΣ.png"/>
          <p:cNvPicPr>
            <a:picLocks noGrp="1" noChangeAspect="1"/>
          </p:cNvPicPr>
          <p:nvPr>
            <p:ph idx="1"/>
          </p:nvPr>
        </p:nvPicPr>
        <p:blipFill>
          <a:blip r:embed="rId2"/>
          <a:stretch>
            <a:fillRect/>
          </a:stretch>
        </p:blipFill>
        <p:spPr>
          <a:xfrm>
            <a:off x="500034" y="1500174"/>
            <a:ext cx="8141906" cy="4821535"/>
          </a:xfrm>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ΣΚΥΡΟΔΕΤΗΣΗ ΘΕΜΕΛΙΩΣΗΣ</a:t>
            </a:r>
            <a:endParaRPr lang="en-US" dirty="0"/>
          </a:p>
        </p:txBody>
      </p:sp>
      <p:pic>
        <p:nvPicPr>
          <p:cNvPr id="4" name="3 - Θέση περιεχομένου" descr="ΣΚΥΡΟΔΕΤΗΣΗ_ΘΕΜΕΛΙΩΣΗΣ.png"/>
          <p:cNvPicPr>
            <a:picLocks noGrp="1" noChangeAspect="1"/>
          </p:cNvPicPr>
          <p:nvPr>
            <p:ph idx="1"/>
          </p:nvPr>
        </p:nvPicPr>
        <p:blipFill>
          <a:blip r:embed="rId2"/>
          <a:stretch>
            <a:fillRect/>
          </a:stretch>
        </p:blipFill>
        <p:spPr>
          <a:xfrm>
            <a:off x="928662" y="1428736"/>
            <a:ext cx="7429552" cy="4411297"/>
          </a:xfrm>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ΞΕΚΑΛΟΥΠΩΜΑ ΘΕΜΕΛΙΩΣΗΣ</a:t>
            </a:r>
            <a:endParaRPr lang="en-US" dirty="0"/>
          </a:p>
        </p:txBody>
      </p:sp>
      <p:pic>
        <p:nvPicPr>
          <p:cNvPr id="4" name="3 - Θέση περιεχομένου" descr="ΞΕΚΑΛΟΥΠΩΜΑ_ΘΕΜΕΘΙΩΣΗΣ.png"/>
          <p:cNvPicPr>
            <a:picLocks noGrp="1" noChangeAspect="1"/>
          </p:cNvPicPr>
          <p:nvPr>
            <p:ph idx="1"/>
          </p:nvPr>
        </p:nvPicPr>
        <p:blipFill>
          <a:blip r:embed="rId2"/>
          <a:stretch>
            <a:fillRect/>
          </a:stretch>
        </p:blipFill>
        <p:spPr>
          <a:xfrm>
            <a:off x="857224" y="1643050"/>
            <a:ext cx="7544652" cy="4373541"/>
          </a:xfrm>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ΥΠΟΜΝΗΜΑ</a:t>
            </a:r>
            <a:endParaRPr lang="en-US" dirty="0"/>
          </a:p>
        </p:txBody>
      </p:sp>
      <p:sp>
        <p:nvSpPr>
          <p:cNvPr id="3" name="2 - Θέση κειμένου"/>
          <p:cNvSpPr>
            <a:spLocks noGrp="1"/>
          </p:cNvSpPr>
          <p:nvPr>
            <p:ph type="body" idx="1"/>
          </p:nvPr>
        </p:nvSpPr>
        <p:spPr/>
        <p:txBody>
          <a:bodyPr/>
          <a:lstStyle/>
          <a:p>
            <a:endParaRPr lang="en-US"/>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ΠΤΩΣΗ ΜΑΡΚΙΖΑΣ </a:t>
            </a:r>
            <a:endParaRPr lang="en-US" dirty="0"/>
          </a:p>
        </p:txBody>
      </p:sp>
      <p:pic>
        <p:nvPicPr>
          <p:cNvPr id="13314" name="Picture 2"/>
          <p:cNvPicPr>
            <a:picLocks noGrp="1" noChangeAspect="1" noChangeArrowheads="1"/>
          </p:cNvPicPr>
          <p:nvPr>
            <p:ph idx="1"/>
          </p:nvPr>
        </p:nvPicPr>
        <p:blipFill>
          <a:blip r:embed="rId2"/>
          <a:srcRect t="14206" b="5296"/>
          <a:stretch>
            <a:fillRect/>
          </a:stretch>
        </p:blipFill>
        <p:spPr bwMode="auto">
          <a:xfrm>
            <a:off x="0" y="1214422"/>
            <a:ext cx="9144000" cy="535785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ΧΑΛΥΒΑΣ</a:t>
            </a:r>
            <a:endParaRPr lang="en-US" dirty="0"/>
          </a:p>
        </p:txBody>
      </p:sp>
      <p:pic>
        <p:nvPicPr>
          <p:cNvPr id="1026" name="Picture 2"/>
          <p:cNvPicPr>
            <a:picLocks noGrp="1" noChangeAspect="1" noChangeArrowheads="1"/>
          </p:cNvPicPr>
          <p:nvPr>
            <p:ph idx="1"/>
          </p:nvPr>
        </p:nvPicPr>
        <p:blipFill>
          <a:blip r:embed="rId2"/>
          <a:srcRect l="26028" t="26201" r="19813" b="41737"/>
          <a:stretch>
            <a:fillRect/>
          </a:stretch>
        </p:blipFill>
        <p:spPr bwMode="auto">
          <a:xfrm>
            <a:off x="428596" y="3929066"/>
            <a:ext cx="8366818" cy="2786106"/>
          </a:xfrm>
          <a:prstGeom prst="rect">
            <a:avLst/>
          </a:prstGeom>
          <a:noFill/>
          <a:ln w="9525">
            <a:noFill/>
            <a:miter lim="800000"/>
            <a:headEnd/>
            <a:tailEnd/>
          </a:ln>
          <a:effectLst/>
        </p:spPr>
      </p:pic>
      <p:sp>
        <p:nvSpPr>
          <p:cNvPr id="6" name="5 - Ορθογώνιο"/>
          <p:cNvSpPr/>
          <p:nvPr/>
        </p:nvSpPr>
        <p:spPr>
          <a:xfrm>
            <a:off x="571472" y="1357298"/>
            <a:ext cx="7929618" cy="2677656"/>
          </a:xfrm>
          <a:prstGeom prst="rect">
            <a:avLst/>
          </a:prstGeom>
        </p:spPr>
        <p:txBody>
          <a:bodyPr wrap="square">
            <a:spAutoFit/>
          </a:bodyPr>
          <a:lstStyle/>
          <a:p>
            <a:pPr algn="just"/>
            <a:r>
              <a:rPr lang="el-GR" sz="2400" b="1" dirty="0" smtClean="0"/>
              <a:t>Όριο διαρροής</a:t>
            </a:r>
            <a:r>
              <a:rPr lang="el-GR" sz="2400" dirty="0" smtClean="0"/>
              <a:t> καλείται η κρίσιμη τιμή εφαρμοζόμενης </a:t>
            </a:r>
            <a:r>
              <a:rPr lang="el-GR" sz="2400" dirty="0" smtClean="0">
                <a:hlinkClick r:id="rId3" tooltip="Τάση (μηχανική)"/>
              </a:rPr>
              <a:t>τάσης</a:t>
            </a:r>
            <a:r>
              <a:rPr lang="el-GR" sz="2400" dirty="0" smtClean="0"/>
              <a:t> σε ένα </a:t>
            </a:r>
            <a:r>
              <a:rPr lang="el-GR" sz="2400" dirty="0" smtClean="0">
                <a:hlinkClick r:id="rId4" tooltip="Στερεό"/>
              </a:rPr>
              <a:t>στερεό</a:t>
            </a:r>
            <a:r>
              <a:rPr lang="el-GR" sz="2400" dirty="0" smtClean="0"/>
              <a:t> σώμα πέρα από την οποία μέρος της παραμόρφωσης παύει να είναι </a:t>
            </a:r>
            <a:r>
              <a:rPr lang="el-GR" sz="2400" dirty="0" smtClean="0">
                <a:hlinkClick r:id="rId5" tooltip="Ελαστική παραμόρφωση (δεν έχει γραφτεί ακόμα)"/>
              </a:rPr>
              <a:t>ελαστική</a:t>
            </a:r>
            <a:r>
              <a:rPr lang="el-GR" sz="2400" dirty="0" smtClean="0"/>
              <a:t> και γίνεται </a:t>
            </a:r>
            <a:r>
              <a:rPr lang="el-GR" sz="2400" dirty="0" smtClean="0">
                <a:hlinkClick r:id="rId6" tooltip="Πλαστική παραμόρφωση (δεν έχει γραφτεί ακόμα)"/>
              </a:rPr>
              <a:t>πλαστική</a:t>
            </a:r>
            <a:r>
              <a:rPr lang="el-GR" sz="2400" dirty="0" smtClean="0"/>
              <a:t>.</a:t>
            </a:r>
          </a:p>
          <a:p>
            <a:pPr algn="just"/>
            <a:r>
              <a:rPr lang="el-GR" sz="2400" dirty="0" smtClean="0"/>
              <a:t>Το όριο διαρροής είναι συνήθως η μέγιστη τάση που επιτρέπεται να παραλάβει μια κατασκευή, διότι πέρα από αυτό υπάρχει μόνιμη παραμόρφωση.</a:t>
            </a:r>
            <a:endParaRPr lang="el-GR" sz="2400"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a:srcRect l="33828" t="16250" r="34531" b="3750"/>
          <a:stretch>
            <a:fillRect/>
          </a:stretch>
        </p:blipFill>
        <p:spPr bwMode="auto">
          <a:xfrm>
            <a:off x="2357422" y="142852"/>
            <a:ext cx="4591574" cy="6530160"/>
          </a:xfrm>
          <a:prstGeom prst="rect">
            <a:avLst/>
          </a:prstGeom>
          <a:noFill/>
          <a:ln w="9525">
            <a:noFill/>
            <a:miter lim="800000"/>
            <a:headEnd/>
            <a:tailEnd/>
          </a:ln>
          <a:effectLst/>
        </p:spPr>
      </p:pic>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l="24252" t="34093" r="36682" b="39074"/>
          <a:stretch>
            <a:fillRect/>
          </a:stretch>
        </p:blipFill>
        <p:spPr bwMode="auto">
          <a:xfrm>
            <a:off x="500034" y="3357562"/>
            <a:ext cx="8135528" cy="3143272"/>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ΜΕΤΑΛΛΙΚΟΣ ΣΚΕΛΕΤΟΣ</a:t>
            </a:r>
            <a:endParaRPr lang="en-US" dirty="0"/>
          </a:p>
        </p:txBody>
      </p:sp>
      <p:pic>
        <p:nvPicPr>
          <p:cNvPr id="12290" name="Picture 2"/>
          <p:cNvPicPr>
            <a:picLocks noGrp="1" noChangeAspect="1" noChangeArrowheads="1"/>
          </p:cNvPicPr>
          <p:nvPr>
            <p:ph idx="1"/>
          </p:nvPr>
        </p:nvPicPr>
        <p:blipFill>
          <a:blip r:embed="rId2"/>
          <a:srcRect/>
          <a:stretch>
            <a:fillRect/>
          </a:stretch>
        </p:blipFill>
        <p:spPr bwMode="auto">
          <a:xfrm>
            <a:off x="857224" y="1357298"/>
            <a:ext cx="7643866" cy="5048101"/>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TotalTime>
  <Words>2073</Words>
  <Application>Microsoft Office PowerPoint</Application>
  <PresentationFormat>Προβολή στην οθόνη (4:3)</PresentationFormat>
  <Paragraphs>239</Paragraphs>
  <Slides>88</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88</vt:i4>
      </vt:variant>
    </vt:vector>
  </HeadingPairs>
  <TitlesOfParts>
    <vt:vector size="89" baseType="lpstr">
      <vt:lpstr>Θέμα του Office</vt:lpstr>
      <vt:lpstr>Σχέδιο Πολιτικού Μηχανικού (Θ)</vt:lpstr>
      <vt:lpstr>ΚΑΤΑΣΚΕΥΕΣ ΑΠΌ ΟΠΛΙΣΜΕΝΟ ΣΚΥΡΟΔΕΜΑ</vt:lpstr>
      <vt:lpstr>ΓΕΦΥΡΑ ΡΙΟΥ- ΑΝΤΙΡΡΙΟΥ</vt:lpstr>
      <vt:lpstr>ΜΟΥΣΕΙΟ ΑΚΡΟΠΟΛΗΣ</vt:lpstr>
      <vt:lpstr>Διαφάνεια 5</vt:lpstr>
      <vt:lpstr>Ιστορική εξέλιξη</vt:lpstr>
      <vt:lpstr>ΓΕΝΙΚΑ ΠΕΡΙ ΣΚΕΛΕΤΟΥ</vt:lpstr>
      <vt:lpstr>ΔΟΜΗΣΗ με ΠΗΛΟ  ΣΚΕΛΕΤΟ από ΞΥΛΟ. </vt:lpstr>
      <vt:lpstr>ΜΕΤΑΛΛΙΚΟΣ ΣΚΕΛΕΤΟΣ</vt:lpstr>
      <vt:lpstr>ΟΠΛΙΣΜΕΝΟ ΣΚΥΡΟΔΕΜΑ</vt:lpstr>
      <vt:lpstr>ΔΟΜΙΚΑ ΣΤΟΙΧΕΙΑ ΚΤΙΡΙΟΥ</vt:lpstr>
      <vt:lpstr>Διαφάνεια 12</vt:lpstr>
      <vt:lpstr>Διαφάνεια 13</vt:lpstr>
      <vt:lpstr>Δομικά στοιχεία του κτιρίου.</vt:lpstr>
      <vt:lpstr>ΔΟΜΙΚΑ ΣΤΟΙΧΕΙΑ</vt:lpstr>
      <vt:lpstr>ΘΕΜΕΛΙΩΣΗ Τα στοιχεία θεμελίωσης του  κτιρίου είναι τα πέδιλα, οι συνδετήριες δοκοί και οι πεδιλοδοκοί</vt:lpstr>
      <vt:lpstr>ΣΚΕΛΕΤΟΣ ΚΤΙΡΙΟΥ</vt:lpstr>
      <vt:lpstr>Φορτισεισ σκελετου (ΣΕΛ. 22)</vt:lpstr>
      <vt:lpstr>Φορτία βαρύτητας.</vt:lpstr>
      <vt:lpstr>Σεισμοσ</vt:lpstr>
      <vt:lpstr>ΣΕΙΣΜΙΚΑ ΦΟΡΤΙΑ</vt:lpstr>
      <vt:lpstr>Λειτουργία  και οπλισμός αμφιέριστης πλάκας  σελ. 32- 33</vt:lpstr>
      <vt:lpstr>Λειτουργία  και οπλισμός αμφιέριστης πλάκας</vt:lpstr>
      <vt:lpstr>Δοκοί και υποστυλώματα</vt:lpstr>
      <vt:lpstr>Δοκοί Οπλισμοί (σελ. 51)</vt:lpstr>
      <vt:lpstr>Διαφάνεια 26</vt:lpstr>
      <vt:lpstr>Διαφάνεια 27</vt:lpstr>
      <vt:lpstr>Φορτια ανεμου</vt:lpstr>
      <vt:lpstr>Διαφάνεια 29</vt:lpstr>
      <vt:lpstr>ΣΥΓΚΡΙΣΗ ΑΝΕΜΩΝ ΚΑΙ ΣΕΙΣΜΙΚΩΝ ΔΥΝΑΜΕΩΝ. </vt:lpstr>
      <vt:lpstr>Λειτουργια σκελετου</vt:lpstr>
      <vt:lpstr>Διαφάνεια 32</vt:lpstr>
      <vt:lpstr>Μεταφορά φορτίων κτιρίου από τις πλάκες έως το έδαφος</vt:lpstr>
      <vt:lpstr>Αντισεισμική κρισιμότητα.</vt:lpstr>
      <vt:lpstr>Προδιαγραφές όπλισης αντισεισμικής κατασκευής. </vt:lpstr>
      <vt:lpstr>1.Επικάλυψη κάτω οπλισμού πλακών. </vt:lpstr>
      <vt:lpstr>1.Επικάλυψη κάτω οπλισμού πλακών. </vt:lpstr>
      <vt:lpstr>1.Στήριγμα επικάλυψης κάτω οπλισμού πλακών. </vt:lpstr>
      <vt:lpstr>1.Εξασφάλιση θέσης πάνω οπλισμού.</vt:lpstr>
      <vt:lpstr>2. Οι ελάχιστες αποστάσεις των ράβδων του οπλισμού</vt:lpstr>
      <vt:lpstr>2. Οι ελάχιστες αποστάσεις των ράβδων του οπλισμού </vt:lpstr>
      <vt:lpstr>Διαφάνεια 42</vt:lpstr>
      <vt:lpstr>3. Οι ήπιες κάμψεις του οπλισμού (σελ.52)</vt:lpstr>
      <vt:lpstr>3. Οι ήπιες κάμψεις του οπλισμού σελ. 51 </vt:lpstr>
      <vt:lpstr>3. Οι ήπιες κάμψεις του οπλισμού σελ. 52. </vt:lpstr>
      <vt:lpstr>Διαφάνεια 46</vt:lpstr>
      <vt:lpstr>4.ΑΝΤΙΣΕΙΣΜΙΚΟΙ ΣΥΝΔΕΤΗΡΕΣ</vt:lpstr>
      <vt:lpstr>Τρεις είναι οι κυριότερες παράμετροι αξιοπιστίας του συνδετήρα: </vt:lpstr>
      <vt:lpstr>Μηχανική αστοχία υποστυλωμάτων. </vt:lpstr>
      <vt:lpstr>Μηχανική αστοχία υποστηλώματος.</vt:lpstr>
      <vt:lpstr>Ξυλοτυποσ τυπικου οροφου (ΣΕΛ. 24)</vt:lpstr>
      <vt:lpstr>ΞΥΛΟΤΥΠΟΣ</vt:lpstr>
      <vt:lpstr>Διαφάνεια 53</vt:lpstr>
      <vt:lpstr>πλακεσ</vt:lpstr>
      <vt:lpstr>ΣΥΜΒΟΛΙΣΜΟΙ</vt:lpstr>
      <vt:lpstr>ΔΟΚΟΙ (ΔΟΚΑΡΙΑ)</vt:lpstr>
      <vt:lpstr>ΣΥΜΒΟΛΙΣΜΟΙ</vt:lpstr>
      <vt:lpstr>υποστηλωματα (κολονεσ)</vt:lpstr>
      <vt:lpstr>ΣΥΜΒΟΛΙΣΜΟΙ</vt:lpstr>
      <vt:lpstr>Διαφάνεια 60</vt:lpstr>
      <vt:lpstr>Διαφάνεια 61</vt:lpstr>
      <vt:lpstr>Διαφάνεια 62</vt:lpstr>
      <vt:lpstr>ΤΟΙΧΩΜΑΤΑ</vt:lpstr>
      <vt:lpstr>ΣΥΜΒΟΛΙΣΜΟΙ</vt:lpstr>
      <vt:lpstr>Διαφάνεια 65</vt:lpstr>
      <vt:lpstr>ΞΥΛΟΤΥΠΟΣ ΘΕΜΕΛΙΩΣΗΣ </vt:lpstr>
      <vt:lpstr>Διαφάνεια 67</vt:lpstr>
      <vt:lpstr>ΠΕΔΙΛΑ/ ΘΕΜΕΛΙΩΣΗ</vt:lpstr>
      <vt:lpstr>ΣΥΜΒΟΛΙΣΜΟΙ</vt:lpstr>
      <vt:lpstr>ΣΥΝΔΕΤΗΡΙΕΣ ΔΟΚΟΙ</vt:lpstr>
      <vt:lpstr>ΣΥΜΒΟΛΙΣΜΟΙ</vt:lpstr>
      <vt:lpstr>Διαφάνεια 72</vt:lpstr>
      <vt:lpstr>ΤΟΜΕΣ ΣΚΕΛΕΤΟΥ</vt:lpstr>
      <vt:lpstr>Διαφάνεια 74</vt:lpstr>
      <vt:lpstr>Διαφάνεια 75</vt:lpstr>
      <vt:lpstr>Διαφάνεια 76</vt:lpstr>
      <vt:lpstr>Σκυρόδεμα εξομάλυνσης- Μπετό καθαριότητας. </vt:lpstr>
      <vt:lpstr>ΕΚΣΚΑΦΗ</vt:lpstr>
      <vt:lpstr>ΜΠΕΤΟ ΚΑΘΑΡΙΟΤΗΤΑΣ</vt:lpstr>
      <vt:lpstr>ΧΑΡΑΞΗ ΘΕΜΕΛΙΩΣΗΣ</vt:lpstr>
      <vt:lpstr>ΣΙΔΕΡΩΜΑ ΘΕΜΕΛΙΩΣΗΣ</vt:lpstr>
      <vt:lpstr>ΣΚΥΡΟΔΕΤΗΣΗ ΘΕΜΕΛΙΩΣΗΣ</vt:lpstr>
      <vt:lpstr>ΞΕΚΑΛΟΥΠΩΜΑ ΘΕΜΕΛΙΩΣΗΣ</vt:lpstr>
      <vt:lpstr>ΥΠΟΜΝΗΜΑ</vt:lpstr>
      <vt:lpstr>ΠΤΩΣΗ ΜΑΡΚΙΖΑΣ </vt:lpstr>
      <vt:lpstr>ΧΑΛΥΒΑΣ</vt:lpstr>
      <vt:lpstr>Διαφάνεια 87</vt:lpstr>
      <vt:lpstr>Διαφάνεια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Σχέδιο Πολιτικού Μηχανικού (Θ)</dc:title>
  <dc:creator>νικολια</dc:creator>
  <cp:lastModifiedBy>νικολια</cp:lastModifiedBy>
  <cp:revision>116</cp:revision>
  <dcterms:created xsi:type="dcterms:W3CDTF">2020-10-20T13:58:46Z</dcterms:created>
  <dcterms:modified xsi:type="dcterms:W3CDTF">2020-11-18T17:57:36Z</dcterms:modified>
</cp:coreProperties>
</file>