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9" r:id="rId4"/>
    <p:sldId id="260" r:id="rId5"/>
    <p:sldId id="278" r:id="rId6"/>
    <p:sldId id="261" r:id="rId7"/>
    <p:sldId id="262" r:id="rId8"/>
    <p:sldId id="263" r:id="rId9"/>
    <p:sldId id="264" r:id="rId10"/>
    <p:sldId id="265" r:id="rId11"/>
    <p:sldId id="266" r:id="rId12"/>
    <p:sldId id="267" r:id="rId13"/>
    <p:sldId id="270" r:id="rId14"/>
    <p:sldId id="276" r:id="rId15"/>
    <p:sldId id="268" r:id="rId16"/>
    <p:sldId id="269" r:id="rId17"/>
    <p:sldId id="271" r:id="rId18"/>
    <p:sldId id="272" r:id="rId19"/>
    <p:sldId id="273" r:id="rId20"/>
    <p:sldId id="274" r:id="rId21"/>
    <p:sldId id="275"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t1Sme1zY5lUIh8UbVaHVxg==" hashData="TLohWjjstCtFzcfVWb8y6FydHkA="/>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547DE6-184D-4989-B5D1-52C4312EEC16}" type="datetimeFigureOut">
              <a:rPr lang="el-GR" smtClean="0"/>
              <a:pPr/>
              <a:t>16/12/2020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655D35-2164-45EC-9E4D-71788A59774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7456619D-7DEC-4A66-BF56-6AC08ACCF8CE}" type="datetime1">
              <a:rPr lang="en-US" smtClean="0"/>
              <a:pPr/>
              <a:t>12/16/2020</a:t>
            </a:fld>
            <a:endParaRPr lang="en-US"/>
          </a:p>
        </p:txBody>
      </p:sp>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
        <p:nvSpPr>
          <p:cNvPr id="6" name="5 - Θέση αριθμού διαφάνειας"/>
          <p:cNvSpPr>
            <a:spLocks noGrp="1"/>
          </p:cNvSpPr>
          <p:nvPr>
            <p:ph type="sldNum" sz="quarter" idx="12"/>
          </p:nvPr>
        </p:nvSpPr>
        <p:spPr/>
        <p:txBody>
          <a:bodyPr/>
          <a:lstStyle/>
          <a:p>
            <a:fld id="{58EECE86-D410-4685-B0A0-4D5BAEF300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0421D621-B569-4D4F-82FC-74E3501BBB39}" type="datetime1">
              <a:rPr lang="en-US" smtClean="0"/>
              <a:pPr/>
              <a:t>12/16/2020</a:t>
            </a:fld>
            <a:endParaRPr lang="en-US"/>
          </a:p>
        </p:txBody>
      </p:sp>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
        <p:nvSpPr>
          <p:cNvPr id="6" name="5 - Θέση αριθμού διαφάνειας"/>
          <p:cNvSpPr>
            <a:spLocks noGrp="1"/>
          </p:cNvSpPr>
          <p:nvPr>
            <p:ph type="sldNum" sz="quarter" idx="12"/>
          </p:nvPr>
        </p:nvSpPr>
        <p:spPr/>
        <p:txBody>
          <a:bodyPr/>
          <a:lstStyle/>
          <a:p>
            <a:fld id="{58EECE86-D410-4685-B0A0-4D5BAEF300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6B8D79EA-415E-4EF7-9CEE-6835F443459A}" type="datetime1">
              <a:rPr lang="en-US" smtClean="0"/>
              <a:pPr/>
              <a:t>12/16/2020</a:t>
            </a:fld>
            <a:endParaRPr lang="en-US"/>
          </a:p>
        </p:txBody>
      </p:sp>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
        <p:nvSpPr>
          <p:cNvPr id="6" name="5 - Θέση αριθμού διαφάνειας"/>
          <p:cNvSpPr>
            <a:spLocks noGrp="1"/>
          </p:cNvSpPr>
          <p:nvPr>
            <p:ph type="sldNum" sz="quarter" idx="12"/>
          </p:nvPr>
        </p:nvSpPr>
        <p:spPr/>
        <p:txBody>
          <a:bodyPr/>
          <a:lstStyle/>
          <a:p>
            <a:fld id="{58EECE86-D410-4685-B0A0-4D5BAEF300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B38D964C-2A05-4553-8F56-16E4079D4D8F}" type="datetime1">
              <a:rPr lang="en-US" smtClean="0"/>
              <a:pPr/>
              <a:t>12/16/2020</a:t>
            </a:fld>
            <a:endParaRPr lang="en-US"/>
          </a:p>
        </p:txBody>
      </p:sp>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
        <p:nvSpPr>
          <p:cNvPr id="6" name="5 - Θέση αριθμού διαφάνειας"/>
          <p:cNvSpPr>
            <a:spLocks noGrp="1"/>
          </p:cNvSpPr>
          <p:nvPr>
            <p:ph type="sldNum" sz="quarter" idx="12"/>
          </p:nvPr>
        </p:nvSpPr>
        <p:spPr/>
        <p:txBody>
          <a:bodyPr/>
          <a:lstStyle/>
          <a:p>
            <a:fld id="{58EECE86-D410-4685-B0A0-4D5BAEF300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0ABC4CE-99B3-45AB-BE71-1CC9294A4238}" type="datetime1">
              <a:rPr lang="en-US" smtClean="0"/>
              <a:pPr/>
              <a:t>12/16/2020</a:t>
            </a:fld>
            <a:endParaRPr lang="en-US"/>
          </a:p>
        </p:txBody>
      </p:sp>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
        <p:nvSpPr>
          <p:cNvPr id="6" name="5 - Θέση αριθμού διαφάνειας"/>
          <p:cNvSpPr>
            <a:spLocks noGrp="1"/>
          </p:cNvSpPr>
          <p:nvPr>
            <p:ph type="sldNum" sz="quarter" idx="12"/>
          </p:nvPr>
        </p:nvSpPr>
        <p:spPr/>
        <p:txBody>
          <a:bodyPr/>
          <a:lstStyle/>
          <a:p>
            <a:fld id="{58EECE86-D410-4685-B0A0-4D5BAEF300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7F696A80-C836-40A2-A3AD-DBFDE7912B50}" type="datetime1">
              <a:rPr lang="en-US" smtClean="0"/>
              <a:pPr/>
              <a:t>12/16/2020</a:t>
            </a:fld>
            <a:endParaRPr lang="en-US"/>
          </a:p>
        </p:txBody>
      </p:sp>
      <p:sp>
        <p:nvSpPr>
          <p:cNvPr id="6" name="5 - Θέση υποσέλιδου"/>
          <p:cNvSpPr>
            <a:spLocks noGrp="1"/>
          </p:cNvSpPr>
          <p:nvPr>
            <p:ph type="ftr" sz="quarter" idx="11"/>
          </p:nvPr>
        </p:nvSpPr>
        <p:spPr/>
        <p:txBody>
          <a:bodyPr/>
          <a:lstStyle/>
          <a:p>
            <a:r>
              <a:rPr lang="el-GR" smtClean="0"/>
              <a:t>ΨΑΡΡΑ ΝΙΚΟΛΙΑ ΠΕ81</a:t>
            </a:r>
            <a:endParaRPr lang="en-US"/>
          </a:p>
        </p:txBody>
      </p:sp>
      <p:sp>
        <p:nvSpPr>
          <p:cNvPr id="7" name="6 - Θέση αριθμού διαφάνειας"/>
          <p:cNvSpPr>
            <a:spLocks noGrp="1"/>
          </p:cNvSpPr>
          <p:nvPr>
            <p:ph type="sldNum" sz="quarter" idx="12"/>
          </p:nvPr>
        </p:nvSpPr>
        <p:spPr/>
        <p:txBody>
          <a:bodyPr/>
          <a:lstStyle/>
          <a:p>
            <a:fld id="{58EECE86-D410-4685-B0A0-4D5BAEF300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9DC8849B-4920-470B-BDBE-26DBC84FD146}" type="datetime1">
              <a:rPr lang="en-US" smtClean="0"/>
              <a:pPr/>
              <a:t>12/16/2020</a:t>
            </a:fld>
            <a:endParaRPr lang="en-US"/>
          </a:p>
        </p:txBody>
      </p:sp>
      <p:sp>
        <p:nvSpPr>
          <p:cNvPr id="8" name="7 - Θέση υποσέλιδου"/>
          <p:cNvSpPr>
            <a:spLocks noGrp="1"/>
          </p:cNvSpPr>
          <p:nvPr>
            <p:ph type="ftr" sz="quarter" idx="11"/>
          </p:nvPr>
        </p:nvSpPr>
        <p:spPr/>
        <p:txBody>
          <a:bodyPr/>
          <a:lstStyle/>
          <a:p>
            <a:r>
              <a:rPr lang="el-GR" smtClean="0"/>
              <a:t>ΨΑΡΡΑ ΝΙΚΟΛΙΑ ΠΕ81</a:t>
            </a:r>
            <a:endParaRPr lang="en-US"/>
          </a:p>
        </p:txBody>
      </p:sp>
      <p:sp>
        <p:nvSpPr>
          <p:cNvPr id="9" name="8 - Θέση αριθμού διαφάνειας"/>
          <p:cNvSpPr>
            <a:spLocks noGrp="1"/>
          </p:cNvSpPr>
          <p:nvPr>
            <p:ph type="sldNum" sz="quarter" idx="12"/>
          </p:nvPr>
        </p:nvSpPr>
        <p:spPr/>
        <p:txBody>
          <a:bodyPr/>
          <a:lstStyle/>
          <a:p>
            <a:fld id="{58EECE86-D410-4685-B0A0-4D5BAEF300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08C6E30B-1F8F-431C-BFD2-2607BB984C76}" type="datetime1">
              <a:rPr lang="en-US" smtClean="0"/>
              <a:pPr/>
              <a:t>12/16/2020</a:t>
            </a:fld>
            <a:endParaRPr lang="en-US"/>
          </a:p>
        </p:txBody>
      </p:sp>
      <p:sp>
        <p:nvSpPr>
          <p:cNvPr id="4" name="3 - Θέση υποσέλιδου"/>
          <p:cNvSpPr>
            <a:spLocks noGrp="1"/>
          </p:cNvSpPr>
          <p:nvPr>
            <p:ph type="ftr" sz="quarter" idx="11"/>
          </p:nvPr>
        </p:nvSpPr>
        <p:spPr/>
        <p:txBody>
          <a:bodyPr/>
          <a:lstStyle/>
          <a:p>
            <a:r>
              <a:rPr lang="el-GR" smtClean="0"/>
              <a:t>ΨΑΡΡΑ ΝΙΚΟΛΙΑ ΠΕ81</a:t>
            </a:r>
            <a:endParaRPr lang="en-US"/>
          </a:p>
        </p:txBody>
      </p:sp>
      <p:sp>
        <p:nvSpPr>
          <p:cNvPr id="5" name="4 - Θέση αριθμού διαφάνειας"/>
          <p:cNvSpPr>
            <a:spLocks noGrp="1"/>
          </p:cNvSpPr>
          <p:nvPr>
            <p:ph type="sldNum" sz="quarter" idx="12"/>
          </p:nvPr>
        </p:nvSpPr>
        <p:spPr/>
        <p:txBody>
          <a:bodyPr/>
          <a:lstStyle/>
          <a:p>
            <a:fld id="{58EECE86-D410-4685-B0A0-4D5BAEF300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E23E282-68FA-4A5F-A4B7-C506FEDCE011}" type="datetime1">
              <a:rPr lang="en-US" smtClean="0"/>
              <a:pPr/>
              <a:t>12/16/2020</a:t>
            </a:fld>
            <a:endParaRPr lang="en-US"/>
          </a:p>
        </p:txBody>
      </p:sp>
      <p:sp>
        <p:nvSpPr>
          <p:cNvPr id="3" name="2 - Θέση υποσέλιδου"/>
          <p:cNvSpPr>
            <a:spLocks noGrp="1"/>
          </p:cNvSpPr>
          <p:nvPr>
            <p:ph type="ftr" sz="quarter" idx="11"/>
          </p:nvPr>
        </p:nvSpPr>
        <p:spPr/>
        <p:txBody>
          <a:bodyPr/>
          <a:lstStyle/>
          <a:p>
            <a:r>
              <a:rPr lang="el-GR" smtClean="0"/>
              <a:t>ΨΑΡΡΑ ΝΙΚΟΛΙΑ ΠΕ81</a:t>
            </a:r>
            <a:endParaRPr lang="en-US"/>
          </a:p>
        </p:txBody>
      </p:sp>
      <p:sp>
        <p:nvSpPr>
          <p:cNvPr id="4" name="3 - Θέση αριθμού διαφάνειας"/>
          <p:cNvSpPr>
            <a:spLocks noGrp="1"/>
          </p:cNvSpPr>
          <p:nvPr>
            <p:ph type="sldNum" sz="quarter" idx="12"/>
          </p:nvPr>
        </p:nvSpPr>
        <p:spPr/>
        <p:txBody>
          <a:bodyPr/>
          <a:lstStyle/>
          <a:p>
            <a:fld id="{58EECE86-D410-4685-B0A0-4D5BAEF300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9CCB970-0A32-44C7-B542-FE26E6B4B121}" type="datetime1">
              <a:rPr lang="en-US" smtClean="0"/>
              <a:pPr/>
              <a:t>12/16/2020</a:t>
            </a:fld>
            <a:endParaRPr lang="en-US"/>
          </a:p>
        </p:txBody>
      </p:sp>
      <p:sp>
        <p:nvSpPr>
          <p:cNvPr id="6" name="5 - Θέση υποσέλιδου"/>
          <p:cNvSpPr>
            <a:spLocks noGrp="1"/>
          </p:cNvSpPr>
          <p:nvPr>
            <p:ph type="ftr" sz="quarter" idx="11"/>
          </p:nvPr>
        </p:nvSpPr>
        <p:spPr/>
        <p:txBody>
          <a:bodyPr/>
          <a:lstStyle/>
          <a:p>
            <a:r>
              <a:rPr lang="el-GR" smtClean="0"/>
              <a:t>ΨΑΡΡΑ ΝΙΚΟΛΙΑ ΠΕ81</a:t>
            </a:r>
            <a:endParaRPr lang="en-US"/>
          </a:p>
        </p:txBody>
      </p:sp>
      <p:sp>
        <p:nvSpPr>
          <p:cNvPr id="7" name="6 - Θέση αριθμού διαφάνειας"/>
          <p:cNvSpPr>
            <a:spLocks noGrp="1"/>
          </p:cNvSpPr>
          <p:nvPr>
            <p:ph type="sldNum" sz="quarter" idx="12"/>
          </p:nvPr>
        </p:nvSpPr>
        <p:spPr/>
        <p:txBody>
          <a:bodyPr/>
          <a:lstStyle/>
          <a:p>
            <a:fld id="{58EECE86-D410-4685-B0A0-4D5BAEF300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2216279-0CDB-4488-B6EC-B79750DD9956}" type="datetime1">
              <a:rPr lang="en-US" smtClean="0"/>
              <a:pPr/>
              <a:t>12/16/2020</a:t>
            </a:fld>
            <a:endParaRPr lang="en-US"/>
          </a:p>
        </p:txBody>
      </p:sp>
      <p:sp>
        <p:nvSpPr>
          <p:cNvPr id="6" name="5 - Θέση υποσέλιδου"/>
          <p:cNvSpPr>
            <a:spLocks noGrp="1"/>
          </p:cNvSpPr>
          <p:nvPr>
            <p:ph type="ftr" sz="quarter" idx="11"/>
          </p:nvPr>
        </p:nvSpPr>
        <p:spPr/>
        <p:txBody>
          <a:bodyPr/>
          <a:lstStyle/>
          <a:p>
            <a:r>
              <a:rPr lang="el-GR" smtClean="0"/>
              <a:t>ΨΑΡΡΑ ΝΙΚΟΛΙΑ ΠΕ81</a:t>
            </a:r>
            <a:endParaRPr lang="en-US"/>
          </a:p>
        </p:txBody>
      </p:sp>
      <p:sp>
        <p:nvSpPr>
          <p:cNvPr id="7" name="6 - Θέση αριθμού διαφάνειας"/>
          <p:cNvSpPr>
            <a:spLocks noGrp="1"/>
          </p:cNvSpPr>
          <p:nvPr>
            <p:ph type="sldNum" sz="quarter" idx="12"/>
          </p:nvPr>
        </p:nvSpPr>
        <p:spPr/>
        <p:txBody>
          <a:bodyPr/>
          <a:lstStyle/>
          <a:p>
            <a:fld id="{58EECE86-D410-4685-B0A0-4D5BAEF300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6410E-244B-4B83-9A96-D6927EE0FD4C}" type="datetime1">
              <a:rPr lang="en-US" smtClean="0"/>
              <a:pPr/>
              <a:t>12/16/2020</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ΨΑΡΡΑ ΝΙΚΟΛΙΑ ΠΕ81</a:t>
            </a:r>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ECE86-D410-4685-B0A0-4D5BAEF300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learningapps.org/watch?v=p9e29xz1k20" TargetMode="External"/><Relationship Id="rId2" Type="http://schemas.openxmlformats.org/officeDocument/2006/relationships/hyperlink" Target="http://photodentro.edu.gr/aggregator/lo/photodentro-lor-8521-1223"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solidFill>
                  <a:schemeClr val="accent2">
                    <a:lumMod val="75000"/>
                  </a:schemeClr>
                </a:solidFill>
                <a:latin typeface="Arial Greek" pitchFamily="34" charset="0"/>
              </a:rPr>
              <a:t>ΟΡΓΑΝΑ ΚΑΙ ΥΛΙΚΑ ΣΧΕΔΙΑΣΗΣ</a:t>
            </a:r>
            <a:endParaRPr lang="en-US" dirty="0">
              <a:solidFill>
                <a:schemeClr val="accent2">
                  <a:lumMod val="75000"/>
                </a:schemeClr>
              </a:solidFill>
            </a:endParaRPr>
          </a:p>
        </p:txBody>
      </p:sp>
      <p:sp>
        <p:nvSpPr>
          <p:cNvPr id="3" name="2 - Υπότιτλος"/>
          <p:cNvSpPr>
            <a:spLocks noGrp="1"/>
          </p:cNvSpPr>
          <p:nvPr>
            <p:ph type="subTitle" idx="1"/>
          </p:nvPr>
        </p:nvSpPr>
        <p:spPr/>
        <p:txBody>
          <a:bodyPr/>
          <a:lstStyle/>
          <a:p>
            <a:r>
              <a:rPr lang="el-GR" dirty="0" smtClean="0"/>
              <a:t>ΨΑΡΡΑ ΝΙΚΟΛΙΑ</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2">
                    <a:lumMod val="75000"/>
                  </a:schemeClr>
                </a:solidFill>
              </a:rPr>
              <a:t>Καμπυλόγραμμα.</a:t>
            </a:r>
            <a:endParaRPr lang="en-US" dirty="0">
              <a:solidFill>
                <a:schemeClr val="accent2">
                  <a:lumMod val="75000"/>
                </a:schemeClr>
              </a:solidFill>
            </a:endParaRPr>
          </a:p>
        </p:txBody>
      </p:sp>
      <p:sp>
        <p:nvSpPr>
          <p:cNvPr id="3" name="2 - Θέση περιεχομένου"/>
          <p:cNvSpPr>
            <a:spLocks noGrp="1"/>
          </p:cNvSpPr>
          <p:nvPr>
            <p:ph idx="1"/>
          </p:nvPr>
        </p:nvSpPr>
        <p:spPr>
          <a:xfrm>
            <a:off x="457200" y="3929066"/>
            <a:ext cx="8229600" cy="2197097"/>
          </a:xfrm>
        </p:spPr>
        <p:txBody>
          <a:bodyPr>
            <a:normAutofit fontScale="92500"/>
          </a:bodyPr>
          <a:lstStyle/>
          <a:p>
            <a:pPr algn="just"/>
            <a:r>
              <a:rPr lang="el-GR" dirty="0" smtClean="0">
                <a:latin typeface="Arial Greek" pitchFamily="34" charset="0"/>
              </a:rPr>
              <a:t>Είναι κατασκευασμένα κυρίως από πλαστικό. </a:t>
            </a:r>
          </a:p>
          <a:p>
            <a:pPr algn="just">
              <a:buFontTx/>
              <a:buChar char="•"/>
            </a:pPr>
            <a:r>
              <a:rPr lang="el-GR" dirty="0" smtClean="0">
                <a:latin typeface="Arial Greek" pitchFamily="34" charset="0"/>
              </a:rPr>
              <a:t>Χρησιμοποιούνται για χάραξη καμπύλων γραμμών που δεν ανήκουν σε τόξα κύκλων ή κύκλους.</a:t>
            </a:r>
          </a:p>
          <a:p>
            <a:endParaRPr lang="en-US" dirty="0"/>
          </a:p>
        </p:txBody>
      </p:sp>
      <p:pic>
        <p:nvPicPr>
          <p:cNvPr id="4" name="Picture 7" descr="2_2  fC"/>
          <p:cNvPicPr>
            <a:picLocks noChangeAspect="1" noChangeArrowheads="1"/>
          </p:cNvPicPr>
          <p:nvPr/>
        </p:nvPicPr>
        <p:blipFill>
          <a:blip r:embed="rId2" cstate="print"/>
          <a:srcRect/>
          <a:stretch>
            <a:fillRect/>
          </a:stretch>
        </p:blipFill>
        <p:spPr bwMode="auto">
          <a:xfrm>
            <a:off x="1600200" y="1397000"/>
            <a:ext cx="5486400" cy="2603504"/>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417638"/>
          </a:xfrm>
        </p:spPr>
        <p:txBody>
          <a:bodyPr/>
          <a:lstStyle/>
          <a:p>
            <a:r>
              <a:rPr lang="el-GR" dirty="0" smtClean="0">
                <a:solidFill>
                  <a:schemeClr val="accent2">
                    <a:lumMod val="75000"/>
                  </a:schemeClr>
                </a:solidFill>
              </a:rPr>
              <a:t>Μοιρογνωμόνιο</a:t>
            </a:r>
            <a:endParaRPr lang="en-US" dirty="0">
              <a:solidFill>
                <a:schemeClr val="accent2">
                  <a:lumMod val="75000"/>
                </a:schemeClr>
              </a:solidFill>
            </a:endParaRPr>
          </a:p>
        </p:txBody>
      </p:sp>
      <p:sp>
        <p:nvSpPr>
          <p:cNvPr id="3" name="2 - Θέση περιεχομένου"/>
          <p:cNvSpPr>
            <a:spLocks noGrp="1"/>
          </p:cNvSpPr>
          <p:nvPr>
            <p:ph idx="1"/>
          </p:nvPr>
        </p:nvSpPr>
        <p:spPr>
          <a:xfrm>
            <a:off x="457200" y="4071942"/>
            <a:ext cx="8229600" cy="2054221"/>
          </a:xfrm>
        </p:spPr>
        <p:txBody>
          <a:bodyPr>
            <a:normAutofit lnSpcReduction="10000"/>
          </a:bodyPr>
          <a:lstStyle/>
          <a:p>
            <a:r>
              <a:rPr lang="el-GR" dirty="0" smtClean="0">
                <a:latin typeface="Arial Greek" pitchFamily="34" charset="0"/>
              </a:rPr>
              <a:t>Χρησιμοποιείται για μέτρηση γωνιών.</a:t>
            </a:r>
          </a:p>
          <a:p>
            <a:pPr>
              <a:buFontTx/>
              <a:buChar char="•"/>
            </a:pPr>
            <a:r>
              <a:rPr lang="el-GR" dirty="0" smtClean="0">
                <a:latin typeface="Arial Greek" pitchFamily="34" charset="0"/>
              </a:rPr>
              <a:t>Είναι κατασκευασμένο κυρίως από πλαστικό και είναι συνήθως ημικυκλικό ή κυκλικό. </a:t>
            </a:r>
            <a:endParaRPr lang="en-GB" dirty="0" smtClean="0">
              <a:latin typeface="Arial Greek" pitchFamily="34" charset="0"/>
            </a:endParaRPr>
          </a:p>
          <a:p>
            <a:endParaRPr lang="en-US" dirty="0"/>
          </a:p>
        </p:txBody>
      </p:sp>
      <p:pic>
        <p:nvPicPr>
          <p:cNvPr id="4" name="Picture 7" descr="ΣX"/>
          <p:cNvPicPr>
            <a:picLocks noChangeAspect="1" noChangeArrowheads="1"/>
          </p:cNvPicPr>
          <p:nvPr/>
        </p:nvPicPr>
        <p:blipFill>
          <a:blip r:embed="rId2" cstate="print"/>
          <a:srcRect/>
          <a:stretch>
            <a:fillRect/>
          </a:stretch>
        </p:blipFill>
        <p:spPr bwMode="auto">
          <a:xfrm>
            <a:off x="1571604" y="1000108"/>
            <a:ext cx="5873750" cy="3165475"/>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2">
                    <a:lumMod val="75000"/>
                  </a:schemeClr>
                </a:solidFill>
              </a:rPr>
              <a:t>Διαβήτης.</a:t>
            </a:r>
            <a:endParaRPr lang="en-US" dirty="0">
              <a:solidFill>
                <a:schemeClr val="accent2">
                  <a:lumMod val="75000"/>
                </a:schemeClr>
              </a:solidFill>
            </a:endParaRPr>
          </a:p>
        </p:txBody>
      </p:sp>
      <p:sp>
        <p:nvSpPr>
          <p:cNvPr id="3" name="2 - Θέση περιεχομένου"/>
          <p:cNvSpPr>
            <a:spLocks noGrp="1"/>
          </p:cNvSpPr>
          <p:nvPr>
            <p:ph idx="1"/>
          </p:nvPr>
        </p:nvSpPr>
        <p:spPr>
          <a:xfrm>
            <a:off x="457200" y="1600200"/>
            <a:ext cx="5614998" cy="4525963"/>
          </a:xfrm>
        </p:spPr>
        <p:txBody>
          <a:bodyPr>
            <a:normAutofit fontScale="92500" lnSpcReduction="10000"/>
          </a:bodyPr>
          <a:lstStyle/>
          <a:p>
            <a:pPr>
              <a:buFontTx/>
              <a:buChar char="•"/>
            </a:pPr>
            <a:r>
              <a:rPr lang="el-GR" dirty="0" smtClean="0">
                <a:latin typeface="Arial Greek" pitchFamily="34" charset="0"/>
              </a:rPr>
              <a:t>Είναι μεταλλικός ή πλαστικός.</a:t>
            </a:r>
            <a:endParaRPr lang="en-GB" dirty="0" smtClean="0">
              <a:latin typeface="Arial Greek" pitchFamily="34" charset="0"/>
            </a:endParaRPr>
          </a:p>
          <a:p>
            <a:pPr algn="just"/>
            <a:r>
              <a:rPr lang="el-GR" dirty="0" smtClean="0">
                <a:latin typeface="Arial Greek" pitchFamily="34" charset="0"/>
              </a:rPr>
              <a:t>Χρησιμοποιείται για χάραξη κύκλων.</a:t>
            </a:r>
          </a:p>
          <a:p>
            <a:pPr algn="just">
              <a:buFontTx/>
              <a:buChar char="•"/>
            </a:pPr>
            <a:r>
              <a:rPr lang="el-GR" dirty="0" smtClean="0">
                <a:latin typeface="Arial Greek" pitchFamily="34" charset="0"/>
              </a:rPr>
              <a:t>Το </a:t>
            </a:r>
            <a:r>
              <a:rPr lang="el-GR" dirty="0" err="1" smtClean="0">
                <a:latin typeface="Arial Greek" pitchFamily="34" charset="0"/>
              </a:rPr>
              <a:t>διαστημόμετρο</a:t>
            </a:r>
            <a:r>
              <a:rPr lang="el-GR" dirty="0" smtClean="0">
                <a:latin typeface="Arial Greek" pitchFamily="34" charset="0"/>
              </a:rPr>
              <a:t> είναι διαβήτης ο οποίος έχει ακίδα και στις δύο άκρες. </a:t>
            </a:r>
            <a:endParaRPr lang="en-GB" dirty="0" smtClean="0">
              <a:latin typeface="Arial Greek" pitchFamily="34" charset="0"/>
            </a:endParaRPr>
          </a:p>
          <a:p>
            <a:pPr algn="just">
              <a:buFontTx/>
              <a:buChar char="•"/>
            </a:pPr>
            <a:r>
              <a:rPr lang="el-GR" dirty="0" smtClean="0">
                <a:latin typeface="Arial Greek" pitchFamily="34" charset="0"/>
              </a:rPr>
              <a:t>Χρησιμοποιείται για να μεταφέρομε με ακρίβεια αποστάσεις από το ένα μέρος του σχεδίου σε άλλο.</a:t>
            </a:r>
            <a:endParaRPr lang="en-GB" dirty="0" smtClean="0">
              <a:latin typeface="Arial Greek" pitchFamily="34" charset="0"/>
            </a:endParaRPr>
          </a:p>
          <a:p>
            <a:endParaRPr lang="en-US" dirty="0"/>
          </a:p>
        </p:txBody>
      </p:sp>
      <p:pic>
        <p:nvPicPr>
          <p:cNvPr id="4" name="Picture 10" descr="ΣX"/>
          <p:cNvPicPr>
            <a:picLocks noChangeAspect="1" noChangeArrowheads="1"/>
          </p:cNvPicPr>
          <p:nvPr/>
        </p:nvPicPr>
        <p:blipFill>
          <a:blip r:embed="rId2" cstate="print"/>
          <a:srcRect/>
          <a:stretch>
            <a:fillRect/>
          </a:stretch>
        </p:blipFill>
        <p:spPr bwMode="auto">
          <a:xfrm>
            <a:off x="6500826" y="1428736"/>
            <a:ext cx="2386012" cy="4986338"/>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ΣX"/>
          <p:cNvPicPr>
            <a:picLocks noChangeAspect="1" noChangeArrowheads="1"/>
          </p:cNvPicPr>
          <p:nvPr/>
        </p:nvPicPr>
        <p:blipFill>
          <a:blip r:embed="rId2" cstate="print"/>
          <a:srcRect/>
          <a:stretch>
            <a:fillRect/>
          </a:stretch>
        </p:blipFill>
        <p:spPr bwMode="auto">
          <a:xfrm>
            <a:off x="3357554" y="1571612"/>
            <a:ext cx="5535613" cy="4305300"/>
          </a:xfrm>
          <a:prstGeom prst="rect">
            <a:avLst/>
          </a:prstGeom>
          <a:noFill/>
          <a:ln w="9525">
            <a:noFill/>
            <a:miter lim="800000"/>
            <a:headEnd/>
            <a:tailEnd/>
          </a:ln>
        </p:spPr>
      </p:pic>
      <p:sp>
        <p:nvSpPr>
          <p:cNvPr id="3" name="2 - Θέση περιεχομένου"/>
          <p:cNvSpPr>
            <a:spLocks noGrp="1"/>
          </p:cNvSpPr>
          <p:nvPr>
            <p:ph idx="1"/>
          </p:nvPr>
        </p:nvSpPr>
        <p:spPr>
          <a:xfrm>
            <a:off x="214282" y="4000504"/>
            <a:ext cx="4471990" cy="1828800"/>
          </a:xfrm>
        </p:spPr>
        <p:txBody>
          <a:bodyPr>
            <a:normAutofit fontScale="92500" lnSpcReduction="10000"/>
          </a:bodyPr>
          <a:lstStyle/>
          <a:p>
            <a:pPr algn="just">
              <a:buNone/>
            </a:pPr>
            <a:r>
              <a:rPr lang="el-GR" dirty="0"/>
              <a:t>Είναι πλαστικές </a:t>
            </a:r>
            <a:r>
              <a:rPr lang="el-GR" dirty="0" smtClean="0"/>
              <a:t>πλάκες στις </a:t>
            </a:r>
            <a:r>
              <a:rPr lang="el-GR" dirty="0"/>
              <a:t>οποίες </a:t>
            </a:r>
            <a:r>
              <a:rPr lang="el-GR" dirty="0" smtClean="0"/>
              <a:t>είναι  </a:t>
            </a:r>
            <a:r>
              <a:rPr lang="el-GR" dirty="0"/>
              <a:t>χαραγμένα γράμματα, </a:t>
            </a:r>
            <a:r>
              <a:rPr lang="el-GR" dirty="0" smtClean="0"/>
              <a:t>αριθμοί </a:t>
            </a:r>
            <a:r>
              <a:rPr lang="el-GR" dirty="0"/>
              <a:t>και σχήματα.</a:t>
            </a:r>
            <a:endParaRPr lang="en-GB" dirty="0"/>
          </a:p>
          <a:p>
            <a:endParaRPr lang="en-US" dirty="0"/>
          </a:p>
        </p:txBody>
      </p:sp>
      <p:sp>
        <p:nvSpPr>
          <p:cNvPr id="2" name="1 - Τίτλος"/>
          <p:cNvSpPr>
            <a:spLocks noGrp="1"/>
          </p:cNvSpPr>
          <p:nvPr>
            <p:ph type="title"/>
          </p:nvPr>
        </p:nvSpPr>
        <p:spPr/>
        <p:txBody>
          <a:bodyPr/>
          <a:lstStyle/>
          <a:p>
            <a:r>
              <a:rPr lang="en-US" dirty="0" smtClean="0">
                <a:solidFill>
                  <a:schemeClr val="accent2">
                    <a:lumMod val="75000"/>
                  </a:schemeClr>
                </a:solidFill>
                <a:latin typeface="Arial Greek" pitchFamily="34" charset="0"/>
              </a:rPr>
              <a:t>STENCILS</a:t>
            </a:r>
            <a:endParaRPr lang="en-US" dirty="0">
              <a:solidFill>
                <a:schemeClr val="accent2">
                  <a:lumMod val="75000"/>
                </a:schemeClr>
              </a:solidFill>
            </a:endParaRPr>
          </a:p>
        </p:txBody>
      </p:sp>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solidFill>
                  <a:schemeClr val="accent2">
                    <a:lumMod val="75000"/>
                  </a:schemeClr>
                </a:solidFill>
              </a:rPr>
              <a:t>Υλικα</a:t>
            </a:r>
            <a:r>
              <a:rPr lang="el-GR" dirty="0" smtClean="0">
                <a:solidFill>
                  <a:schemeClr val="accent2">
                    <a:lumMod val="75000"/>
                  </a:schemeClr>
                </a:solidFill>
              </a:rPr>
              <a:t> </a:t>
            </a:r>
            <a:r>
              <a:rPr lang="el-GR" dirty="0" err="1" smtClean="0">
                <a:solidFill>
                  <a:schemeClr val="accent2">
                    <a:lumMod val="75000"/>
                  </a:schemeClr>
                </a:solidFill>
              </a:rPr>
              <a:t>σχεδιασησ</a:t>
            </a:r>
            <a:endParaRPr lang="en-US" dirty="0">
              <a:solidFill>
                <a:schemeClr val="accent2">
                  <a:lumMod val="75000"/>
                </a:schemeClr>
              </a:solidFill>
            </a:endParaRPr>
          </a:p>
        </p:txBody>
      </p:sp>
      <p:sp>
        <p:nvSpPr>
          <p:cNvPr id="3" name="2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2">
                    <a:lumMod val="75000"/>
                  </a:schemeClr>
                </a:solidFill>
              </a:rPr>
              <a:t>Γόμα</a:t>
            </a:r>
            <a:endParaRPr lang="en-US" dirty="0">
              <a:solidFill>
                <a:schemeClr val="accent2">
                  <a:lumMod val="75000"/>
                </a:schemeClr>
              </a:solidFill>
            </a:endParaRPr>
          </a:p>
        </p:txBody>
      </p:sp>
      <p:sp>
        <p:nvSpPr>
          <p:cNvPr id="3" name="2 - Θέση περιεχομένου"/>
          <p:cNvSpPr>
            <a:spLocks noGrp="1"/>
          </p:cNvSpPr>
          <p:nvPr>
            <p:ph idx="1"/>
          </p:nvPr>
        </p:nvSpPr>
        <p:spPr>
          <a:xfrm>
            <a:off x="457200" y="1600201"/>
            <a:ext cx="8229600" cy="1900238"/>
          </a:xfrm>
        </p:spPr>
        <p:txBody>
          <a:bodyPr/>
          <a:lstStyle/>
          <a:p>
            <a:pPr algn="just">
              <a:buFontTx/>
              <a:buChar char="•"/>
            </a:pPr>
            <a:r>
              <a:rPr lang="el-GR" dirty="0">
                <a:latin typeface="Arial Greek" pitchFamily="34" charset="0"/>
              </a:rPr>
              <a:t>Χρησιμοποιείται για να </a:t>
            </a:r>
            <a:r>
              <a:rPr lang="el-GR" dirty="0" smtClean="0">
                <a:latin typeface="Arial Greek" pitchFamily="34" charset="0"/>
              </a:rPr>
              <a:t> </a:t>
            </a:r>
            <a:r>
              <a:rPr lang="el-GR" dirty="0">
                <a:latin typeface="Arial Greek" pitchFamily="34" charset="0"/>
              </a:rPr>
              <a:t>σβήνουμε τις λανθασμένες ή </a:t>
            </a:r>
            <a:r>
              <a:rPr lang="el-GR" dirty="0" smtClean="0">
                <a:latin typeface="Arial Greek" pitchFamily="34" charset="0"/>
              </a:rPr>
              <a:t> </a:t>
            </a:r>
            <a:r>
              <a:rPr lang="el-GR" dirty="0">
                <a:latin typeface="Arial Greek" pitchFamily="34" charset="0"/>
              </a:rPr>
              <a:t>βοηθητικές γραμμές.</a:t>
            </a:r>
            <a:endParaRPr lang="en-GB" dirty="0">
              <a:latin typeface="Arial Greek" pitchFamily="34" charset="0"/>
            </a:endParaRPr>
          </a:p>
          <a:p>
            <a:endParaRPr lang="en-US" dirty="0"/>
          </a:p>
        </p:txBody>
      </p:sp>
      <p:pic>
        <p:nvPicPr>
          <p:cNvPr id="4" name="Picture 7" descr="ΣX"/>
          <p:cNvPicPr>
            <a:picLocks noChangeAspect="1" noChangeArrowheads="1"/>
          </p:cNvPicPr>
          <p:nvPr/>
        </p:nvPicPr>
        <p:blipFill>
          <a:blip r:embed="rId2" cstate="print"/>
          <a:srcRect/>
          <a:stretch>
            <a:fillRect/>
          </a:stretch>
        </p:blipFill>
        <p:spPr bwMode="auto">
          <a:xfrm>
            <a:off x="1643042" y="3571876"/>
            <a:ext cx="6076950" cy="1782763"/>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2">
                    <a:lumMod val="75000"/>
                  </a:schemeClr>
                </a:solidFill>
              </a:rPr>
              <a:t>Αυτοκόλλητη ταινία.</a:t>
            </a:r>
            <a:endParaRPr lang="en-US" dirty="0">
              <a:solidFill>
                <a:schemeClr val="accent2">
                  <a:lumMod val="75000"/>
                </a:schemeClr>
              </a:solidFill>
            </a:endParaRPr>
          </a:p>
        </p:txBody>
      </p:sp>
      <p:sp>
        <p:nvSpPr>
          <p:cNvPr id="3" name="2 - Θέση περιεχομένου"/>
          <p:cNvSpPr>
            <a:spLocks noGrp="1"/>
          </p:cNvSpPr>
          <p:nvPr>
            <p:ph idx="1"/>
          </p:nvPr>
        </p:nvSpPr>
        <p:spPr>
          <a:xfrm>
            <a:off x="457200" y="1600201"/>
            <a:ext cx="8229600" cy="1614486"/>
          </a:xfrm>
        </p:spPr>
        <p:txBody>
          <a:bodyPr/>
          <a:lstStyle/>
          <a:p>
            <a:pPr algn="just">
              <a:buFontTx/>
              <a:buChar char="•"/>
            </a:pPr>
            <a:r>
              <a:rPr lang="el-GR" dirty="0" smtClean="0">
                <a:latin typeface="Arial Greek" pitchFamily="34" charset="0"/>
              </a:rPr>
              <a:t>Χρησιμοποιείται για να στερεώνουμε το φύλλο σχεδίασης στην πινακίδα.</a:t>
            </a:r>
            <a:endParaRPr lang="en-GB" dirty="0" smtClean="0">
              <a:latin typeface="Arial Greek" pitchFamily="34" charset="0"/>
            </a:endParaRPr>
          </a:p>
          <a:p>
            <a:pPr algn="just">
              <a:buNone/>
            </a:pPr>
            <a:endParaRPr lang="en-US" dirty="0"/>
          </a:p>
        </p:txBody>
      </p:sp>
      <p:pic>
        <p:nvPicPr>
          <p:cNvPr id="4" name="Picture 7" descr="ΣX"/>
          <p:cNvPicPr>
            <a:picLocks noChangeAspect="1" noChangeArrowheads="1"/>
          </p:cNvPicPr>
          <p:nvPr/>
        </p:nvPicPr>
        <p:blipFill>
          <a:blip r:embed="rId2" cstate="print"/>
          <a:srcRect/>
          <a:stretch>
            <a:fillRect/>
          </a:stretch>
        </p:blipFill>
        <p:spPr bwMode="auto">
          <a:xfrm>
            <a:off x="1857356" y="3143248"/>
            <a:ext cx="5632450" cy="2809875"/>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solidFill>
                  <a:schemeClr val="accent2">
                    <a:lumMod val="75000"/>
                  </a:schemeClr>
                </a:solidFill>
              </a:rPr>
              <a:t>Πενάκια (</a:t>
            </a:r>
            <a:r>
              <a:rPr lang="el-GR" dirty="0" err="1">
                <a:solidFill>
                  <a:schemeClr val="accent2">
                    <a:lumMod val="75000"/>
                  </a:schemeClr>
                </a:solidFill>
              </a:rPr>
              <a:t>Ραπιδογράφοι</a:t>
            </a:r>
            <a:r>
              <a:rPr lang="el-GR" dirty="0">
                <a:solidFill>
                  <a:schemeClr val="accent2">
                    <a:lumMod val="75000"/>
                  </a:schemeClr>
                </a:solidFill>
              </a:rPr>
              <a:t>)</a:t>
            </a:r>
            <a:endParaRPr lang="en-US" dirty="0">
              <a:solidFill>
                <a:schemeClr val="accent2">
                  <a:lumMod val="75000"/>
                </a:schemeClr>
              </a:solidFill>
            </a:endParaRPr>
          </a:p>
        </p:txBody>
      </p:sp>
      <p:sp>
        <p:nvSpPr>
          <p:cNvPr id="3" name="2 - Θέση περιεχομένου"/>
          <p:cNvSpPr>
            <a:spLocks noGrp="1"/>
          </p:cNvSpPr>
          <p:nvPr>
            <p:ph idx="1"/>
          </p:nvPr>
        </p:nvSpPr>
        <p:spPr>
          <a:xfrm>
            <a:off x="428596" y="4214818"/>
            <a:ext cx="8229600" cy="2125659"/>
          </a:xfrm>
        </p:spPr>
        <p:txBody>
          <a:bodyPr>
            <a:normAutofit fontScale="70000" lnSpcReduction="20000"/>
          </a:bodyPr>
          <a:lstStyle/>
          <a:p>
            <a:pPr>
              <a:buFontTx/>
              <a:buChar char="•"/>
            </a:pPr>
            <a:r>
              <a:rPr lang="el-GR" dirty="0" smtClean="0">
                <a:latin typeface="Arial Greek" pitchFamily="34" charset="0"/>
              </a:rPr>
              <a:t>Πρέπει να καθαρίζονται τακτικά και να μην πιέζονται στο  φύλλο σχεδίασης.</a:t>
            </a:r>
            <a:endParaRPr lang="en-GB" dirty="0" smtClean="0">
              <a:latin typeface="Arial Greek" pitchFamily="34" charset="0"/>
            </a:endParaRPr>
          </a:p>
          <a:p>
            <a:pPr>
              <a:buFontTx/>
              <a:buChar char="•"/>
            </a:pPr>
            <a:r>
              <a:rPr lang="el-GR" dirty="0" smtClean="0">
                <a:latin typeface="Comic Sans MS" pitchFamily="66" charset="0"/>
              </a:rPr>
              <a:t> </a:t>
            </a:r>
            <a:r>
              <a:rPr lang="el-GR" dirty="0" smtClean="0">
                <a:latin typeface="Arial Greek" pitchFamily="34" charset="0"/>
              </a:rPr>
              <a:t>Οι πένες χαρακτηρίζονται από αριθμούς που αναφέρονται στο πάχος της γραμμής τους (0,1  0,2  0,3  0,4). </a:t>
            </a:r>
            <a:endParaRPr lang="en-GB" dirty="0" smtClean="0">
              <a:latin typeface="Arial Greek" pitchFamily="34" charset="0"/>
            </a:endParaRPr>
          </a:p>
          <a:p>
            <a:r>
              <a:rPr lang="el-GR" dirty="0" smtClean="0">
                <a:latin typeface="Arial Greek" pitchFamily="34" charset="0"/>
              </a:rPr>
              <a:t>Χρησιμοποιούνται για γραφή και σχεδίαση με σινική μελάνη.</a:t>
            </a:r>
            <a:endParaRPr lang="en-US" dirty="0"/>
          </a:p>
        </p:txBody>
      </p:sp>
      <p:pic>
        <p:nvPicPr>
          <p:cNvPr id="4" name="Picture 5" descr="ΣX"/>
          <p:cNvPicPr>
            <a:picLocks noChangeAspect="1" noChangeArrowheads="1"/>
          </p:cNvPicPr>
          <p:nvPr/>
        </p:nvPicPr>
        <p:blipFill>
          <a:blip r:embed="rId2" cstate="print"/>
          <a:srcRect/>
          <a:stretch>
            <a:fillRect/>
          </a:stretch>
        </p:blipFill>
        <p:spPr bwMode="auto">
          <a:xfrm>
            <a:off x="2071670" y="1428736"/>
            <a:ext cx="4775200" cy="2428892"/>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2">
                    <a:lumMod val="75000"/>
                  </a:schemeClr>
                </a:solidFill>
              </a:rPr>
              <a:t>Μολύβια.</a:t>
            </a:r>
            <a:endParaRPr lang="en-US" dirty="0">
              <a:solidFill>
                <a:schemeClr val="accent2">
                  <a:lumMod val="75000"/>
                </a:schemeClr>
              </a:solidFill>
            </a:endParaRPr>
          </a:p>
        </p:txBody>
      </p:sp>
      <p:pic>
        <p:nvPicPr>
          <p:cNvPr id="1026" name="Picture 2"/>
          <p:cNvPicPr>
            <a:picLocks noGrp="1" noChangeAspect="1" noChangeArrowheads="1"/>
          </p:cNvPicPr>
          <p:nvPr>
            <p:ph idx="1"/>
          </p:nvPr>
        </p:nvPicPr>
        <p:blipFill>
          <a:blip r:embed="rId2" cstate="print"/>
          <a:srcRect l="42009" t="40407" r="21589" b="21711"/>
          <a:stretch>
            <a:fillRect/>
          </a:stretch>
        </p:blipFill>
        <p:spPr bwMode="auto">
          <a:xfrm>
            <a:off x="1428728" y="1857364"/>
            <a:ext cx="6536576" cy="3826289"/>
          </a:xfrm>
          <a:prstGeom prst="rect">
            <a:avLst/>
          </a:prstGeom>
          <a:noFill/>
          <a:ln w="9525">
            <a:noFill/>
            <a:miter lim="800000"/>
            <a:headEnd/>
            <a:tailEnd/>
          </a:ln>
          <a:effectLst/>
        </p:spPr>
      </p:pic>
      <p:sp>
        <p:nvSpPr>
          <p:cNvPr id="4" name="3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2">
                    <a:lumMod val="75000"/>
                  </a:schemeClr>
                </a:solidFill>
              </a:rPr>
              <a:t>Χαρτί σχεδίασης. </a:t>
            </a:r>
            <a:endParaRPr lang="en-US" dirty="0">
              <a:solidFill>
                <a:schemeClr val="accent2">
                  <a:lumMod val="75000"/>
                </a:schemeClr>
              </a:solidFill>
            </a:endParaRPr>
          </a:p>
        </p:txBody>
      </p:sp>
      <p:pic>
        <p:nvPicPr>
          <p:cNvPr id="4" name="Picture 47" descr="02_05αB"/>
          <p:cNvPicPr>
            <a:picLocks noGrp="1" noChangeAspect="1" noChangeArrowheads="1"/>
          </p:cNvPicPr>
          <p:nvPr>
            <p:ph idx="1"/>
          </p:nvPr>
        </p:nvPicPr>
        <p:blipFill>
          <a:blip r:embed="rId2" cstate="print"/>
          <a:srcRect/>
          <a:stretch>
            <a:fillRect/>
          </a:stretch>
        </p:blipFill>
        <p:spPr bwMode="auto">
          <a:xfrm>
            <a:off x="374344" y="1142984"/>
            <a:ext cx="8269621" cy="5500726"/>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2">
                    <a:lumMod val="75000"/>
                  </a:schemeClr>
                </a:solidFill>
                <a:latin typeface="Arial Greek" pitchFamily="34" charset="0"/>
              </a:rPr>
              <a:t>ΣΤΟΧΟΙ</a:t>
            </a:r>
            <a:r>
              <a:rPr lang="el-GR" dirty="0" smtClean="0">
                <a:solidFill>
                  <a:schemeClr val="accent2"/>
                </a:solidFill>
                <a:latin typeface="Arial Greek" pitchFamily="34" charset="0"/>
              </a:rPr>
              <a:t>.</a:t>
            </a:r>
            <a:endParaRPr lang="en-US" dirty="0"/>
          </a:p>
        </p:txBody>
      </p:sp>
      <p:sp>
        <p:nvSpPr>
          <p:cNvPr id="3" name="2 - Θέση περιεχομένου"/>
          <p:cNvSpPr>
            <a:spLocks noGrp="1"/>
          </p:cNvSpPr>
          <p:nvPr>
            <p:ph idx="1"/>
          </p:nvPr>
        </p:nvSpPr>
        <p:spPr/>
        <p:txBody>
          <a:bodyPr/>
          <a:lstStyle/>
          <a:p>
            <a:pPr marL="609600" indent="-609600">
              <a:lnSpc>
                <a:spcPct val="90000"/>
              </a:lnSpc>
              <a:buNone/>
            </a:pPr>
            <a:r>
              <a:rPr lang="el-GR" dirty="0" smtClean="0"/>
              <a:t>Με τη συμπλήρωση της ενότητας αυτής ο/η μαθητής/</a:t>
            </a:r>
            <a:r>
              <a:rPr lang="el-GR" dirty="0" err="1" smtClean="0"/>
              <a:t>τρια</a:t>
            </a:r>
            <a:r>
              <a:rPr lang="el-GR" dirty="0" smtClean="0"/>
              <a:t> πρέπει:</a:t>
            </a:r>
          </a:p>
          <a:p>
            <a:pPr marL="609600" indent="-609600">
              <a:lnSpc>
                <a:spcPct val="90000"/>
              </a:lnSpc>
              <a:buNone/>
            </a:pPr>
            <a:endParaRPr lang="el-GR" dirty="0" smtClean="0"/>
          </a:p>
          <a:p>
            <a:pPr marL="990600" lvl="1" indent="-533400">
              <a:lnSpc>
                <a:spcPct val="90000"/>
              </a:lnSpc>
              <a:spcBef>
                <a:spcPct val="40000"/>
              </a:spcBef>
              <a:buFontTx/>
              <a:buAutoNum type="arabicPeriod"/>
            </a:pPr>
            <a:r>
              <a:rPr lang="el-GR" dirty="0" smtClean="0"/>
              <a:t>Να κατονομάζει τα όργανα και τα υλικά σχεδίασης.</a:t>
            </a:r>
          </a:p>
          <a:p>
            <a:pPr marL="990600" lvl="1" indent="-533400">
              <a:lnSpc>
                <a:spcPct val="90000"/>
              </a:lnSpc>
              <a:spcBef>
                <a:spcPct val="40000"/>
              </a:spcBef>
              <a:buFontTx/>
              <a:buAutoNum type="arabicPeriod"/>
            </a:pPr>
            <a:r>
              <a:rPr lang="el-GR" dirty="0" smtClean="0"/>
              <a:t>Να επιλέγει τα κατάλληλα όργανα σχεδίασης.</a:t>
            </a:r>
          </a:p>
          <a:p>
            <a:pPr marL="990600" lvl="1" indent="-533400">
              <a:lnSpc>
                <a:spcPct val="90000"/>
              </a:lnSpc>
              <a:spcBef>
                <a:spcPct val="40000"/>
              </a:spcBef>
              <a:buFontTx/>
              <a:buAutoNum type="arabicPeriod"/>
            </a:pPr>
            <a:r>
              <a:rPr lang="el-GR" dirty="0" smtClean="0"/>
              <a:t>Να συντηρεί και να φυλάσσει τα υλικά και τα όργανα σχεδίασης.</a:t>
            </a:r>
          </a:p>
          <a:p>
            <a:endParaRPr lang="en-US" dirty="0"/>
          </a:p>
        </p:txBody>
      </p:sp>
      <p:sp>
        <p:nvSpPr>
          <p:cNvPr id="4" name="3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82594"/>
          </a:xfrm>
        </p:spPr>
        <p:txBody>
          <a:bodyPr>
            <a:normAutofit fontScale="90000"/>
          </a:bodyPr>
          <a:lstStyle/>
          <a:p>
            <a:r>
              <a:rPr lang="el-GR" dirty="0" smtClean="0">
                <a:solidFill>
                  <a:schemeClr val="accent2">
                    <a:lumMod val="75000"/>
                  </a:schemeClr>
                </a:solidFill>
              </a:rPr>
              <a:t>Διαστάσεις φύλλου σχεδίασης σε Α3</a:t>
            </a:r>
            <a:endParaRPr lang="en-US" dirty="0">
              <a:solidFill>
                <a:schemeClr val="accent2">
                  <a:lumMod val="75000"/>
                </a:schemeClr>
              </a:solidFill>
            </a:endParaRPr>
          </a:p>
        </p:txBody>
      </p:sp>
      <p:pic>
        <p:nvPicPr>
          <p:cNvPr id="4" name="Picture 7" descr="diastaseisfyllou"/>
          <p:cNvPicPr>
            <a:picLocks noGrp="1" noChangeAspect="1" noChangeArrowheads="1"/>
          </p:cNvPicPr>
          <p:nvPr>
            <p:ph idx="1"/>
          </p:nvPr>
        </p:nvPicPr>
        <p:blipFill>
          <a:blip r:embed="rId2" cstate="print"/>
          <a:srcRect/>
          <a:stretch>
            <a:fillRect/>
          </a:stretch>
        </p:blipFill>
        <p:spPr bwMode="auto">
          <a:xfrm>
            <a:off x="928662" y="1000108"/>
            <a:ext cx="7429551" cy="5857892"/>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pic>
        <p:nvPicPr>
          <p:cNvPr id="4" name="Picture 5" descr="pinakidasxediasis"/>
          <p:cNvPicPr>
            <a:picLocks noGrp="1" noChangeAspect="1" noChangeArrowheads="1"/>
          </p:cNvPicPr>
          <p:nvPr>
            <p:ph idx="1"/>
          </p:nvPr>
        </p:nvPicPr>
        <p:blipFill>
          <a:blip r:embed="rId2" cstate="print"/>
          <a:srcRect/>
          <a:stretch>
            <a:fillRect/>
          </a:stretch>
        </p:blipFill>
        <p:spPr bwMode="auto">
          <a:xfrm>
            <a:off x="357158" y="0"/>
            <a:ext cx="8572560" cy="6691530"/>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2">
                    <a:lumMod val="75000"/>
                  </a:schemeClr>
                </a:solidFill>
              </a:rPr>
              <a:t>ΣΧΕΔΙΑΣΗ ΜΕ ΥΠΟΛΟΓΙΣΤΗ</a:t>
            </a:r>
            <a:endParaRPr lang="en-US" dirty="0">
              <a:solidFill>
                <a:schemeClr val="accent2">
                  <a:lumMod val="75000"/>
                </a:schemeClr>
              </a:solidFill>
            </a:endParaRPr>
          </a:p>
        </p:txBody>
      </p:sp>
      <p:sp>
        <p:nvSpPr>
          <p:cNvPr id="3" name="2 - Θέση περιεχομένου"/>
          <p:cNvSpPr>
            <a:spLocks noGrp="1"/>
          </p:cNvSpPr>
          <p:nvPr>
            <p:ph idx="1"/>
          </p:nvPr>
        </p:nvSpPr>
        <p:spPr>
          <a:xfrm>
            <a:off x="457200" y="4786322"/>
            <a:ext cx="8229600" cy="1339841"/>
          </a:xfrm>
        </p:spPr>
        <p:txBody>
          <a:bodyPr>
            <a:normAutofit/>
          </a:bodyPr>
          <a:lstStyle/>
          <a:p>
            <a:pPr algn="ctr">
              <a:buNone/>
            </a:pPr>
            <a:r>
              <a:rPr lang="el-GR" dirty="0">
                <a:latin typeface="Arial Greek" pitchFamily="34" charset="0"/>
              </a:rPr>
              <a:t>Παρέχει </a:t>
            </a:r>
            <a:r>
              <a:rPr lang="el-GR" dirty="0" smtClean="0">
                <a:latin typeface="Arial Greek" pitchFamily="34" charset="0"/>
              </a:rPr>
              <a:t>ταχύτητα και </a:t>
            </a:r>
            <a:r>
              <a:rPr lang="el-GR" dirty="0">
                <a:latin typeface="Arial Greek" pitchFamily="34" charset="0"/>
              </a:rPr>
              <a:t>πολλαπλές </a:t>
            </a:r>
            <a:r>
              <a:rPr lang="el-GR" dirty="0" smtClean="0">
                <a:latin typeface="Arial Greek" pitchFamily="34" charset="0"/>
              </a:rPr>
              <a:t> εναλλακτικές </a:t>
            </a:r>
            <a:r>
              <a:rPr lang="el-GR" dirty="0" err="1" smtClean="0">
                <a:latin typeface="Arial Greek" pitchFamily="34" charset="0"/>
              </a:rPr>
              <a:t>σχεδιάσης</a:t>
            </a:r>
            <a:r>
              <a:rPr lang="el-GR" dirty="0">
                <a:latin typeface="Arial Greek" pitchFamily="34" charset="0"/>
              </a:rPr>
              <a:t>.</a:t>
            </a:r>
            <a:endParaRPr lang="en-GB" dirty="0">
              <a:latin typeface="Arial Greek" pitchFamily="34" charset="0"/>
            </a:endParaRPr>
          </a:p>
          <a:p>
            <a:endParaRPr lang="en-US" dirty="0"/>
          </a:p>
        </p:txBody>
      </p:sp>
      <p:pic>
        <p:nvPicPr>
          <p:cNvPr id="2050" name="Picture 2" descr="Σχεδίαση μέσω ηλεκτρονικού υπολογιστή (AutoCAD-2D). Έναρξη - 19/11/2020"/>
          <p:cNvPicPr>
            <a:picLocks noChangeAspect="1" noChangeArrowheads="1"/>
          </p:cNvPicPr>
          <p:nvPr/>
        </p:nvPicPr>
        <p:blipFill>
          <a:blip r:embed="rId2" cstate="print"/>
          <a:srcRect/>
          <a:stretch>
            <a:fillRect/>
          </a:stretch>
        </p:blipFill>
        <p:spPr bwMode="auto">
          <a:xfrm>
            <a:off x="1142976" y="1214422"/>
            <a:ext cx="6858048" cy="3429024"/>
          </a:xfrm>
          <a:prstGeom prst="rect">
            <a:avLst/>
          </a:prstGeom>
          <a:noFill/>
        </p:spPr>
      </p:pic>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ΠΑΡΟΥΣΙΑΣΗ ΦΩΤΟΔΕΝΤΡΟ</a:t>
            </a:r>
            <a:endParaRPr lang="el-GR" dirty="0"/>
          </a:p>
        </p:txBody>
      </p:sp>
      <p:sp>
        <p:nvSpPr>
          <p:cNvPr id="3" name="2 - Ορθογώνιο"/>
          <p:cNvSpPr/>
          <p:nvPr/>
        </p:nvSpPr>
        <p:spPr>
          <a:xfrm>
            <a:off x="179512" y="1916832"/>
            <a:ext cx="8964488" cy="461665"/>
          </a:xfrm>
          <a:prstGeom prst="rect">
            <a:avLst/>
          </a:prstGeom>
        </p:spPr>
        <p:txBody>
          <a:bodyPr wrap="square">
            <a:spAutoFit/>
          </a:bodyPr>
          <a:lstStyle/>
          <a:p>
            <a:r>
              <a:rPr lang="el-GR" sz="2400" u="sng" dirty="0" smtClean="0">
                <a:hlinkClick r:id="rId2"/>
              </a:rPr>
              <a:t>http://photodentro.edu.gr/aggregator/lo/photodentro-lor-8521-1223</a:t>
            </a:r>
            <a:endParaRPr lang="el-GR" sz="2400" dirty="0"/>
          </a:p>
        </p:txBody>
      </p:sp>
      <p:sp>
        <p:nvSpPr>
          <p:cNvPr id="4" name="3 - Ορθογώνιο"/>
          <p:cNvSpPr/>
          <p:nvPr/>
        </p:nvSpPr>
        <p:spPr>
          <a:xfrm>
            <a:off x="1259632" y="4149080"/>
            <a:ext cx="7056784" cy="461665"/>
          </a:xfrm>
          <a:prstGeom prst="rect">
            <a:avLst/>
          </a:prstGeom>
        </p:spPr>
        <p:txBody>
          <a:bodyPr wrap="square">
            <a:spAutoFit/>
          </a:bodyPr>
          <a:lstStyle/>
          <a:p>
            <a:r>
              <a:rPr lang="en-US" sz="2400" dirty="0" smtClean="0">
                <a:hlinkClick r:id="rId3"/>
              </a:rPr>
              <a:t>https://learningapps.org/watch?v=p9e29xz1k20</a:t>
            </a:r>
            <a:endParaRPr lang="el-GR" sz="2400" dirty="0"/>
          </a:p>
        </p:txBody>
      </p:sp>
      <p:sp>
        <p:nvSpPr>
          <p:cNvPr id="5" name="1 - Τίτλος"/>
          <p:cNvSpPr txBox="1">
            <a:spLocks/>
          </p:cNvSpPr>
          <p:nvPr/>
        </p:nvSpPr>
        <p:spPr>
          <a:xfrm>
            <a:off x="323528" y="299695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1"/>
                </a:solidFill>
                <a:effectLst/>
                <a:uLnTx/>
                <a:uFillTx/>
                <a:latin typeface="+mj-lt"/>
                <a:ea typeface="+mj-ea"/>
                <a:cs typeface="+mj-cs"/>
              </a:rPr>
              <a:t>ΠΑΙΧΝΙΔΙ</a:t>
            </a: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5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solidFill>
                  <a:schemeClr val="accent2">
                    <a:lumMod val="75000"/>
                  </a:schemeClr>
                </a:solidFill>
                <a:latin typeface="Arial Greek" pitchFamily="34" charset="0"/>
              </a:rPr>
              <a:t>Τα</a:t>
            </a:r>
            <a:r>
              <a:rPr lang="el-GR" dirty="0">
                <a:solidFill>
                  <a:schemeClr val="accent2"/>
                </a:solidFill>
                <a:latin typeface="Arial Greek" pitchFamily="34" charset="0"/>
              </a:rPr>
              <a:t> </a:t>
            </a:r>
            <a:r>
              <a:rPr lang="el-GR" dirty="0">
                <a:solidFill>
                  <a:schemeClr val="accent2">
                    <a:lumMod val="75000"/>
                  </a:schemeClr>
                </a:solidFill>
                <a:latin typeface="Arial Greek" pitchFamily="34" charset="0"/>
              </a:rPr>
              <a:t>σχεδιαστικά</a:t>
            </a:r>
            <a:r>
              <a:rPr lang="el-GR" dirty="0">
                <a:solidFill>
                  <a:schemeClr val="accent2"/>
                </a:solidFill>
                <a:latin typeface="Arial Greek" pitchFamily="34" charset="0"/>
              </a:rPr>
              <a:t> </a:t>
            </a:r>
            <a:r>
              <a:rPr lang="el-GR" dirty="0">
                <a:solidFill>
                  <a:schemeClr val="accent2">
                    <a:lumMod val="75000"/>
                  </a:schemeClr>
                </a:solidFill>
                <a:latin typeface="Arial Greek" pitchFamily="34" charset="0"/>
              </a:rPr>
              <a:t>όργανα</a:t>
            </a:r>
            <a:r>
              <a:rPr lang="el-GR" dirty="0">
                <a:solidFill>
                  <a:schemeClr val="accent2"/>
                </a:solidFill>
                <a:latin typeface="Arial Greek" pitchFamily="34" charset="0"/>
              </a:rPr>
              <a:t>.</a:t>
            </a:r>
            <a:endParaRPr lang="en-US" dirty="0">
              <a:solidFill>
                <a:schemeClr val="accent2"/>
              </a:solidFill>
              <a:latin typeface="Arial Greek" pitchFamily="34" charset="0"/>
            </a:endParaRPr>
          </a:p>
        </p:txBody>
      </p:sp>
      <p:sp>
        <p:nvSpPr>
          <p:cNvPr id="3" name="2 - Θέση περιεχομένου"/>
          <p:cNvSpPr>
            <a:spLocks noGrp="1"/>
          </p:cNvSpPr>
          <p:nvPr>
            <p:ph idx="1"/>
          </p:nvPr>
        </p:nvSpPr>
        <p:spPr/>
        <p:txBody>
          <a:bodyPr/>
          <a:lstStyle/>
          <a:p>
            <a:pPr algn="just"/>
            <a:r>
              <a:rPr lang="el-GR" dirty="0" smtClean="0"/>
              <a:t>Σχεδιαστικά όργανα είναι το σύνολο των εργαλείων που χρησιμοποιεί ένας σχεδιαστής προκειμένου να μπορέσει να αποτυπώσει με απόλυτη ακρίβεια αντικείμενα. Στον εννοιολογικό χάρτη που ακολουθεί αποτυπώνονται τα όργανα με βάση την χρήση τους.</a:t>
            </a:r>
            <a:endParaRPr lang="en-US" dirty="0" smtClean="0"/>
          </a:p>
          <a:p>
            <a:endParaRPr lang="en-US" dirty="0"/>
          </a:p>
        </p:txBody>
      </p:sp>
      <p:sp>
        <p:nvSpPr>
          <p:cNvPr id="4" name="3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grpSp>
        <p:nvGrpSpPr>
          <p:cNvPr id="4" name="Group 2"/>
          <p:cNvGrpSpPr>
            <a:grpSpLocks noGrp="1"/>
          </p:cNvGrpSpPr>
          <p:nvPr>
            <p:ph idx="1"/>
          </p:nvPr>
        </p:nvGrpSpPr>
        <p:grpSpPr bwMode="auto">
          <a:xfrm>
            <a:off x="285480" y="643061"/>
            <a:ext cx="8572277" cy="5483102"/>
            <a:chOff x="1092" y="137"/>
            <a:chExt cx="11232" cy="7241"/>
          </a:xfrm>
        </p:grpSpPr>
        <p:pic>
          <p:nvPicPr>
            <p:cNvPr id="5" name="Picture 3"/>
            <p:cNvPicPr>
              <a:picLocks noChangeAspect="1" noChangeArrowheads="1"/>
            </p:cNvPicPr>
            <p:nvPr/>
          </p:nvPicPr>
          <p:blipFill>
            <a:blip r:embed="rId2" cstate="print"/>
            <a:srcRect/>
            <a:stretch>
              <a:fillRect/>
            </a:stretch>
          </p:blipFill>
          <p:spPr bwMode="auto">
            <a:xfrm>
              <a:off x="1317" y="3535"/>
              <a:ext cx="10445" cy="3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4"/>
            <p:cNvPicPr>
              <a:picLocks noChangeAspect="1" noChangeArrowheads="1"/>
            </p:cNvPicPr>
            <p:nvPr/>
          </p:nvPicPr>
          <p:blipFill>
            <a:blip r:embed="rId3" cstate="print"/>
            <a:srcRect/>
            <a:stretch>
              <a:fillRect/>
            </a:stretch>
          </p:blipFill>
          <p:spPr bwMode="auto">
            <a:xfrm>
              <a:off x="1092" y="137"/>
              <a:ext cx="11232" cy="6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7" name="6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2">
                    <a:lumMod val="75000"/>
                  </a:schemeClr>
                </a:solidFill>
              </a:rPr>
              <a:t>ΟΡΓΑΝΑ ΣΧΕΔΙΑΣΗΣ</a:t>
            </a:r>
            <a:endParaRPr lang="en-US" dirty="0">
              <a:solidFill>
                <a:schemeClr val="accent2">
                  <a:lumMod val="75000"/>
                </a:schemeClr>
              </a:solidFill>
            </a:endParaRPr>
          </a:p>
        </p:txBody>
      </p:sp>
      <p:sp>
        <p:nvSpPr>
          <p:cNvPr id="3" name="2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2">
                    <a:lumMod val="75000"/>
                  </a:schemeClr>
                </a:solidFill>
              </a:rPr>
              <a:t>ΠΙΝΑΚΙΔΑ</a:t>
            </a:r>
            <a:endParaRPr lang="en-US" dirty="0">
              <a:solidFill>
                <a:schemeClr val="accent2">
                  <a:lumMod val="75000"/>
                </a:schemeClr>
              </a:solidFill>
            </a:endParaRPr>
          </a:p>
        </p:txBody>
      </p:sp>
      <p:pic>
        <p:nvPicPr>
          <p:cNvPr id="4" name="Picture 10" descr="ΣX"/>
          <p:cNvPicPr>
            <a:picLocks noGrp="1" noChangeAspect="1" noChangeArrowheads="1"/>
          </p:cNvPicPr>
          <p:nvPr>
            <p:ph idx="1"/>
          </p:nvPr>
        </p:nvPicPr>
        <p:blipFill>
          <a:blip r:embed="rId2" cstate="print"/>
          <a:srcRect/>
          <a:stretch>
            <a:fillRect/>
          </a:stretch>
        </p:blipFill>
        <p:spPr bwMode="auto">
          <a:xfrm>
            <a:off x="1" y="1643050"/>
            <a:ext cx="5429256" cy="4525963"/>
          </a:xfrm>
          <a:prstGeom prst="rect">
            <a:avLst/>
          </a:prstGeom>
          <a:noFill/>
          <a:ln w="9525">
            <a:noFill/>
            <a:miter lim="800000"/>
            <a:headEnd/>
            <a:tailEnd/>
          </a:ln>
        </p:spPr>
      </p:pic>
      <p:sp>
        <p:nvSpPr>
          <p:cNvPr id="5" name="4 - Ορθογώνιο"/>
          <p:cNvSpPr/>
          <p:nvPr/>
        </p:nvSpPr>
        <p:spPr>
          <a:xfrm>
            <a:off x="5643570" y="2357430"/>
            <a:ext cx="3286116" cy="3108543"/>
          </a:xfrm>
          <a:prstGeom prst="rect">
            <a:avLst/>
          </a:prstGeom>
        </p:spPr>
        <p:txBody>
          <a:bodyPr wrap="square">
            <a:spAutoFit/>
          </a:bodyPr>
          <a:lstStyle/>
          <a:p>
            <a:pPr algn="just">
              <a:spcBef>
                <a:spcPct val="20000"/>
              </a:spcBef>
            </a:pPr>
            <a:r>
              <a:rPr lang="el-GR" sz="2800" dirty="0" smtClean="0"/>
              <a:t>Είναι ξύλινη ή πλαστική. Έχει ευθείες πλευρές κάθετες μεταξύ τους. Χρησιμοποιείται για τοποθέτηση του φύλλου σχεδίασης.</a:t>
            </a:r>
            <a:endParaRPr lang="en-GB" sz="2800" dirty="0"/>
          </a:p>
        </p:txBody>
      </p:sp>
      <p:sp>
        <p:nvSpPr>
          <p:cNvPr id="6" name="5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2">
                    <a:lumMod val="75000"/>
                  </a:schemeClr>
                </a:solidFill>
              </a:rPr>
              <a:t>Ταυ</a:t>
            </a:r>
            <a:endParaRPr lang="en-US" dirty="0">
              <a:solidFill>
                <a:schemeClr val="accent2">
                  <a:lumMod val="75000"/>
                </a:schemeClr>
              </a:solidFill>
            </a:endParaRPr>
          </a:p>
        </p:txBody>
      </p:sp>
      <p:pic>
        <p:nvPicPr>
          <p:cNvPr id="4" name="Picture 6" descr="ΣX"/>
          <p:cNvPicPr>
            <a:picLocks noGrp="1" noChangeAspect="1" noChangeArrowheads="1"/>
          </p:cNvPicPr>
          <p:nvPr>
            <p:ph idx="1"/>
          </p:nvPr>
        </p:nvPicPr>
        <p:blipFill>
          <a:blip r:embed="rId2" cstate="print"/>
          <a:srcRect/>
          <a:stretch>
            <a:fillRect/>
          </a:stretch>
        </p:blipFill>
        <p:spPr bwMode="auto">
          <a:xfrm>
            <a:off x="1428728" y="1142984"/>
            <a:ext cx="6786610" cy="3532922"/>
          </a:xfrm>
          <a:prstGeom prst="rect">
            <a:avLst/>
          </a:prstGeom>
          <a:noFill/>
          <a:ln w="9525">
            <a:noFill/>
            <a:miter lim="800000"/>
            <a:headEnd/>
            <a:tailEnd/>
          </a:ln>
        </p:spPr>
      </p:pic>
      <p:sp>
        <p:nvSpPr>
          <p:cNvPr id="5" name="4 - Ορθογώνιο"/>
          <p:cNvSpPr/>
          <p:nvPr/>
        </p:nvSpPr>
        <p:spPr>
          <a:xfrm>
            <a:off x="1142976" y="5000637"/>
            <a:ext cx="7072362" cy="1569660"/>
          </a:xfrm>
          <a:prstGeom prst="rect">
            <a:avLst/>
          </a:prstGeom>
        </p:spPr>
        <p:txBody>
          <a:bodyPr wrap="square">
            <a:spAutoFit/>
          </a:bodyPr>
          <a:lstStyle/>
          <a:p>
            <a:pPr algn="just"/>
            <a:r>
              <a:rPr lang="el-GR" sz="2400" dirty="0" smtClean="0">
                <a:latin typeface="Arial Greek" pitchFamily="34" charset="0"/>
              </a:rPr>
              <a:t>Είναι κατασκευασμένο από σκληρό ξύλο, πλαστικό ή αλουμίνιο. Τοποθετείται στην  πινακίδα, κινείται πάνω και κάτω και  χρησιμοποιείται για χάραξη οριζόντιων  γραμμών μόνο</a:t>
            </a:r>
            <a:r>
              <a:rPr lang="el-GR" sz="2400" dirty="0" smtClean="0">
                <a:solidFill>
                  <a:srgbClr val="FF0066"/>
                </a:solidFill>
                <a:latin typeface="Arial Greek" pitchFamily="34" charset="0"/>
              </a:rPr>
              <a:t>.</a:t>
            </a:r>
            <a:endParaRPr lang="en-GB" sz="2400" dirty="0">
              <a:solidFill>
                <a:srgbClr val="FF0066"/>
              </a:solidFill>
              <a:latin typeface="Arial Greek" pitchFamily="34" charset="0"/>
            </a:endParaRPr>
          </a:p>
        </p:txBody>
      </p:sp>
      <p:sp>
        <p:nvSpPr>
          <p:cNvPr id="6" name="5 - Θέση υποσέλιδου"/>
          <p:cNvSpPr>
            <a:spLocks noGrp="1"/>
          </p:cNvSpPr>
          <p:nvPr>
            <p:ph type="ftr" sz="quarter" idx="11"/>
          </p:nvPr>
        </p:nvSpPr>
        <p:spPr/>
        <p:txBody>
          <a:bodyPr/>
          <a:lstStyle/>
          <a:p>
            <a:r>
              <a:rPr lang="el-GR" dirty="0" smtClean="0"/>
              <a:t>ΨΑΡΡΑ ΝΙΚΟΛΙΑ ΠΕ81</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2">
                    <a:lumMod val="75000"/>
                  </a:schemeClr>
                </a:solidFill>
              </a:rPr>
              <a:t>Τρίγωνα</a:t>
            </a:r>
            <a:endParaRPr lang="en-US" dirty="0">
              <a:solidFill>
                <a:schemeClr val="accent2">
                  <a:lumMod val="75000"/>
                </a:schemeClr>
              </a:solidFill>
            </a:endParaRPr>
          </a:p>
        </p:txBody>
      </p:sp>
      <p:sp>
        <p:nvSpPr>
          <p:cNvPr id="3" name="2 - Θέση περιεχομένου"/>
          <p:cNvSpPr>
            <a:spLocks noGrp="1"/>
          </p:cNvSpPr>
          <p:nvPr>
            <p:ph idx="1"/>
          </p:nvPr>
        </p:nvSpPr>
        <p:spPr>
          <a:xfrm>
            <a:off x="457200" y="1600200"/>
            <a:ext cx="5400684" cy="4525963"/>
          </a:xfrm>
        </p:spPr>
        <p:txBody>
          <a:bodyPr>
            <a:normAutofit fontScale="92500" lnSpcReduction="20000"/>
          </a:bodyPr>
          <a:lstStyle/>
          <a:p>
            <a:r>
              <a:rPr lang="el-GR" dirty="0" smtClean="0">
                <a:latin typeface="Arial Greek" pitchFamily="34" charset="0"/>
              </a:rPr>
              <a:t>Είναι κατασκευασμένα κυρίως από πλαστικό ή ξύλο. </a:t>
            </a:r>
          </a:p>
          <a:p>
            <a:r>
              <a:rPr lang="el-GR" dirty="0" smtClean="0">
                <a:latin typeface="Arial Greek" pitchFamily="34" charset="0"/>
              </a:rPr>
              <a:t>Χρησιμοποιούνται για χάραξη κάθετων και παράλληλων </a:t>
            </a:r>
          </a:p>
          <a:p>
            <a:r>
              <a:rPr lang="el-GR" dirty="0" smtClean="0">
                <a:latin typeface="Arial Greek" pitchFamily="34" charset="0"/>
              </a:rPr>
              <a:t>γραμμών Χρησιμοποιούμε συνήθως 2 τρίγωνα.</a:t>
            </a:r>
            <a:endParaRPr lang="en-GB" dirty="0" smtClean="0">
              <a:latin typeface="Arial Greek" pitchFamily="34" charset="0"/>
            </a:endParaRPr>
          </a:p>
          <a:p>
            <a:pPr algn="just">
              <a:buNone/>
            </a:pPr>
            <a:r>
              <a:rPr lang="el-GR" dirty="0" smtClean="0">
                <a:latin typeface="Arial Greek" pitchFamily="34" charset="0"/>
              </a:rPr>
              <a:t>α) Ισοσκελές  45°-45° και 90</a:t>
            </a:r>
            <a:r>
              <a:rPr lang="el-GR" dirty="0" smtClean="0">
                <a:solidFill>
                  <a:srgbClr val="FF0066"/>
                </a:solidFill>
                <a:latin typeface="Arial Greek" pitchFamily="34" charset="0"/>
              </a:rPr>
              <a:t>°</a:t>
            </a:r>
            <a:endParaRPr lang="en-GB" dirty="0" smtClean="0">
              <a:solidFill>
                <a:srgbClr val="FF0066"/>
              </a:solidFill>
              <a:latin typeface="Arial Greek" pitchFamily="34" charset="0"/>
            </a:endParaRPr>
          </a:p>
          <a:p>
            <a:pPr>
              <a:buNone/>
            </a:pPr>
            <a:r>
              <a:rPr lang="el-GR" dirty="0" smtClean="0">
                <a:latin typeface="Arial Greek" pitchFamily="34" charset="0"/>
              </a:rPr>
              <a:t>β) ορθογώνιο  60°-30° και 90°</a:t>
            </a:r>
            <a:endParaRPr lang="en-GB" dirty="0" smtClean="0">
              <a:latin typeface="Arial Greek" pitchFamily="34" charset="0"/>
            </a:endParaRPr>
          </a:p>
          <a:p>
            <a:endParaRPr lang="en-US" dirty="0"/>
          </a:p>
        </p:txBody>
      </p:sp>
      <p:pic>
        <p:nvPicPr>
          <p:cNvPr id="4" name="Picture 5" descr="ΣX"/>
          <p:cNvPicPr>
            <a:picLocks noChangeAspect="1" noChangeArrowheads="1"/>
          </p:cNvPicPr>
          <p:nvPr/>
        </p:nvPicPr>
        <p:blipFill>
          <a:blip r:embed="rId2" cstate="print"/>
          <a:srcRect/>
          <a:stretch>
            <a:fillRect/>
          </a:stretch>
        </p:blipFill>
        <p:spPr bwMode="auto">
          <a:xfrm>
            <a:off x="5334000" y="1428736"/>
            <a:ext cx="3810000" cy="2632075"/>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2">
                    <a:lumMod val="75000"/>
                  </a:schemeClr>
                </a:solidFill>
              </a:rPr>
              <a:t>Αριθμημένοι κανόνες (ρίγες).</a:t>
            </a:r>
            <a:endParaRPr lang="en-US" dirty="0">
              <a:solidFill>
                <a:schemeClr val="accent2">
                  <a:lumMod val="75000"/>
                </a:schemeClr>
              </a:solidFill>
            </a:endParaRPr>
          </a:p>
        </p:txBody>
      </p:sp>
      <p:sp>
        <p:nvSpPr>
          <p:cNvPr id="3" name="2 - Θέση περιεχομένου"/>
          <p:cNvSpPr>
            <a:spLocks noGrp="1"/>
          </p:cNvSpPr>
          <p:nvPr>
            <p:ph idx="1"/>
          </p:nvPr>
        </p:nvSpPr>
        <p:spPr>
          <a:xfrm>
            <a:off x="457200" y="3429000"/>
            <a:ext cx="8229600" cy="2697163"/>
          </a:xfrm>
        </p:spPr>
        <p:txBody>
          <a:bodyPr/>
          <a:lstStyle/>
          <a:p>
            <a:pPr>
              <a:buFontTx/>
              <a:buChar char="•"/>
            </a:pPr>
            <a:r>
              <a:rPr lang="el-GR" dirty="0" smtClean="0">
                <a:latin typeface="Arial Greek" pitchFamily="34" charset="0"/>
              </a:rPr>
              <a:t>Είναι κατασκευασμένοι κυρίως από ξύλο, </a:t>
            </a:r>
          </a:p>
          <a:p>
            <a:r>
              <a:rPr lang="el-GR" dirty="0" smtClean="0">
                <a:latin typeface="Arial Greek" pitchFamily="34" charset="0"/>
              </a:rPr>
              <a:t>  αλουμίνιο ή πλαστικό. </a:t>
            </a:r>
            <a:endParaRPr lang="en-GB" dirty="0" smtClean="0">
              <a:latin typeface="Arial Greek" pitchFamily="34" charset="0"/>
            </a:endParaRPr>
          </a:p>
          <a:p>
            <a:pPr>
              <a:buFontTx/>
              <a:buChar char="•"/>
            </a:pPr>
            <a:r>
              <a:rPr lang="el-GR" dirty="0" smtClean="0">
                <a:latin typeface="Comic Sans MS" pitchFamily="66" charset="0"/>
              </a:rPr>
              <a:t> </a:t>
            </a:r>
            <a:r>
              <a:rPr lang="el-GR" dirty="0" smtClean="0">
                <a:latin typeface="Arial Greek" pitchFamily="34" charset="0"/>
              </a:rPr>
              <a:t>Χρησιμοποιούνται για μέτρηση.</a:t>
            </a:r>
            <a:r>
              <a:rPr lang="el-GR" dirty="0" smtClean="0">
                <a:latin typeface="Comic Sans MS" pitchFamily="66" charset="0"/>
              </a:rPr>
              <a:t> </a:t>
            </a:r>
          </a:p>
          <a:p>
            <a:pPr>
              <a:buFontTx/>
              <a:buChar char="•"/>
            </a:pPr>
            <a:r>
              <a:rPr lang="el-GR" dirty="0" smtClean="0">
                <a:solidFill>
                  <a:srgbClr val="FF0066"/>
                </a:solidFill>
                <a:latin typeface="Comic Sans MS" pitchFamily="66" charset="0"/>
              </a:rPr>
              <a:t> </a:t>
            </a:r>
            <a:r>
              <a:rPr lang="el-GR" dirty="0" smtClean="0">
                <a:latin typeface="Arial Greek" pitchFamily="34" charset="0"/>
              </a:rPr>
              <a:t>Είναι αριθμημένοι σε </a:t>
            </a:r>
            <a:r>
              <a:rPr lang="en-US" dirty="0" smtClean="0">
                <a:latin typeface="Arial Greek" pitchFamily="34" charset="0"/>
              </a:rPr>
              <a:t>cm </a:t>
            </a:r>
            <a:r>
              <a:rPr lang="el-GR" dirty="0" smtClean="0">
                <a:latin typeface="Arial Greek" pitchFamily="34" charset="0"/>
              </a:rPr>
              <a:t>και</a:t>
            </a:r>
            <a:r>
              <a:rPr lang="en-US" dirty="0" smtClean="0">
                <a:latin typeface="Arial Greek" pitchFamily="34" charset="0"/>
              </a:rPr>
              <a:t> mm</a:t>
            </a:r>
            <a:r>
              <a:rPr lang="el-GR" dirty="0" smtClean="0">
                <a:latin typeface="Arial Greek" pitchFamily="34" charset="0"/>
              </a:rPr>
              <a:t>. </a:t>
            </a:r>
            <a:endParaRPr lang="en-GB" dirty="0" smtClean="0">
              <a:latin typeface="Arial Greek" pitchFamily="34" charset="0"/>
            </a:endParaRPr>
          </a:p>
          <a:p>
            <a:pPr>
              <a:buNone/>
            </a:pPr>
            <a:endParaRPr lang="en-US" dirty="0"/>
          </a:p>
        </p:txBody>
      </p:sp>
      <p:pic>
        <p:nvPicPr>
          <p:cNvPr id="4" name="Picture 12" descr="ΣX"/>
          <p:cNvPicPr>
            <a:picLocks noChangeAspect="1" noChangeArrowheads="1"/>
          </p:cNvPicPr>
          <p:nvPr/>
        </p:nvPicPr>
        <p:blipFill>
          <a:blip r:embed="rId2" cstate="print"/>
          <a:srcRect/>
          <a:stretch>
            <a:fillRect/>
          </a:stretch>
        </p:blipFill>
        <p:spPr bwMode="auto">
          <a:xfrm>
            <a:off x="1339850" y="1981200"/>
            <a:ext cx="6464300" cy="1003300"/>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464</Words>
  <Application>Microsoft Office PowerPoint</Application>
  <PresentationFormat>Προβολή στην οθόνη (4:3)</PresentationFormat>
  <Paragraphs>79</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ΟΡΓΑΝΑ ΚΑΙ ΥΛΙΚΑ ΣΧΕΔΙΑΣΗΣ</vt:lpstr>
      <vt:lpstr>ΣΤΟΧΟΙ.</vt:lpstr>
      <vt:lpstr>Τα σχεδιαστικά όργανα.</vt:lpstr>
      <vt:lpstr>Διαφάνεια 4</vt:lpstr>
      <vt:lpstr>ΟΡΓΑΝΑ ΣΧΕΔΙΑΣΗΣ</vt:lpstr>
      <vt:lpstr>ΠΙΝΑΚΙΔΑ</vt:lpstr>
      <vt:lpstr>Ταυ</vt:lpstr>
      <vt:lpstr>Τρίγωνα</vt:lpstr>
      <vt:lpstr>Αριθμημένοι κανόνες (ρίγες).</vt:lpstr>
      <vt:lpstr>Καμπυλόγραμμα.</vt:lpstr>
      <vt:lpstr>Μοιρογνωμόνιο</vt:lpstr>
      <vt:lpstr>Διαβήτης.</vt:lpstr>
      <vt:lpstr>STENCILS</vt:lpstr>
      <vt:lpstr>Υλικα σχεδιασησ</vt:lpstr>
      <vt:lpstr>Γόμα</vt:lpstr>
      <vt:lpstr>Αυτοκόλλητη ταινία.</vt:lpstr>
      <vt:lpstr>Πενάκια (Ραπιδογράφοι)</vt:lpstr>
      <vt:lpstr>Μολύβια.</vt:lpstr>
      <vt:lpstr>Χαρτί σχεδίασης. </vt:lpstr>
      <vt:lpstr>Διαστάσεις φύλλου σχεδίασης σε Α3</vt:lpstr>
      <vt:lpstr>Διαφάνεια 21</vt:lpstr>
      <vt:lpstr>ΣΧΕΔΙΑΣΗ ΜΕ ΥΠΟΛΟΓΙΣΤΗ</vt:lpstr>
      <vt:lpstr>ΠΑΡΟΥΣΙΑΣΗ ΦΩΤΟΔΕΝΤΡΟ</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ΟΡΓΑΝΑ ΚΑΙ ΥΛΙΚΑ ΣΧΕΔΙΑΣΗΣ</dc:title>
  <dc:creator>νικολια</dc:creator>
  <cp:lastModifiedBy>lenovo</cp:lastModifiedBy>
  <cp:revision>23</cp:revision>
  <dcterms:created xsi:type="dcterms:W3CDTF">2020-11-09T17:55:19Z</dcterms:created>
  <dcterms:modified xsi:type="dcterms:W3CDTF">2020-12-16T20:22:53Z</dcterms:modified>
</cp:coreProperties>
</file>