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85" r:id="rId3"/>
    <p:sldId id="286" r:id="rId4"/>
    <p:sldId id="288" r:id="rId5"/>
    <p:sldId id="289" r:id="rId6"/>
    <p:sldId id="290" r:id="rId7"/>
    <p:sldId id="291" r:id="rId8"/>
    <p:sldId id="292" r:id="rId9"/>
    <p:sldId id="293" r:id="rId10"/>
    <p:sldId id="294" r:id="rId11"/>
    <p:sldId id="295" r:id="rId12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50000" saltData="2ejykvAuer2m11dYF86/uA==" hashData="WkOkuLk3Y/Fj2TPn5VSAtI/OL5w=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BBA36A-EE98-4E07-A4BA-F4F638A6C5F3}" type="datetimeFigureOut">
              <a:rPr lang="el-GR" smtClean="0"/>
              <a:t>18/11/2020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C27DD6-1558-44EB-ABB7-2189B350F20F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37EB5-D16A-48B0-A3BF-60B22AEF5985}" type="datetime1">
              <a:rPr lang="el-GR" smtClean="0"/>
              <a:t>18/11/2020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Κόλκας Αλέξανδρος ΠΕ82</a:t>
            </a: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A22BB-37AB-4D0C-BF0B-3C0A089405E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A4F9B-3966-4CD4-ACC8-FD31AFDE5890}" type="datetime1">
              <a:rPr lang="el-GR" smtClean="0"/>
              <a:t>18/11/2020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Κόλκας Αλέξανδρος ΠΕ82</a:t>
            </a: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A22BB-37AB-4D0C-BF0B-3C0A089405E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EB1F1-80EB-486A-9DF4-79D6A7ADA32B}" type="datetime1">
              <a:rPr lang="el-GR" smtClean="0"/>
              <a:t>18/11/2020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Κόλκας Αλέξανδρος ΠΕ82</a:t>
            </a: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A22BB-37AB-4D0C-BF0B-3C0A089405E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DE69F-0F18-4BE8-9E39-A64E4C4D9DF5}" type="datetime1">
              <a:rPr lang="el-GR" smtClean="0"/>
              <a:t>18/11/2020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Κόλκας Αλέξανδρος ΠΕ82</a:t>
            </a: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A22BB-37AB-4D0C-BF0B-3C0A089405E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CC047-F85F-4CB4-9346-4C7C7E0F2415}" type="datetime1">
              <a:rPr lang="el-GR" smtClean="0"/>
              <a:t>18/11/2020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Κόλκας Αλέξανδρος ΠΕ82</a:t>
            </a: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A22BB-37AB-4D0C-BF0B-3C0A089405E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8885C-C690-46DE-9CB4-48AE8451FDEA}" type="datetime1">
              <a:rPr lang="el-GR" smtClean="0"/>
              <a:t>18/11/2020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Κόλκας Αλέξανδρος ΠΕ82</a:t>
            </a: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A22BB-37AB-4D0C-BF0B-3C0A089405E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0E805-DBD7-4749-B5BF-03193F8927F6}" type="datetime1">
              <a:rPr lang="el-GR" smtClean="0"/>
              <a:t>18/11/2020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Κόλκας Αλέξανδρος ΠΕ82</a:t>
            </a:r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A22BB-37AB-4D0C-BF0B-3C0A089405E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3FC97-A3F7-4DBB-8DBE-2D7C3D65CE89}" type="datetime1">
              <a:rPr lang="el-GR" smtClean="0"/>
              <a:t>18/11/2020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Κόλκας Αλέξανδρος ΠΕ82</a:t>
            </a:r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A22BB-37AB-4D0C-BF0B-3C0A089405E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A335A-66B4-41AD-A7E5-3CF4F9DAA18D}" type="datetime1">
              <a:rPr lang="el-GR" smtClean="0"/>
              <a:t>18/11/2020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Κόλκας Αλέξανδρος ΠΕ82</a:t>
            </a:r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A22BB-37AB-4D0C-BF0B-3C0A089405E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256B-0C81-45F9-BE6D-C449E66CA3D4}" type="datetime1">
              <a:rPr lang="el-GR" smtClean="0"/>
              <a:t>18/11/2020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Κόλκας Αλέξανδρος ΠΕ82</a:t>
            </a: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A22BB-37AB-4D0C-BF0B-3C0A089405E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BF688-A40C-479C-B104-49DF3D56A1C8}" type="datetime1">
              <a:rPr lang="el-GR" smtClean="0"/>
              <a:t>18/11/2020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Κόλκας Αλέξανδρος ΠΕ82</a:t>
            </a: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A22BB-37AB-4D0C-BF0B-3C0A089405E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A32237-6B5C-4A8C-BE54-828BE2AB1AF2}" type="datetime1">
              <a:rPr lang="el-GR" smtClean="0"/>
              <a:t>18/11/2020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l-GR" smtClean="0"/>
              <a:t>Κόλκας Αλέξανδρος ΠΕ82</a:t>
            </a: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CA22BB-37AB-4D0C-BF0B-3C0A089405EE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755576" y="54868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l-GR" sz="5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Αρχές Μηχανολογίας</a:t>
            </a:r>
            <a:endParaRPr lang="el-GR" sz="54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2348880"/>
            <a:ext cx="4392488" cy="4150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Κόλκας Αλέξανδρος ΠΕ82</a:t>
            </a:r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- Θέση περιεχομένου"/>
          <p:cNvSpPr txBox="1">
            <a:spLocks/>
          </p:cNvSpPr>
          <p:nvPr/>
        </p:nvSpPr>
        <p:spPr>
          <a:xfrm>
            <a:off x="467544" y="476672"/>
            <a:ext cx="8219256" cy="56494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l-GR" sz="3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3.6 Προστασία από εργαλεία χεριού</a:t>
            </a:r>
            <a:endParaRPr lang="el-GR" sz="23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l-GR" sz="23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r>
              <a:rPr lang="el-GR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Πρόληψη για προστασία από εργαλεία χεριού:</a:t>
            </a:r>
          </a:p>
          <a:p>
            <a:r>
              <a:rPr lang="el-GR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1. Χρησιμοποιείτε το κατάλληλο εργαλείο για κάθε εργασία. Το σφυρί και το κοπίδι δεν προορίζονται για την αποκοχλίωση ή κοχλίωση. Για κάθε κοχλία ή περικόχλιο υπάρχει κατάλληλο κλειδί.</a:t>
            </a:r>
          </a:p>
          <a:p>
            <a:endParaRPr lang="el-GR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l-GR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2. Χρησιμοποιείτε τα εργαλεία με το σωστό τρόπο. Δεν είναι αρκετό να ξέρουμε να επιλέγουμε το κατάλληλο εργαλείο για κάθε εργασία. Πρέπει να γνωρίζουμε και τον σωστό τρόπο χρήσης του. Έτσι η εργασία γίνεται με ασφάλεια και αποδοτικότερα.</a:t>
            </a:r>
          </a:p>
          <a:p>
            <a:endParaRPr lang="el-GR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l-GR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3. Διατηρείτε τα εργαλεία σε καλή κατάσταση. Τα φθαρμένα εργαλεία είναι επικίνδυνα και η χρήση τους καθυστερεί την εργασία σας.</a:t>
            </a:r>
          </a:p>
          <a:p>
            <a:endParaRPr lang="el-GR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l-GR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4. Τοποθετείτε τα εργαλεία στη θέση τους σε πίνακες ή σε θήκες μέσα σε συρτάρια. Εργαλεία ακατάστατα, ριγμένα σε συρτάρια, εύκολα μπορούν να τραυματίσουν τα χέρια σας. Η τακτική αυτή επιδρά αρνητικά τόσο στη διάρκεια ζωής όσο και στην ακρίβεια των εργαλείων και των οργάνων μέτρησης.</a:t>
            </a:r>
          </a:p>
          <a:p>
            <a:endParaRPr lang="el-GR" sz="23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Κόλκας Αλέξανδρος ΠΕ82</a:t>
            </a:r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- Θέση περιεχομένου"/>
          <p:cNvSpPr txBox="1">
            <a:spLocks/>
          </p:cNvSpPr>
          <p:nvPr/>
        </p:nvSpPr>
        <p:spPr>
          <a:xfrm>
            <a:off x="467544" y="476672"/>
            <a:ext cx="8219256" cy="5649491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 algn="ctr"/>
            <a:r>
              <a:rPr lang="el-GR" sz="3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3.6 Προστασία στο μηχανουργείο</a:t>
            </a:r>
          </a:p>
          <a:p>
            <a:pPr algn="ctr"/>
            <a:endParaRPr lang="el-GR" sz="23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l-GR" sz="3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l-GR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Γενικά μέτρα ασφάλειας για το Μηχανουργείο</a:t>
            </a:r>
            <a:r>
              <a:rPr lang="el-GR" sz="3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:</a:t>
            </a:r>
          </a:p>
          <a:p>
            <a:endParaRPr lang="el-GR" sz="3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l-GR" sz="3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Ποτέ  μην χρησιμοποιείς ή θέτεις σε λειτουργία εργαλειομηχανές ή μηχανήματα, αν δεν γνωρίζεις καλά</a:t>
            </a:r>
          </a:p>
          <a:p>
            <a:r>
              <a:rPr lang="el-GR" sz="3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τη λειτουργία τους.</a:t>
            </a:r>
          </a:p>
          <a:p>
            <a:pPr>
              <a:buFont typeface="Wingdings" pitchFamily="2" charset="2"/>
              <a:buChar char="Ø"/>
            </a:pPr>
            <a:r>
              <a:rPr lang="el-GR" sz="3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Ποτέ μη θέτεις σε λειτουργία εργαλειομηχανές, αν δεν βεβαιωθείς ότι οι προφυλακτήρες είναι στη θέση τους και είναι καλά στερεωμένοι.</a:t>
            </a:r>
          </a:p>
          <a:p>
            <a:pPr>
              <a:buFont typeface="Wingdings" pitchFamily="2" charset="2"/>
              <a:buChar char="Ø"/>
            </a:pPr>
            <a:r>
              <a:rPr lang="el-GR" sz="3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Βεβαιώσου ότι γνωρίζεις καλά τα ιδιαίτερα χαρακτηριστικά και κινδύνους της εργαλειομηχανής που χειρίζεσαι.</a:t>
            </a:r>
          </a:p>
          <a:p>
            <a:pPr>
              <a:buFont typeface="Wingdings" pitchFamily="2" charset="2"/>
              <a:buChar char="Ø"/>
            </a:pPr>
            <a:r>
              <a:rPr lang="el-GR" sz="3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Απαγορεύεται η ρύθμιση και το καθάρισμα εργαλειομηχανής, όταν αυτή βρίσκεται σε κίνηση.</a:t>
            </a:r>
          </a:p>
          <a:p>
            <a:pPr>
              <a:buFont typeface="Wingdings" pitchFamily="2" charset="2"/>
              <a:buChar char="Ø"/>
            </a:pPr>
            <a:r>
              <a:rPr lang="el-GR" sz="3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Κάθε δυσλειτουργία της εργαλειομηχανής που χειρίζεσαι πρέπει να αναφέρεται στον υπεύθυνο, για να επισκευαστεί. </a:t>
            </a:r>
          </a:p>
          <a:p>
            <a:pPr>
              <a:buFont typeface="Wingdings" pitchFamily="2" charset="2"/>
              <a:buChar char="Ø"/>
            </a:pPr>
            <a:r>
              <a:rPr lang="el-GR" sz="3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Μάθε να σταματάς τις εργαλειομηχανές, σε περίπτωση ανάγκης.</a:t>
            </a:r>
          </a:p>
          <a:p>
            <a:pPr>
              <a:buFont typeface="Wingdings" pitchFamily="2" charset="2"/>
              <a:buChar char="Ø"/>
            </a:pPr>
            <a:r>
              <a:rPr lang="el-GR" sz="3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Δεν απομακρυνόμαστε από τις εργαλειομηχανές, όταν βρίσκεται σε</a:t>
            </a:r>
          </a:p>
          <a:p>
            <a:r>
              <a:rPr lang="el-GR" sz="3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λειτουργία.</a:t>
            </a:r>
          </a:p>
          <a:p>
            <a:pPr>
              <a:buFont typeface="Wingdings" pitchFamily="2" charset="2"/>
              <a:buChar char="Ø"/>
            </a:pPr>
            <a:r>
              <a:rPr lang="el-GR" sz="3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Μην πειραματίζεσαι και μην αυτοσχεδιάζεις. Καλό είναι να ρωτάς για κάτι που δεν γνωρίζεις.</a:t>
            </a:r>
          </a:p>
          <a:p>
            <a:pPr>
              <a:buFont typeface="Wingdings" pitchFamily="2" charset="2"/>
              <a:buChar char="Ø"/>
            </a:pPr>
            <a:r>
              <a:rPr lang="el-GR" sz="3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Να φοράς πάντοτε προστατευτικά γυαλιά, όταν χειρίζεσαι εργαλειομηχανές.</a:t>
            </a:r>
          </a:p>
        </p:txBody>
      </p:sp>
      <p:pic>
        <p:nvPicPr>
          <p:cNvPr id="3" name="2 - Εικόνα" descr="imag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99176" y="1"/>
            <a:ext cx="1844824" cy="1844824"/>
          </a:xfrm>
          <a:prstGeom prst="rect">
            <a:avLst/>
          </a:prstGeom>
        </p:spPr>
      </p:pic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Κόλκας Αλέξανδρος ΠΕ82</a:t>
            </a:r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ΕΝΟΤΗΤΑ </a:t>
            </a:r>
            <a:r>
              <a:rPr lang="en-US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3</a:t>
            </a:r>
            <a:r>
              <a:rPr lang="el-GR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: ΚΙΝΔΥΝΟΙ ΚΑΙ ΜΕΤΡΑ</a:t>
            </a:r>
            <a:r>
              <a:rPr lang="el-GR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l-GR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l-GR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ΑΣΦΑΛΕΙΑΣ- ΠΡΟΣΤΑΣΙΑΣ ΚΑΙ ΥΓΙΕΙΝΗΣ</a:t>
            </a:r>
            <a:br>
              <a:rPr lang="el-GR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l-GR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ΣΤΟ ΜΗΧΑΝΟΛΟΓΙΚΟ ΕΡΓΟΣΤΑΣΙΟ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47787" y="1648619"/>
            <a:ext cx="6448425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- TextBox"/>
          <p:cNvSpPr txBox="1"/>
          <p:nvPr/>
        </p:nvSpPr>
        <p:spPr>
          <a:xfrm>
            <a:off x="5652120" y="6165304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Στατιστικά Βρετανίας</a:t>
            </a:r>
            <a:endParaRPr lang="el-GR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Κόλκας Αλέξανδρος ΠΕ82</a:t>
            </a:r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67544" y="260648"/>
            <a:ext cx="8219256" cy="586551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el-GR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just">
              <a:buNone/>
            </a:pPr>
            <a:r>
              <a:rPr lang="el-GR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Η ασφάλεια στο εργοστάσιο είναι σημαντική γιατί τα ατυχήματα προκαλούν πλήγμα στην οικονομία αλλά περισσότερο προκαλούν ανθρώπινο πόνο και δυστυχία. Η </a:t>
            </a:r>
            <a:r>
              <a:rPr lang="el-GR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πρόληψη</a:t>
            </a:r>
            <a:r>
              <a:rPr lang="el-GR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των ατυχημάτων είναι εφικτή, αν οι χώροι εργασίας είναι κατάλληλοι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l-GR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και τα μηχανήματα και εργαλεία καλά σχεδιασμένα και ασφαλή. Όλα όμως βασίζονται στον ίδιο τον τεχνίτη/ εργάτη/ χειριστή που πρέπει να εργάζεται με ασφάλεια. Οι κυριότερες αιτίες για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l-GR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την πρόκληση ατυχημάτων είναι η </a:t>
            </a:r>
            <a:r>
              <a:rPr lang="el-GR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άγνοια</a:t>
            </a:r>
            <a:r>
              <a:rPr lang="el-GR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και η </a:t>
            </a:r>
            <a:r>
              <a:rPr lang="el-GR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απροσεξία</a:t>
            </a:r>
            <a:r>
              <a:rPr lang="el-GR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 Πολλά δυστυχήματα μπορούν να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l-GR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προληφθούν, αν είμαστε πιο προσεκτικοί. Στον προηγούμενο πίνακα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l-GR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φαίνονται οι κυριότερες αιτίες και τα ποσοστά των βιομηχανικών ατυχημάτων. Στην Ελλάδα, ο τελευταίος Νόμος που αφορά στην ασφάλεια και υγιεινή των εργαζομένων είναι ο Ν.3850/2010 (ΦΕΚ Α-84/2-6-2010), στον οποίο προβλέπονται κανονισμοί για την ασφάλεια των εργαζομένων.</a:t>
            </a:r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Κόλκας Αλέξανδρος ΠΕ82</a:t>
            </a:r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Τρόποι πρόληψης ατυχημάτων:</a:t>
            </a:r>
            <a:endParaRPr lang="el-GR" sz="24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67544" y="1340768"/>
            <a:ext cx="8219256" cy="478539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3</a:t>
            </a:r>
            <a:r>
              <a:rPr lang="el-GR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.1 Σωστό ντύσιμο: </a:t>
            </a:r>
          </a:p>
          <a:p>
            <a:pPr>
              <a:buNone/>
            </a:pPr>
            <a:endParaRPr lang="el-GR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r>
              <a:rPr lang="el-GR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Το σωστό ντύσιμο είναι ένας</a:t>
            </a:r>
          </a:p>
          <a:p>
            <a:pPr>
              <a:buNone/>
            </a:pPr>
            <a:r>
              <a:rPr lang="el-GR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σοβαρός παράγοντας στην</a:t>
            </a:r>
          </a:p>
          <a:p>
            <a:pPr>
              <a:buNone/>
            </a:pPr>
            <a:r>
              <a:rPr lang="el-GR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πρόληψη ατυχημάτων. </a:t>
            </a:r>
          </a:p>
          <a:p>
            <a:pPr>
              <a:buNone/>
            </a:pPr>
            <a:r>
              <a:rPr lang="el-GR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Στο σχήμα φαίνεται το σωστό</a:t>
            </a:r>
          </a:p>
          <a:p>
            <a:pPr>
              <a:buNone/>
            </a:pPr>
            <a:r>
              <a:rPr lang="el-GR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και το λανθασμένο ντύσιμο για</a:t>
            </a:r>
          </a:p>
          <a:p>
            <a:pPr>
              <a:buNone/>
            </a:pPr>
            <a:r>
              <a:rPr lang="el-GR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εργασία στο μηχανολογικό</a:t>
            </a:r>
          </a:p>
          <a:p>
            <a:pPr>
              <a:buNone/>
            </a:pPr>
            <a:r>
              <a:rPr lang="el-GR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εργοστάσιο.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 l="42805" t="29328" r="29523" b="15547"/>
          <a:stretch>
            <a:fillRect/>
          </a:stretch>
        </p:blipFill>
        <p:spPr bwMode="auto">
          <a:xfrm>
            <a:off x="4644008" y="1764175"/>
            <a:ext cx="3672408" cy="4113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Κόλκας Αλέξανδρος ΠΕ82</a:t>
            </a:r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guali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7586" y="1412776"/>
            <a:ext cx="3046414" cy="1705992"/>
          </a:xfrm>
          <a:prstGeom prst="rect">
            <a:avLst/>
          </a:prstGeom>
        </p:spPr>
      </p:pic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67544" y="476672"/>
            <a:ext cx="8219256" cy="5649491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el-GR" sz="7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3.2 Προστασία των ματιών</a:t>
            </a:r>
          </a:p>
          <a:p>
            <a:pPr algn="just">
              <a:buNone/>
            </a:pPr>
            <a:endParaRPr lang="el-GR" sz="5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buNone/>
            </a:pPr>
            <a:r>
              <a:rPr lang="el-GR" sz="6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Βασικοί κίνδυνοι για τα μάτια μας:</a:t>
            </a:r>
          </a:p>
          <a:p>
            <a:pPr algn="just">
              <a:buNone/>
            </a:pPr>
            <a:r>
              <a:rPr lang="el-GR" sz="6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1. Ερεθισμός και πόνος των ματιών από σκόνες ή άλλα</a:t>
            </a:r>
          </a:p>
          <a:p>
            <a:pPr algn="just">
              <a:buNone/>
            </a:pPr>
            <a:r>
              <a:rPr lang="el-GR" sz="6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αιωρούμενα σωματίδια που μπορεί να μπουν στο μάτι.</a:t>
            </a:r>
          </a:p>
          <a:p>
            <a:pPr algn="just">
              <a:buNone/>
            </a:pPr>
            <a:r>
              <a:rPr lang="el-GR" sz="6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Κατά το τρόχισμα εργαλείων ή το χειρισμό</a:t>
            </a:r>
          </a:p>
          <a:p>
            <a:pPr algn="just">
              <a:buNone/>
            </a:pPr>
            <a:r>
              <a:rPr lang="el-GR" sz="6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εργαλειομηχανών.</a:t>
            </a:r>
          </a:p>
          <a:p>
            <a:pPr algn="just">
              <a:buNone/>
            </a:pPr>
            <a:r>
              <a:rPr lang="el-GR" sz="6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2. Βλάβη της όρασης από έκθεση σε υπεριώδη</a:t>
            </a:r>
          </a:p>
          <a:p>
            <a:pPr algn="just">
              <a:buNone/>
            </a:pPr>
            <a:r>
              <a:rPr lang="el-GR" sz="6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ακτινοβολία η έντονη ορατή ακτινοβολία. Τέτοιες</a:t>
            </a:r>
          </a:p>
          <a:p>
            <a:pPr algn="just">
              <a:buNone/>
            </a:pPr>
            <a:r>
              <a:rPr lang="el-GR" sz="6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περιπτώσεις παρουσιάζονται κατά την</a:t>
            </a:r>
          </a:p>
          <a:p>
            <a:pPr algn="just">
              <a:buNone/>
            </a:pPr>
            <a:r>
              <a:rPr lang="el-GR" sz="6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Διάρκεια συγκολλήσεων.</a:t>
            </a:r>
          </a:p>
          <a:p>
            <a:pPr algn="just">
              <a:buNone/>
            </a:pPr>
            <a:r>
              <a:rPr lang="el-GR" sz="6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3. Τύφλωση από διάτρηση της κόρης του ματιού ή του</a:t>
            </a:r>
          </a:p>
          <a:p>
            <a:pPr algn="just">
              <a:buNone/>
            </a:pPr>
            <a:r>
              <a:rPr lang="el-GR" sz="6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οπτικού νεύρου που μπορεί να προέλθει από απόβλητα</a:t>
            </a:r>
          </a:p>
          <a:p>
            <a:pPr algn="just">
              <a:buNone/>
            </a:pPr>
            <a:r>
              <a:rPr lang="el-GR" sz="6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(γρέζια) που εκσφενδονίζονται με μεγάλη ταχύτητα</a:t>
            </a:r>
          </a:p>
          <a:p>
            <a:pPr algn="just">
              <a:buNone/>
            </a:pPr>
            <a:r>
              <a:rPr lang="el-GR" sz="6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κατά τις διάφορες κατεργασίες μηχανικής κοπής.</a:t>
            </a:r>
          </a:p>
          <a:p>
            <a:pPr algn="just">
              <a:buNone/>
            </a:pPr>
            <a:r>
              <a:rPr lang="el-GR" sz="6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(τόρνος, πλάνη, φρέζα, </a:t>
            </a:r>
            <a:r>
              <a:rPr lang="el-GR" sz="6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κ.α</a:t>
            </a:r>
            <a:r>
              <a:rPr lang="el-GR" sz="6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).</a:t>
            </a:r>
          </a:p>
          <a:p>
            <a:pPr algn="just">
              <a:buNone/>
            </a:pPr>
            <a:r>
              <a:rPr lang="el-GR" sz="6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Για την προστασία των ματιών από τους κινδύνους</a:t>
            </a:r>
          </a:p>
          <a:p>
            <a:pPr algn="just">
              <a:buNone/>
            </a:pPr>
            <a:r>
              <a:rPr lang="el-GR" sz="6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αυτούς πρέπει να χρησιμοποιούνται προστατευτικά</a:t>
            </a:r>
          </a:p>
          <a:p>
            <a:pPr algn="just">
              <a:buNone/>
            </a:pPr>
            <a:r>
              <a:rPr lang="el-GR" sz="6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γυαλιά. (πλαστικά ή από ειδικά φίλτρα για</a:t>
            </a:r>
          </a:p>
          <a:p>
            <a:pPr algn="just">
              <a:buNone/>
            </a:pPr>
            <a:r>
              <a:rPr lang="el-GR" sz="6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προστασία από υπεριώδη ή έντονη ακτινοβολία.</a:t>
            </a:r>
          </a:p>
        </p:txBody>
      </p:sp>
      <p:pic>
        <p:nvPicPr>
          <p:cNvPr id="5" name="4 - Εικόνα" descr="climax 42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28184" y="3212976"/>
            <a:ext cx="2673461" cy="3463032"/>
          </a:xfrm>
          <a:prstGeom prst="rect">
            <a:avLst/>
          </a:prstGeom>
        </p:spPr>
      </p:pic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Κόλκας Αλέξανδρος ΠΕ82</a:t>
            </a:r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67544" y="548680"/>
            <a:ext cx="8219256" cy="5577483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el-GR" sz="7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3.3 Προστασία των χεριών                        </a:t>
            </a:r>
            <a:r>
              <a:rPr lang="el-GR" sz="5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Λύσεις:</a:t>
            </a:r>
          </a:p>
          <a:p>
            <a:pPr algn="just">
              <a:buNone/>
            </a:pPr>
            <a:endParaRPr lang="el-GR" sz="2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buNone/>
            </a:pPr>
            <a:r>
              <a:rPr lang="el-GR" sz="5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Βασικοί κίνδυνοι για τα χέρια μας:</a:t>
            </a:r>
          </a:p>
          <a:p>
            <a:pPr marL="269875" indent="-269875">
              <a:buFont typeface="+mj-lt"/>
              <a:buAutoNum type="arabicPeriod"/>
            </a:pPr>
            <a:r>
              <a:rPr lang="el-GR" sz="5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Τοξικά υλικά: </a:t>
            </a:r>
            <a:r>
              <a:rPr lang="el-GR" sz="5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μπορούν να προκαλέσουν 		        Προστατευτική κρέμα</a:t>
            </a:r>
          </a:p>
          <a:p>
            <a:pPr marL="514350" indent="-514350">
              <a:buNone/>
            </a:pPr>
            <a:r>
              <a:rPr lang="el-GR" sz="5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δηλητηρίαση του οργανισμού. Τοξικά                                                  χεριών.</a:t>
            </a:r>
          </a:p>
          <a:p>
            <a:pPr>
              <a:buNone/>
            </a:pPr>
            <a:r>
              <a:rPr lang="el-GR" sz="5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υλικά χρησιμοποιούνται στις συγκολλήσεις, στις</a:t>
            </a:r>
          </a:p>
          <a:p>
            <a:pPr>
              <a:buNone/>
            </a:pPr>
            <a:r>
              <a:rPr lang="el-GR" sz="5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θερμικές επεξεργασίες, στις επιμεταλλώσεις και σε                               Χρήση γαντιών και</a:t>
            </a:r>
          </a:p>
          <a:p>
            <a:pPr>
              <a:buNone/>
            </a:pPr>
            <a:r>
              <a:rPr lang="el-GR" sz="5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πολλές άλλες περιπτώσεις,                                                                αποφυγή επαφής με </a:t>
            </a:r>
          </a:p>
          <a:p>
            <a:pPr>
              <a:buNone/>
            </a:pPr>
            <a:r>
              <a:rPr lang="el-GR" sz="5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2. Λιπαντικά και ψυκτικά υγρά:                                                      </a:t>
            </a:r>
            <a:r>
              <a:rPr lang="el-GR" sz="5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γυμνά χέρια.</a:t>
            </a:r>
          </a:p>
          <a:p>
            <a:pPr>
              <a:buNone/>
            </a:pPr>
            <a:r>
              <a:rPr lang="el-GR" sz="5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Τα υλικά αυτά χρησιμοποιούνται πολύ στο μηχανολογικό</a:t>
            </a:r>
          </a:p>
          <a:p>
            <a:pPr>
              <a:buNone/>
            </a:pPr>
            <a:r>
              <a:rPr lang="el-GR" sz="5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εργοστάσιο για διάφορους σκοπούς και ο τεχνίτης</a:t>
            </a:r>
          </a:p>
          <a:p>
            <a:pPr>
              <a:buNone/>
            </a:pPr>
            <a:r>
              <a:rPr lang="el-GR" sz="5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είναι εκτεθειμένος για μεγάλα χρονικά διαστήματα. </a:t>
            </a:r>
          </a:p>
          <a:p>
            <a:pPr>
              <a:buNone/>
            </a:pPr>
            <a:r>
              <a:rPr lang="el-GR" sz="5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Η συνεχής επαφή του δέρματος με τα υλικά αυτά </a:t>
            </a:r>
          </a:p>
          <a:p>
            <a:pPr>
              <a:buNone/>
            </a:pPr>
            <a:r>
              <a:rPr lang="el-GR" sz="5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μπορεί να προκαλέσει ερεθισμό, που αν δεν </a:t>
            </a:r>
          </a:p>
          <a:p>
            <a:pPr>
              <a:buNone/>
            </a:pPr>
            <a:r>
              <a:rPr lang="el-GR" sz="5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προσεχτεί, θα εξελιχτεί σε δερματική πάθηση.</a:t>
            </a:r>
          </a:p>
          <a:p>
            <a:pPr algn="just">
              <a:buNone/>
            </a:pPr>
            <a:r>
              <a:rPr lang="el-GR" sz="5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3. Υψηλές Θερμοκρασίες:</a:t>
            </a:r>
          </a:p>
          <a:p>
            <a:pPr>
              <a:buNone/>
            </a:pPr>
            <a:r>
              <a:rPr lang="el-GR" sz="5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Ο τεχνίτης στο εργοστάσιο χρησιμοποιεί τα</a:t>
            </a:r>
          </a:p>
          <a:p>
            <a:pPr>
              <a:buNone/>
            </a:pPr>
            <a:r>
              <a:rPr lang="el-GR" sz="5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χέρια του για το πιάσιμο θερμών αντικειμένων                                    Χρήση θερμομονωτικών</a:t>
            </a:r>
          </a:p>
          <a:p>
            <a:pPr>
              <a:buNone/>
            </a:pPr>
            <a:r>
              <a:rPr lang="el-GR" sz="5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ή τα εκθέτει σε θερμική ακτινοβολία.                                                   γαντιών.</a:t>
            </a:r>
          </a:p>
          <a:p>
            <a:pPr>
              <a:buNone/>
            </a:pPr>
            <a:r>
              <a:rPr lang="el-GR" sz="5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Ο κίνδυνος εγκαυμάτων είναι άμεσος,</a:t>
            </a:r>
          </a:p>
          <a:p>
            <a:pPr>
              <a:buNone/>
            </a:pPr>
            <a:r>
              <a:rPr lang="el-GR" sz="5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αν δεν χρησιμοποιήσει μονωτικά γάντια ή άλλα</a:t>
            </a:r>
          </a:p>
          <a:p>
            <a:pPr>
              <a:buNone/>
            </a:pPr>
            <a:r>
              <a:rPr lang="el-GR" sz="5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προστατευτικά μέσα.</a:t>
            </a:r>
          </a:p>
          <a:p>
            <a:pPr>
              <a:buNone/>
            </a:pPr>
            <a:r>
              <a:rPr lang="el-GR" sz="5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4. Απόβλητα και άλλα αιχμηρά αντικείμενα:</a:t>
            </a:r>
          </a:p>
          <a:p>
            <a:pPr>
              <a:buNone/>
            </a:pPr>
            <a:r>
              <a:rPr lang="el-GR" sz="5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Τα εργαλεία που χρησιμοποιούνται, κοπτικά και άλλα,                                    Προσοχή στα</a:t>
            </a:r>
          </a:p>
          <a:p>
            <a:pPr>
              <a:buNone/>
            </a:pPr>
            <a:r>
              <a:rPr lang="el-GR" sz="5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είναι γενικά αιχμηρά και επικίνδυνα για τα χέρια.                                          Κοπτικά εργαλεία</a:t>
            </a:r>
          </a:p>
          <a:p>
            <a:pPr>
              <a:buNone/>
            </a:pPr>
            <a:r>
              <a:rPr lang="el-GR" sz="5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Χρειάζεται λοιπόν ιδιαίτερη προσοχή, ώστε να αποφεύγονται                           &amp; τα αιχμηρά</a:t>
            </a:r>
          </a:p>
          <a:p>
            <a:pPr>
              <a:buNone/>
            </a:pPr>
            <a:r>
              <a:rPr lang="el-GR" sz="5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κοψίματα και εκδορές, που δεν είναι πάντοτε                                                 αντικείμενα</a:t>
            </a:r>
          </a:p>
          <a:p>
            <a:pPr>
              <a:buNone/>
            </a:pPr>
            <a:r>
              <a:rPr lang="el-GR" sz="5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επιπόλαιες, αλλά μπορούν να προκαλέσουν παράλυση</a:t>
            </a:r>
          </a:p>
          <a:p>
            <a:pPr>
              <a:buNone/>
            </a:pPr>
            <a:r>
              <a:rPr lang="el-GR" sz="5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του χεριού.</a:t>
            </a:r>
          </a:p>
          <a:p>
            <a:pPr>
              <a:buNone/>
            </a:pPr>
            <a:endParaRPr lang="el-G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24070" t="36047" r="63754" b="24579"/>
          <a:stretch>
            <a:fillRect/>
          </a:stretch>
        </p:blipFill>
        <p:spPr bwMode="auto">
          <a:xfrm>
            <a:off x="5292080" y="980728"/>
            <a:ext cx="1148528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4 - Εικόνα" descr="ganti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88224" y="2348880"/>
            <a:ext cx="1441704" cy="1441704"/>
          </a:xfrm>
          <a:prstGeom prst="rect">
            <a:avLst/>
          </a:prstGeom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 l="32844" t="29328" r="45019" b="30313"/>
          <a:stretch>
            <a:fillRect/>
          </a:stretch>
        </p:blipFill>
        <p:spPr bwMode="auto">
          <a:xfrm>
            <a:off x="5004048" y="3356992"/>
            <a:ext cx="1512168" cy="1549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6 - Εικόνα" descr="no hands.png"/>
          <p:cNvPicPr>
            <a:picLocks noChangeAspect="1"/>
          </p:cNvPicPr>
          <p:nvPr/>
        </p:nvPicPr>
        <p:blipFill>
          <a:blip r:embed="rId5" cstate="print"/>
          <a:srcRect b="8500"/>
          <a:stretch>
            <a:fillRect/>
          </a:stretch>
        </p:blipFill>
        <p:spPr>
          <a:xfrm>
            <a:off x="5580112" y="4941169"/>
            <a:ext cx="1459106" cy="1440160"/>
          </a:xfrm>
          <a:prstGeom prst="rect">
            <a:avLst/>
          </a:prstGeom>
        </p:spPr>
      </p:pic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Κόλκας Αλέξανδρος ΠΕ82</a:t>
            </a:r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- Θέση περιεχομένου"/>
          <p:cNvSpPr txBox="1">
            <a:spLocks/>
          </p:cNvSpPr>
          <p:nvPr/>
        </p:nvSpPr>
        <p:spPr>
          <a:xfrm>
            <a:off x="467544" y="476672"/>
            <a:ext cx="8219256" cy="56494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l-GR" sz="3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3.4 Προστασία κατά την ανύψωση και μεταφορά βάρους </a:t>
            </a:r>
            <a:endParaRPr kumimoji="0" lang="el-GR" sz="5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l-GR" sz="23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Ο λανθασμένος τρόπος ανύψωσης και μεταφοράς βάρους μπορεί να έχει ολέθριες επιπτώσεις για την υγεία του τεχνίτη. Οι πιο συνηθισμένες αιτίες ατυχημάτων σε τέτοιες περιπτώσεις είναι:</a:t>
            </a:r>
          </a:p>
          <a:p>
            <a:pPr>
              <a:buFont typeface="Wingdings" pitchFamily="2" charset="2"/>
              <a:buChar char="Ø"/>
            </a:pPr>
            <a:r>
              <a:rPr lang="el-GR" sz="23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Λανθασμένος τρόπος ανύψωσης του βάρους.</a:t>
            </a:r>
          </a:p>
          <a:p>
            <a:pPr>
              <a:buFont typeface="Wingdings" pitchFamily="2" charset="2"/>
              <a:buChar char="Ø"/>
            </a:pPr>
            <a:r>
              <a:rPr lang="el-GR" sz="23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Ανύψωση ή μεταφορά μεγάλου βάρους.</a:t>
            </a:r>
          </a:p>
          <a:p>
            <a:pPr>
              <a:buFont typeface="Wingdings" pitchFamily="2" charset="2"/>
              <a:buChar char="Ø"/>
            </a:pPr>
            <a:r>
              <a:rPr lang="el-GR" sz="23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Κακό ντύσιμο.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4005064"/>
            <a:ext cx="5256584" cy="2489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Κόλκας Αλέξανδρος ΠΕ82</a:t>
            </a:r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- Θέση περιεχομένου"/>
          <p:cNvSpPr txBox="1">
            <a:spLocks/>
          </p:cNvSpPr>
          <p:nvPr/>
        </p:nvSpPr>
        <p:spPr>
          <a:xfrm>
            <a:off x="467544" y="476672"/>
            <a:ext cx="8219256" cy="564949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algn="ctr"/>
            <a:r>
              <a:rPr lang="el-GR" sz="3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3.5 Προστασία από ηλεκτροπληξία</a:t>
            </a:r>
            <a:endParaRPr kumimoji="0" lang="el-GR" sz="5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l-GR" sz="23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</a:p>
          <a:p>
            <a:r>
              <a:rPr lang="el-GR" sz="23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Οι </a:t>
            </a:r>
            <a:r>
              <a:rPr lang="el-GR" sz="23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κίνδυνοι</a:t>
            </a:r>
            <a:r>
              <a:rPr lang="el-GR" sz="23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από το ηλεκτρικό ρεύμα:</a:t>
            </a:r>
          </a:p>
          <a:p>
            <a:r>
              <a:rPr lang="el-GR" sz="23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α. Πυρκαγιά</a:t>
            </a:r>
            <a:r>
              <a:rPr lang="el-GR" sz="23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: είναι αποτέλεσμα βραχυκυκλώματος σε ηλεκτρική εγκατάσταση που δεν προστατεύεται κανονικά</a:t>
            </a:r>
          </a:p>
          <a:p>
            <a:r>
              <a:rPr lang="el-GR" sz="23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β. Ηλεκτροπληξία</a:t>
            </a:r>
            <a:r>
              <a:rPr lang="el-GR" sz="23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: είναι η διοχέτευση ηλεκτρικού ρεύματος μέσα από το ανθρώπινο σώμα, όταν ακουμπήσουμε ηλεκτροφόρο καλώδιο ή μηχάνημα στο οποίο υπάρχει απώλεια.</a:t>
            </a:r>
          </a:p>
          <a:p>
            <a:r>
              <a:rPr lang="el-GR" sz="23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 Επακόλουθα</a:t>
            </a:r>
            <a:r>
              <a:rPr lang="el-GR" sz="23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της ηλεκτροπληξίας είναι:</a:t>
            </a:r>
          </a:p>
          <a:p>
            <a:pPr>
              <a:buFont typeface="Wingdings" pitchFamily="2" charset="2"/>
              <a:buChar char="Ø"/>
            </a:pPr>
            <a:r>
              <a:rPr lang="el-GR" sz="23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Ο θάνατος.</a:t>
            </a:r>
          </a:p>
          <a:p>
            <a:pPr>
              <a:buFont typeface="Wingdings" pitchFamily="2" charset="2"/>
              <a:buChar char="Ø"/>
            </a:pPr>
            <a:r>
              <a:rPr lang="el-GR" sz="23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Εγκαύματα, παράλυση, τύφλωση και άλλες μόνιμες ή προσωρινές αναπηρίες.</a:t>
            </a:r>
          </a:p>
          <a:p>
            <a:r>
              <a:rPr lang="el-GR" sz="23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 Οι κυριότερες </a:t>
            </a:r>
            <a:r>
              <a:rPr lang="el-GR" sz="23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αιτίες</a:t>
            </a:r>
            <a:r>
              <a:rPr lang="el-GR" sz="23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που προκαλούν ηλεκτροπληξία</a:t>
            </a:r>
          </a:p>
          <a:p>
            <a:r>
              <a:rPr lang="el-GR" sz="23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είναι:</a:t>
            </a:r>
          </a:p>
          <a:p>
            <a:r>
              <a:rPr lang="el-GR" sz="23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1. Αντικανονικά μονωμένες ηλεκτρικές συσκευές.</a:t>
            </a:r>
          </a:p>
          <a:p>
            <a:r>
              <a:rPr lang="el-GR" sz="23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2. Ηλεκτρικές συσκευές χωρίς γείωση.</a:t>
            </a:r>
          </a:p>
          <a:p>
            <a:r>
              <a:rPr lang="el-GR" sz="23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3. Φθαρμένα καλώδια.</a:t>
            </a:r>
          </a:p>
          <a:p>
            <a:r>
              <a:rPr lang="el-GR" sz="23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4. Βρεγμένα χέρια.</a:t>
            </a:r>
          </a:p>
        </p:txBody>
      </p:sp>
      <p:pic>
        <p:nvPicPr>
          <p:cNvPr id="6" name="5 - Εικόνα" descr="voltage.jpg"/>
          <p:cNvPicPr>
            <a:picLocks noChangeAspect="1"/>
          </p:cNvPicPr>
          <p:nvPr/>
        </p:nvPicPr>
        <p:blipFill>
          <a:blip r:embed="rId2" cstate="print"/>
          <a:srcRect l="25588" t="7412" r="26375" b="7412"/>
          <a:stretch>
            <a:fillRect/>
          </a:stretch>
        </p:blipFill>
        <p:spPr>
          <a:xfrm>
            <a:off x="7066472" y="4337720"/>
            <a:ext cx="2077528" cy="2520280"/>
          </a:xfrm>
          <a:prstGeom prst="rect">
            <a:avLst/>
          </a:prstGeom>
        </p:spPr>
      </p:pic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Κόλκας Αλέξανδρος ΠΕ82</a:t>
            </a:r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- Θέση περιεχομένου"/>
          <p:cNvSpPr txBox="1">
            <a:spLocks/>
          </p:cNvSpPr>
          <p:nvPr/>
        </p:nvSpPr>
        <p:spPr>
          <a:xfrm>
            <a:off x="467544" y="476672"/>
            <a:ext cx="8219256" cy="56494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l-GR" sz="3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3.6 Προστασία από εργαλεία χεριού</a:t>
            </a:r>
            <a:endParaRPr lang="el-GR" sz="23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l-GR" sz="23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r>
              <a:rPr lang="el-GR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Οι </a:t>
            </a:r>
            <a:r>
              <a:rPr lang="el-GR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κίνδυνοι</a:t>
            </a:r>
            <a:r>
              <a:rPr lang="el-GR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από εργαλεία χεριού:</a:t>
            </a:r>
          </a:p>
          <a:p>
            <a:endParaRPr lang="el-GR" sz="23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26284" t="21166" r="40510" b="17688"/>
          <a:stretch>
            <a:fillRect/>
          </a:stretch>
        </p:blipFill>
        <p:spPr bwMode="auto">
          <a:xfrm>
            <a:off x="1979712" y="1412776"/>
            <a:ext cx="5040560" cy="521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Κόλκας Αλέξανδρος ΠΕ82</a:t>
            </a:r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253</TotalTime>
  <Words>725</Words>
  <Application>Microsoft Office PowerPoint</Application>
  <PresentationFormat>Προβολή στην οθόνη (4:3)</PresentationFormat>
  <Paragraphs>120</Paragraphs>
  <Slides>11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11</vt:i4>
      </vt:variant>
    </vt:vector>
  </HeadingPairs>
  <TitlesOfParts>
    <vt:vector size="12" baseType="lpstr">
      <vt:lpstr>Θέμα του Office</vt:lpstr>
      <vt:lpstr>Αρχές Μηχανολογίας</vt:lpstr>
      <vt:lpstr>ΕΝΟΤΗΤΑ 3: ΚΙΝΔΥΝΟΙ ΚΑΙ ΜΕΤΡΑ ΑΣΦΑΛΕΙΑΣ- ΠΡΟΣΤΑΣΙΑΣ ΚΑΙ ΥΓΙΕΙΝΗΣ ΣΤΟ ΜΗΧΑΝΟΛΟΓΙΚΟ ΕΡΓΟΣΤΑΣΙΟ</vt:lpstr>
      <vt:lpstr>Διαφάνεια 3</vt:lpstr>
      <vt:lpstr>Τρόποι πρόληψης ατυχημάτων: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lenovo</dc:creator>
  <cp:lastModifiedBy>lenovo</cp:lastModifiedBy>
  <cp:revision>51</cp:revision>
  <dcterms:created xsi:type="dcterms:W3CDTF">2020-11-09T14:47:52Z</dcterms:created>
  <dcterms:modified xsi:type="dcterms:W3CDTF">2020-11-18T17:57:43Z</dcterms:modified>
</cp:coreProperties>
</file>