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8" r:id="rId3"/>
    <p:sldId id="263" r:id="rId4"/>
    <p:sldId id="264" r:id="rId5"/>
    <p:sldId id="274" r:id="rId6"/>
    <p:sldId id="275" r:id="rId7"/>
    <p:sldId id="273" r:id="rId8"/>
    <p:sldId id="281" r:id="rId9"/>
    <p:sldId id="282" r:id="rId10"/>
    <p:sldId id="265" r:id="rId11"/>
    <p:sldId id="259" r:id="rId12"/>
    <p:sldId id="280" r:id="rId13"/>
    <p:sldId id="257" r:id="rId14"/>
    <p:sldId id="258" r:id="rId15"/>
    <p:sldId id="266" r:id="rId16"/>
    <p:sldId id="267" r:id="rId17"/>
    <p:sldId id="268" r:id="rId18"/>
    <p:sldId id="269" r:id="rId19"/>
    <p:sldId id="270" r:id="rId20"/>
    <p:sldId id="260" r:id="rId21"/>
    <p:sldId id="261" r:id="rId22"/>
    <p:sldId id="262" r:id="rId23"/>
    <p:sldId id="272" r:id="rId24"/>
    <p:sldId id="271"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TbEmFQ7t/LQp2XfzJqIu+Q==" hashData="7R9/ecI23Dir9gKmfcsP2hK+zuU="/>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1CF0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24D2C-17FA-4F91-B345-F081DD38534A}" type="datetimeFigureOut">
              <a:rPr lang="el-GR" smtClean="0"/>
              <a:pPr/>
              <a:t>16/12/2020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20C8-9B1C-4395-9517-D213D4429D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E7FA7BAD-20F4-4586-BDD0-37B269A94788}"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F2F4BE00-AE72-4741-B52A-6B522DE4DB8E}"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7869A02B-44E0-4147-9075-B3C764BDF29C}"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2D49185B-1553-4409-9C4C-5B724DB78FF5}"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9B6B9C-5DE9-435A-B857-B32F335EEE3D}" type="datetime1">
              <a:rPr lang="en-US" smtClean="0"/>
              <a:pPr/>
              <a:t>12/16/2020</a:t>
            </a:fld>
            <a:endParaRPr lang="en-US"/>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
        <p:nvSpPr>
          <p:cNvPr id="6" name="5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9756426C-33A5-4542-A456-C84797115059}"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21405FB3-F885-4128-BC32-7F964F53CCBB}" type="datetime1">
              <a:rPr lang="en-US" smtClean="0"/>
              <a:pPr/>
              <a:t>12/16/2020</a:t>
            </a:fld>
            <a:endParaRPr lang="en-US"/>
          </a:p>
        </p:txBody>
      </p:sp>
      <p:sp>
        <p:nvSpPr>
          <p:cNvPr id="8" name="7 - Θέση υποσέλιδου"/>
          <p:cNvSpPr>
            <a:spLocks noGrp="1"/>
          </p:cNvSpPr>
          <p:nvPr>
            <p:ph type="ftr" sz="quarter" idx="11"/>
          </p:nvPr>
        </p:nvSpPr>
        <p:spPr/>
        <p:txBody>
          <a:bodyPr/>
          <a:lstStyle/>
          <a:p>
            <a:r>
              <a:rPr lang="el-GR" smtClean="0"/>
              <a:t>ΨΑΡΡΑ ΝΙΚΟΛΙΑ ΠΕ81</a:t>
            </a:r>
            <a:endParaRPr lang="en-US"/>
          </a:p>
        </p:txBody>
      </p:sp>
      <p:sp>
        <p:nvSpPr>
          <p:cNvPr id="9" name="8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000FA553-A39E-4A45-8065-09CC7733654B}" type="datetime1">
              <a:rPr lang="en-US" smtClean="0"/>
              <a:pPr/>
              <a:t>12/16/2020</a:t>
            </a:fld>
            <a:endParaRPr lang="en-US"/>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
        <p:nvSpPr>
          <p:cNvPr id="5" name="4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1B1382-461E-4DC1-842E-319E52AB4C62}" type="datetime1">
              <a:rPr lang="en-US" smtClean="0"/>
              <a:pPr/>
              <a:t>12/16/2020</a:t>
            </a:fld>
            <a:endParaRPr lang="en-US"/>
          </a:p>
        </p:txBody>
      </p:sp>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sp>
        <p:nvSpPr>
          <p:cNvPr id="4" name="3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65DA99-CA22-4561-A68C-72CA25E30FF5}"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A63008F-E3AC-4883-93C9-87D59C3BE090}" type="datetime1">
              <a:rPr lang="en-US" smtClean="0"/>
              <a:pPr/>
              <a:t>12/16/2020</a:t>
            </a:fld>
            <a:endParaRPr lang="en-US"/>
          </a:p>
        </p:txBody>
      </p:sp>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
        <p:nvSpPr>
          <p:cNvPr id="7" name="6 - Θέση αριθμού διαφάνειας"/>
          <p:cNvSpPr>
            <a:spLocks noGrp="1"/>
          </p:cNvSpPr>
          <p:nvPr>
            <p:ph type="sldNum" sz="quarter" idx="12"/>
          </p:nvPr>
        </p:nvSpPr>
        <p:spPr/>
        <p:txBody>
          <a:bodyPr/>
          <a:lstStyle/>
          <a:p>
            <a:fld id="{B2832356-AC8E-4F0D-AD1F-465DA12D22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366AB-2D80-4B0F-994B-6832238EACC8}" type="datetime1">
              <a:rPr lang="en-US" smtClean="0"/>
              <a:pPr/>
              <a:t>12/16/2020</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ΨΑΡΡΑ ΝΙΚΟΛΙΑ ΠΕ81</a:t>
            </a: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32356-AC8E-4F0D-AD1F-465DA12D2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ideo" Target="file:///E:\&#931;&#967;&#959;&#955;&#949;&#943;&#945;\&#949;&#960;&#945;&#955;\&#913;%20&#964;&#945;&#958;&#951;\&#960;&#961;&#959;&#946;&#959;&#955;&#941;&#962;\video-1605556616.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esop.iep.edu.gr/node/21655/587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ingapps.org/watch?v=perc8b2pt20" TargetMode="External"/><Relationship Id="rId2" Type="http://schemas.openxmlformats.org/officeDocument/2006/relationships/hyperlink" Target="https://learningapps.org/watch?v=pazab0hfj20" TargetMode="External"/><Relationship Id="rId1" Type="http://schemas.openxmlformats.org/officeDocument/2006/relationships/slideLayout" Target="../slideLayouts/slideLayout2.xml"/><Relationship Id="rId6" Type="http://schemas.openxmlformats.org/officeDocument/2006/relationships/hyperlink" Target="https://learningapps.org/watch?v=p66qsrput20" TargetMode="External"/><Relationship Id="rId5" Type="http://schemas.openxmlformats.org/officeDocument/2006/relationships/hyperlink" Target="https://learningapps.org/watch?v=p5nqq99rc20" TargetMode="External"/><Relationship Id="rId4" Type="http://schemas.openxmlformats.org/officeDocument/2006/relationships/hyperlink" Target="https://learningapps.org/view313136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«Προβολές»</a:t>
            </a:r>
            <a:endParaRPr lang="en-US" dirty="0"/>
          </a:p>
        </p:txBody>
      </p:sp>
      <p:sp>
        <p:nvSpPr>
          <p:cNvPr id="3" name="2 - Υπότιτλος"/>
          <p:cNvSpPr>
            <a:spLocks noGrp="1"/>
          </p:cNvSpPr>
          <p:nvPr>
            <p:ph type="subTitle" idx="1"/>
          </p:nvPr>
        </p:nvSpPr>
        <p:spPr/>
        <p:txBody>
          <a:bodyPr/>
          <a:lstStyle/>
          <a:p>
            <a:r>
              <a:rPr lang="el-GR" dirty="0" smtClean="0"/>
              <a:t>Ψαρρά </a:t>
            </a:r>
            <a:r>
              <a:rPr lang="el-GR" dirty="0" err="1" smtClean="0"/>
              <a:t>Νικολια</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ΟΡΘΟΓΡΑΦΙΚΗ ΠΡΟΒΟΛΗ</a:t>
            </a:r>
            <a:endParaRPr lang="en-US" dirty="0"/>
          </a:p>
        </p:txBody>
      </p:sp>
      <p:sp>
        <p:nvSpPr>
          <p:cNvPr id="3" name="2 - Θέση περιεχομένου"/>
          <p:cNvSpPr>
            <a:spLocks noGrp="1"/>
          </p:cNvSpPr>
          <p:nvPr>
            <p:ph idx="1"/>
          </p:nvPr>
        </p:nvSpPr>
        <p:spPr>
          <a:xfrm>
            <a:off x="457200" y="1600200"/>
            <a:ext cx="4329114" cy="4972072"/>
          </a:xfrm>
        </p:spPr>
        <p:txBody>
          <a:bodyPr>
            <a:normAutofit fontScale="85000" lnSpcReduction="20000"/>
          </a:bodyPr>
          <a:lstStyle/>
          <a:p>
            <a:pPr algn="just" defTabSz="182563">
              <a:spcBef>
                <a:spcPct val="35000"/>
              </a:spcBef>
              <a:buFont typeface="Wingdings" pitchFamily="2" charset="2"/>
              <a:buChar char="q"/>
            </a:pPr>
            <a:r>
              <a:rPr lang="el-GR" dirty="0" smtClean="0"/>
              <a:t>Είναι το σύστημα στο </a:t>
            </a:r>
            <a:r>
              <a:rPr lang="en-GB" dirty="0" smtClean="0"/>
              <a:t>	</a:t>
            </a:r>
            <a:r>
              <a:rPr lang="el-GR" dirty="0" smtClean="0"/>
              <a:t>οποίο παρουσιάζονται οι </a:t>
            </a:r>
            <a:r>
              <a:rPr lang="en-GB" dirty="0" smtClean="0"/>
              <a:t>	</a:t>
            </a:r>
            <a:r>
              <a:rPr lang="el-GR" dirty="0" smtClean="0"/>
              <a:t>όψεις του αντικειμένου με </a:t>
            </a:r>
            <a:r>
              <a:rPr lang="en-GB" dirty="0" smtClean="0"/>
              <a:t>	</a:t>
            </a:r>
            <a:r>
              <a:rPr lang="el-GR" dirty="0" smtClean="0"/>
              <a:t>όλες τις πραγματικές τους </a:t>
            </a:r>
            <a:r>
              <a:rPr lang="en-GB" dirty="0" smtClean="0"/>
              <a:t>	</a:t>
            </a:r>
            <a:r>
              <a:rPr lang="el-GR" dirty="0" smtClean="0"/>
              <a:t>διαστάσεις (μήκος, πλάτος, </a:t>
            </a:r>
            <a:r>
              <a:rPr lang="en-GB" dirty="0" smtClean="0"/>
              <a:t>	</a:t>
            </a:r>
            <a:r>
              <a:rPr lang="el-GR" dirty="0" smtClean="0"/>
              <a:t>ύψος).</a:t>
            </a:r>
          </a:p>
          <a:p>
            <a:pPr algn="just" defTabSz="182563">
              <a:spcBef>
                <a:spcPct val="35000"/>
              </a:spcBef>
              <a:buFont typeface="Wingdings" pitchFamily="2" charset="2"/>
              <a:buChar char="q"/>
            </a:pPr>
            <a:r>
              <a:rPr lang="el-GR" dirty="0" smtClean="0"/>
              <a:t>Εφαρμόζονται δύο μέθοδοι ορθογραφικής παρουσίασης των αντικειμένων, όσον αφορά τη θέση τους στο σύστημα επιπέδων προβολής, η ευρωπαϊκή και η αμερικανική.</a:t>
            </a:r>
          </a:p>
          <a:p>
            <a:endParaRPr lang="en-US" dirty="0"/>
          </a:p>
        </p:txBody>
      </p:sp>
      <p:pic>
        <p:nvPicPr>
          <p:cNvPr id="4" name="Picture 12" descr="06"/>
          <p:cNvPicPr>
            <a:picLocks noChangeAspect="1" noChangeArrowheads="1"/>
          </p:cNvPicPr>
          <p:nvPr/>
        </p:nvPicPr>
        <p:blipFill>
          <a:blip r:embed="rId2" cstate="print"/>
          <a:srcRect/>
          <a:stretch>
            <a:fillRect/>
          </a:stretch>
        </p:blipFill>
        <p:spPr bwMode="auto">
          <a:xfrm>
            <a:off x="4929190" y="1500174"/>
            <a:ext cx="3965571" cy="4814887"/>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1196752"/>
            <a:ext cx="6715172" cy="4714908"/>
          </a:xfrm>
        </p:spPr>
        <p:txBody>
          <a:bodyPr>
            <a:normAutofit fontScale="92500" lnSpcReduction="10000"/>
          </a:bodyPr>
          <a:lstStyle/>
          <a:p>
            <a:pPr algn="just">
              <a:buFont typeface="Wingdings" pitchFamily="2" charset="2"/>
              <a:buChar char="q"/>
            </a:pPr>
            <a:r>
              <a:rPr lang="el-GR" sz="3300" dirty="0" smtClean="0"/>
              <a:t>Στο πλαίσιο του μαθήματος ακολουθούμε το </a:t>
            </a:r>
            <a:r>
              <a:rPr lang="el-GR" sz="3300" dirty="0"/>
              <a:t>Ευρωπαϊκό σύστημα, που είναι και αυτό που εφαρμόζεται στην Ελλάδα. </a:t>
            </a:r>
            <a:endParaRPr lang="el-GR" sz="3300" dirty="0" smtClean="0"/>
          </a:p>
          <a:p>
            <a:pPr algn="just">
              <a:buFont typeface="Wingdings" pitchFamily="2" charset="2"/>
              <a:buChar char="q"/>
            </a:pPr>
            <a:r>
              <a:rPr lang="el-GR" sz="3300" dirty="0" smtClean="0"/>
              <a:t>Σύμφωνα μ’ αυτό, </a:t>
            </a:r>
            <a:r>
              <a:rPr lang="el-GR" sz="3300" dirty="0"/>
              <a:t>από το σύνολο των έξι όψεων ενός τρισδιάστατου αντικειμένου, χρησιμοποιούνται οι </a:t>
            </a:r>
            <a:r>
              <a:rPr lang="el-GR" sz="3300" dirty="0" smtClean="0"/>
              <a:t>τρεις.</a:t>
            </a:r>
          </a:p>
          <a:p>
            <a:pPr algn="just">
              <a:buNone/>
            </a:pPr>
            <a:endParaRPr lang="el-GR" sz="1800" dirty="0"/>
          </a:p>
          <a:p>
            <a:pPr>
              <a:buNone/>
            </a:pPr>
            <a:r>
              <a:rPr lang="el-GR" sz="1800" dirty="0" smtClean="0"/>
              <a:t/>
            </a:r>
            <a:br>
              <a:rPr lang="el-GR" sz="1800" dirty="0" smtClean="0"/>
            </a:br>
            <a:endParaRPr lang="en-US" sz="1800"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ΣΧΕΔΙΑΣΗ</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Σχεδίαση προβολών</a:t>
            </a:r>
            <a:r>
              <a:rPr lang="el-GR" b="1" i="1" dirty="0" smtClean="0"/>
              <a:t/>
            </a:r>
            <a:br>
              <a:rPr lang="el-GR" b="1" i="1" dirty="0" smtClean="0"/>
            </a:br>
            <a:endParaRPr lang="en-US" dirty="0"/>
          </a:p>
        </p:txBody>
      </p:sp>
      <p:sp>
        <p:nvSpPr>
          <p:cNvPr id="3" name="2 - Θέση περιεχομένου"/>
          <p:cNvSpPr>
            <a:spLocks noGrp="1"/>
          </p:cNvSpPr>
          <p:nvPr>
            <p:ph idx="1"/>
          </p:nvPr>
        </p:nvSpPr>
        <p:spPr>
          <a:xfrm>
            <a:off x="323528" y="1600200"/>
            <a:ext cx="8496944" cy="4525963"/>
          </a:xfrm>
        </p:spPr>
        <p:txBody>
          <a:bodyPr>
            <a:normAutofit fontScale="92500" lnSpcReduction="10000"/>
          </a:bodyPr>
          <a:lstStyle/>
          <a:p>
            <a:pPr algn="just">
              <a:buNone/>
            </a:pPr>
            <a:r>
              <a:rPr lang="el-GR" dirty="0" smtClean="0"/>
              <a:t>Κάθε </a:t>
            </a:r>
            <a:r>
              <a:rPr lang="el-GR" b="1" dirty="0"/>
              <a:t>τεχνικό σχέδιο </a:t>
            </a:r>
            <a:r>
              <a:rPr lang="el-GR" dirty="0"/>
              <a:t>θα πρέπει να </a:t>
            </a:r>
            <a:r>
              <a:rPr lang="el-GR" dirty="0">
                <a:solidFill>
                  <a:srgbClr val="FF0000"/>
                </a:solidFill>
              </a:rPr>
              <a:t>περιέχει πληροφορίες </a:t>
            </a:r>
            <a:r>
              <a:rPr lang="el-GR" dirty="0"/>
              <a:t>που θα διευκολύνουν την </a:t>
            </a:r>
            <a:r>
              <a:rPr lang="el-GR" dirty="0">
                <a:solidFill>
                  <a:srgbClr val="FF0000"/>
                </a:solidFill>
              </a:rPr>
              <a:t>κατασκευή</a:t>
            </a:r>
            <a:r>
              <a:rPr lang="el-GR" dirty="0"/>
              <a:t> του αντικειμένου που παρουσιάζεται σε αυτό. Το κυριότερο πρόβλημα </a:t>
            </a:r>
            <a:r>
              <a:rPr lang="el-GR" dirty="0" smtClean="0"/>
              <a:t>βρίσκεται στο γεγονός ότι </a:t>
            </a:r>
            <a:r>
              <a:rPr lang="el-GR" dirty="0"/>
              <a:t>θα </a:t>
            </a:r>
            <a:r>
              <a:rPr lang="el-GR" dirty="0" smtClean="0"/>
              <a:t>πρέπει </a:t>
            </a:r>
            <a:r>
              <a:rPr lang="el-GR" dirty="0"/>
              <a:t>να παρουσιαστεί σε δύο διαστάσεις, </a:t>
            </a:r>
            <a:r>
              <a:rPr lang="el-GR" dirty="0" smtClean="0"/>
              <a:t>ένα </a:t>
            </a:r>
            <a:r>
              <a:rPr lang="el-GR" dirty="0"/>
              <a:t>τρισδιάστατο αντικείμενο. </a:t>
            </a:r>
            <a:endParaRPr lang="el-GR" dirty="0" smtClean="0"/>
          </a:p>
          <a:p>
            <a:pPr algn="just">
              <a:buNone/>
            </a:pPr>
            <a:r>
              <a:rPr lang="el-GR" dirty="0" smtClean="0"/>
              <a:t>Για </a:t>
            </a:r>
            <a:r>
              <a:rPr lang="el-GR" dirty="0"/>
              <a:t>να ξεπεράσουμε το πρόβλημα αυτό:</a:t>
            </a:r>
          </a:p>
          <a:p>
            <a:pPr>
              <a:buFont typeface="Wingdings" pitchFamily="2" charset="2"/>
              <a:buChar char="q"/>
            </a:pPr>
            <a:r>
              <a:rPr lang="el-GR" dirty="0"/>
              <a:t>πραγματοποιούμε σχεδίαση των τριών όψεων (προβολών) του αντικειμένου.</a:t>
            </a:r>
          </a:p>
          <a:p>
            <a:pPr>
              <a:buFont typeface="Wingdings" pitchFamily="2" charset="2"/>
              <a:buChar char="q"/>
            </a:pPr>
            <a:r>
              <a:rPr lang="el-GR" dirty="0"/>
              <a:t>τοποθετούμε διαστάσεις στις προβολές.</a:t>
            </a:r>
          </a:p>
          <a:p>
            <a:endParaRPr lang="en-US"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8691" t="29358" r="33131" b="18555"/>
          <a:stretch>
            <a:fillRect/>
          </a:stretch>
        </p:blipFill>
        <p:spPr bwMode="auto">
          <a:xfrm>
            <a:off x="571472" y="1071546"/>
            <a:ext cx="7715304" cy="5143536"/>
          </a:xfrm>
          <a:prstGeom prst="rect">
            <a:avLst/>
          </a:prstGeom>
          <a:noFill/>
          <a:ln w="9525">
            <a:noFill/>
            <a:miter lim="800000"/>
            <a:headEnd/>
            <a:tailEnd/>
          </a:ln>
          <a:effectLst/>
        </p:spPr>
      </p:pic>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571480"/>
            <a:ext cx="4972056" cy="5526095"/>
          </a:xfrm>
        </p:spPr>
        <p:txBody>
          <a:bodyPr>
            <a:normAutofit fontScale="92500" lnSpcReduction="10000"/>
          </a:bodyPr>
          <a:lstStyle/>
          <a:p>
            <a:pPr algn="just">
              <a:buNone/>
            </a:pPr>
            <a:r>
              <a:rPr lang="el-GR" dirty="0" smtClean="0"/>
              <a:t>Αναγκαία είναι η προβολή του αντικειμένου </a:t>
            </a:r>
            <a:r>
              <a:rPr lang="el-GR" dirty="0" smtClean="0">
                <a:solidFill>
                  <a:srgbClr val="FF0000"/>
                </a:solidFill>
              </a:rPr>
              <a:t>τουλάχιστον</a:t>
            </a:r>
            <a:r>
              <a:rPr lang="el-GR" dirty="0" smtClean="0"/>
              <a:t> σε </a:t>
            </a:r>
            <a:r>
              <a:rPr lang="el-GR" dirty="0" smtClean="0">
                <a:solidFill>
                  <a:srgbClr val="FF0000"/>
                </a:solidFill>
              </a:rPr>
              <a:t>τρία επίπεδα </a:t>
            </a:r>
            <a:r>
              <a:rPr lang="el-GR" dirty="0" smtClean="0"/>
              <a:t>για την πλήρη κατανόηση της μορφής, του σχήματος και των διαστάσεων ενός αντικειμένου. </a:t>
            </a:r>
          </a:p>
          <a:p>
            <a:pPr algn="just">
              <a:buNone/>
            </a:pPr>
            <a:r>
              <a:rPr lang="el-GR" dirty="0"/>
              <a:t>Π</a:t>
            </a:r>
            <a:r>
              <a:rPr lang="el-GR" dirty="0" smtClean="0"/>
              <a:t>ροβολή του αντικειμένου στο Ο.Ε., το Κ.Ε., και Π.Ε δηλαδή έχοντας την </a:t>
            </a:r>
            <a:r>
              <a:rPr lang="el-GR" b="1" dirty="0" smtClean="0">
                <a:solidFill>
                  <a:srgbClr val="FF0000"/>
                </a:solidFill>
              </a:rPr>
              <a:t>πρόσοψη</a:t>
            </a:r>
            <a:r>
              <a:rPr lang="el-GR" dirty="0" smtClean="0"/>
              <a:t>, την </a:t>
            </a:r>
            <a:r>
              <a:rPr lang="el-GR" b="1" dirty="0" smtClean="0">
                <a:solidFill>
                  <a:srgbClr val="FF0000"/>
                </a:solidFill>
              </a:rPr>
              <a:t>κάτοψη</a:t>
            </a:r>
            <a:r>
              <a:rPr lang="el-GR" dirty="0" smtClean="0"/>
              <a:t> και την </a:t>
            </a:r>
            <a:r>
              <a:rPr lang="el-GR" b="1" dirty="0" smtClean="0">
                <a:solidFill>
                  <a:srgbClr val="FF0000"/>
                </a:solidFill>
              </a:rPr>
              <a:t>πλάγια όψη</a:t>
            </a:r>
            <a:r>
              <a:rPr lang="el-GR" dirty="0" smtClean="0"/>
              <a:t>.</a:t>
            </a:r>
          </a:p>
        </p:txBody>
      </p:sp>
      <p:pic>
        <p:nvPicPr>
          <p:cNvPr id="4" name="Picture 5" descr="06"/>
          <p:cNvPicPr>
            <a:picLocks noChangeAspect="1" noChangeArrowheads="1"/>
          </p:cNvPicPr>
          <p:nvPr/>
        </p:nvPicPr>
        <p:blipFill>
          <a:blip r:embed="rId2" cstate="print"/>
          <a:srcRect/>
          <a:stretch>
            <a:fillRect/>
          </a:stretch>
        </p:blipFill>
        <p:spPr bwMode="auto">
          <a:xfrm>
            <a:off x="5180016" y="1124744"/>
            <a:ext cx="3963984" cy="4086225"/>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7"/>
            <a:ext cx="8229600" cy="1928825"/>
          </a:xfrm>
        </p:spPr>
        <p:txBody>
          <a:bodyPr>
            <a:normAutofit fontScale="92500"/>
          </a:bodyPr>
          <a:lstStyle/>
          <a:p>
            <a:pPr algn="just">
              <a:buNone/>
            </a:pPr>
            <a:r>
              <a:rPr lang="el-GR" dirty="0" smtClean="0"/>
              <a:t>Η </a:t>
            </a:r>
            <a:r>
              <a:rPr lang="el-GR" dirty="0" smtClean="0">
                <a:solidFill>
                  <a:srgbClr val="FF0000"/>
                </a:solidFill>
              </a:rPr>
              <a:t>αναγκαιότητα σχεδίασης </a:t>
            </a:r>
            <a:r>
              <a:rPr lang="el-GR" dirty="0" smtClean="0"/>
              <a:t>και της </a:t>
            </a:r>
            <a:r>
              <a:rPr lang="el-GR" dirty="0" smtClean="0">
                <a:solidFill>
                  <a:srgbClr val="FF0000"/>
                </a:solidFill>
              </a:rPr>
              <a:t>πλάγιας όψης</a:t>
            </a:r>
            <a:r>
              <a:rPr lang="el-GR" dirty="0" smtClean="0"/>
              <a:t> των αντικειμένων φαίνεται στα παρακάτω σχήματα όπου διαφορετικά αντικείμενα έχουν την ίδια πρόσοψη και κάτοψη.</a:t>
            </a:r>
            <a:endParaRPr lang="en-US" dirty="0"/>
          </a:p>
        </p:txBody>
      </p:sp>
      <p:pic>
        <p:nvPicPr>
          <p:cNvPr id="4" name="Picture 5" descr="06"/>
          <p:cNvPicPr>
            <a:picLocks noChangeAspect="1" noChangeArrowheads="1"/>
          </p:cNvPicPr>
          <p:nvPr/>
        </p:nvPicPr>
        <p:blipFill>
          <a:blip r:embed="rId2" cstate="print"/>
          <a:srcRect/>
          <a:stretch>
            <a:fillRect/>
          </a:stretch>
        </p:blipFill>
        <p:spPr bwMode="auto">
          <a:xfrm>
            <a:off x="684213" y="2786058"/>
            <a:ext cx="7848600" cy="4056067"/>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357166"/>
            <a:ext cx="4429156" cy="6143668"/>
          </a:xfrm>
        </p:spPr>
        <p:txBody>
          <a:bodyPr>
            <a:normAutofit fontScale="70000" lnSpcReduction="20000"/>
          </a:bodyPr>
          <a:lstStyle/>
          <a:p>
            <a:pPr algn="just">
              <a:spcBef>
                <a:spcPct val="30000"/>
              </a:spcBef>
              <a:buFont typeface="Wingdings" pitchFamily="2" charset="2"/>
              <a:buChar char="q"/>
            </a:pPr>
            <a:r>
              <a:rPr lang="el-GR" dirty="0" smtClean="0"/>
              <a:t>Το αντικείμενο βρίσκεται στην 1η δίεδρη γωνία η οποία σχηματίζεται  από τα τρία βασικά επίπεδα</a:t>
            </a:r>
            <a:r>
              <a:rPr lang="en-GB" dirty="0" smtClean="0"/>
              <a:t>:</a:t>
            </a:r>
            <a:r>
              <a:rPr lang="el-GR" dirty="0" smtClean="0"/>
              <a:t> το οριζόντιο επίπεδο (Ο.Ε.), το κατακόρυφο επίπεδο (Κ.Ε.) και το πλάγιο επίπεδο (Π.Ε.).</a:t>
            </a:r>
          </a:p>
          <a:p>
            <a:pPr algn="just">
              <a:spcBef>
                <a:spcPct val="30000"/>
              </a:spcBef>
              <a:buFont typeface="Wingdings" pitchFamily="2" charset="2"/>
              <a:buChar char="q"/>
            </a:pPr>
            <a:r>
              <a:rPr lang="el-GR" dirty="0" smtClean="0"/>
              <a:t>Στο κατακόρυφο προβολικό επίπεδο προβάλλεται η πρόσοψη του αντικειμένου παρατηρώντας το από τη θέση Α.</a:t>
            </a:r>
          </a:p>
          <a:p>
            <a:pPr algn="just">
              <a:spcBef>
                <a:spcPct val="30000"/>
              </a:spcBef>
              <a:buFont typeface="Wingdings" pitchFamily="2" charset="2"/>
              <a:buChar char="q"/>
            </a:pPr>
            <a:r>
              <a:rPr lang="el-GR" dirty="0" smtClean="0"/>
              <a:t>Στο οριζόντιο προβολικό επίπεδο προβάλλεται η κάτοψη του αντικειμένου παρατηρώντας το από τη θέση Β.</a:t>
            </a:r>
          </a:p>
          <a:p>
            <a:pPr algn="just">
              <a:spcBef>
                <a:spcPct val="30000"/>
              </a:spcBef>
              <a:buFont typeface="Wingdings" pitchFamily="2" charset="2"/>
              <a:buChar char="q"/>
            </a:pPr>
            <a:r>
              <a:rPr lang="el-GR" dirty="0" smtClean="0"/>
              <a:t>Στο πλάγιο προβολικό επίπεδο προβάλλεται η πλάγια όψη του αντικειμένου παρατηρώντας το από τη θέση Γ.</a:t>
            </a:r>
          </a:p>
          <a:p>
            <a:endParaRPr lang="en-US" dirty="0"/>
          </a:p>
        </p:txBody>
      </p:sp>
      <p:pic>
        <p:nvPicPr>
          <p:cNvPr id="4" name="Picture 5" descr="06"/>
          <p:cNvPicPr>
            <a:picLocks noChangeAspect="1" noChangeArrowheads="1"/>
          </p:cNvPicPr>
          <p:nvPr/>
        </p:nvPicPr>
        <p:blipFill>
          <a:blip r:embed="rId2" cstate="print"/>
          <a:srcRect/>
          <a:stretch>
            <a:fillRect/>
          </a:stretch>
        </p:blipFill>
        <p:spPr bwMode="auto">
          <a:xfrm>
            <a:off x="4613275" y="1071546"/>
            <a:ext cx="4530725" cy="4824412"/>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571480"/>
            <a:ext cx="4500594" cy="5554683"/>
          </a:xfrm>
        </p:spPr>
        <p:txBody>
          <a:bodyPr>
            <a:normAutofit fontScale="92500" lnSpcReduction="20000"/>
          </a:bodyPr>
          <a:lstStyle/>
          <a:p>
            <a:pPr algn="just">
              <a:buFont typeface="Wingdings" pitchFamily="2" charset="2"/>
              <a:buChar char="q"/>
            </a:pPr>
            <a:r>
              <a:rPr lang="el-GR" dirty="0" smtClean="0"/>
              <a:t>Τώρα για να παρουσιάσουμε το αντικείμενο σε επίπεδη επιφάνεια, σε ένα φύλλο σχεδίασης επιχειρούμε την </a:t>
            </a:r>
            <a:r>
              <a:rPr lang="el-GR" b="1" dirty="0" smtClean="0"/>
              <a:t>κατάκλιση των επιπέδων προβολής.</a:t>
            </a:r>
          </a:p>
          <a:p>
            <a:pPr algn="just">
              <a:buFont typeface="Wingdings" pitchFamily="2" charset="2"/>
              <a:buChar char="q"/>
            </a:pPr>
            <a:r>
              <a:rPr lang="el-GR" dirty="0" smtClean="0"/>
              <a:t> Με την κατάκλιση, το Ο.Ε. περιστρέφεται γύρω από τον άξονα </a:t>
            </a:r>
            <a:r>
              <a:rPr lang="en-GB" dirty="0" smtClean="0"/>
              <a:t>x</a:t>
            </a:r>
            <a:r>
              <a:rPr lang="el-GR" dirty="0" smtClean="0"/>
              <a:t>, ώστε να συμπέσει με το Κ.Ε.  το δε Π.Ε. περιστρέφεται, ώστε να ευθυγραμμιστεί με το Κ.Ε.</a:t>
            </a:r>
          </a:p>
          <a:p>
            <a:endParaRPr lang="en-US" dirty="0"/>
          </a:p>
        </p:txBody>
      </p:sp>
      <p:pic>
        <p:nvPicPr>
          <p:cNvPr id="4" name="Picture 5" descr="06"/>
          <p:cNvPicPr>
            <a:picLocks noChangeAspect="1" noChangeArrowheads="1"/>
          </p:cNvPicPr>
          <p:nvPr/>
        </p:nvPicPr>
        <p:blipFill>
          <a:blip r:embed="rId2" cstate="print"/>
          <a:srcRect/>
          <a:stretch>
            <a:fillRect/>
          </a:stretch>
        </p:blipFill>
        <p:spPr bwMode="auto">
          <a:xfrm>
            <a:off x="4786314" y="928670"/>
            <a:ext cx="4152900" cy="4535487"/>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Αποτέλεσμα κατάκλισης. </a:t>
            </a:r>
            <a:endParaRPr lang="en-US" dirty="0"/>
          </a:p>
        </p:txBody>
      </p:sp>
      <p:sp>
        <p:nvSpPr>
          <p:cNvPr id="3" name="2 - Θέση περιεχομένου"/>
          <p:cNvSpPr>
            <a:spLocks noGrp="1"/>
          </p:cNvSpPr>
          <p:nvPr>
            <p:ph idx="1"/>
          </p:nvPr>
        </p:nvSpPr>
        <p:spPr>
          <a:xfrm>
            <a:off x="457200" y="1600200"/>
            <a:ext cx="4186238" cy="4972072"/>
          </a:xfrm>
        </p:spPr>
        <p:txBody>
          <a:bodyPr>
            <a:normAutofit fontScale="77500" lnSpcReduction="20000"/>
          </a:bodyPr>
          <a:lstStyle/>
          <a:p>
            <a:pPr algn="just">
              <a:lnSpc>
                <a:spcPct val="105000"/>
              </a:lnSpc>
              <a:buNone/>
            </a:pPr>
            <a:r>
              <a:rPr lang="el-GR" b="1" dirty="0" smtClean="0"/>
              <a:t>Το αποτέλεσμα της κατάκλισης των επιπέδων μας δίνει την ορθογραφική σχεδίαση του αντικειμένου σε επίπεδη μορφή</a:t>
            </a:r>
            <a:r>
              <a:rPr lang="el-GR" dirty="0" smtClean="0"/>
              <a:t>. </a:t>
            </a:r>
            <a:endParaRPr lang="en-GB" dirty="0" smtClean="0"/>
          </a:p>
          <a:p>
            <a:pPr algn="just">
              <a:lnSpc>
                <a:spcPct val="105000"/>
              </a:lnSpc>
              <a:buNone/>
            </a:pPr>
            <a:r>
              <a:rPr lang="el-GR" dirty="0" smtClean="0"/>
              <a:t>Η πρόσοψη παρουσιάζεται στο άνω μέρος πάνω στο κατακόρυφο επίπεδο, </a:t>
            </a:r>
            <a:endParaRPr lang="en-GB" dirty="0" smtClean="0"/>
          </a:p>
          <a:p>
            <a:pPr algn="just">
              <a:lnSpc>
                <a:spcPct val="105000"/>
              </a:lnSpc>
              <a:buNone/>
            </a:pPr>
            <a:r>
              <a:rPr lang="el-GR" dirty="0"/>
              <a:t>Η</a:t>
            </a:r>
            <a:r>
              <a:rPr lang="el-GR" dirty="0" smtClean="0"/>
              <a:t> κάτοψη ακριβώς στο κάτω μέρος πάνω στο οριζόντιο επίπεδο και </a:t>
            </a:r>
            <a:endParaRPr lang="en-GB" dirty="0" smtClean="0"/>
          </a:p>
          <a:p>
            <a:pPr algn="just">
              <a:lnSpc>
                <a:spcPct val="105000"/>
              </a:lnSpc>
              <a:buNone/>
            </a:pPr>
            <a:r>
              <a:rPr lang="el-GR" dirty="0"/>
              <a:t>Η</a:t>
            </a:r>
            <a:r>
              <a:rPr lang="el-GR" dirty="0" smtClean="0"/>
              <a:t> πλάγια όψη πλάγια δεξιά πάνω στο πλάγιο επίπεδο.  </a:t>
            </a:r>
          </a:p>
          <a:p>
            <a:endParaRPr lang="en-US" dirty="0"/>
          </a:p>
        </p:txBody>
      </p:sp>
      <p:pic>
        <p:nvPicPr>
          <p:cNvPr id="4" name="Picture 6" descr="07"/>
          <p:cNvPicPr>
            <a:picLocks noChangeAspect="1" noChangeArrowheads="1"/>
          </p:cNvPicPr>
          <p:nvPr/>
        </p:nvPicPr>
        <p:blipFill>
          <a:blip r:embed="rId2" cstate="print"/>
          <a:srcRect/>
          <a:stretch>
            <a:fillRect/>
          </a:stretch>
        </p:blipFill>
        <p:spPr bwMode="auto">
          <a:xfrm>
            <a:off x="4714876" y="1857364"/>
            <a:ext cx="4248150" cy="4181475"/>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ΠΡΟΒΟΛΕΣ</a:t>
            </a:r>
            <a:endParaRPr lang="el-GR" dirty="0"/>
          </a:p>
        </p:txBody>
      </p:sp>
      <p:sp>
        <p:nvSpPr>
          <p:cNvPr id="3" name="2 - Θέση υποσέλιδου"/>
          <p:cNvSpPr>
            <a:spLocks noGrp="1"/>
          </p:cNvSpPr>
          <p:nvPr>
            <p:ph type="ftr" sz="quarter" idx="11"/>
          </p:nvPr>
        </p:nvSpPr>
        <p:spPr/>
        <p:txBody>
          <a:bodyPr/>
          <a:lstStyle/>
          <a:p>
            <a:r>
              <a:rPr lang="el-GR" smtClean="0"/>
              <a:t>ΨΑΡΡΑ ΝΙΚΟΛΙΑ ΠΕ81</a:t>
            </a:r>
            <a:endParaRPr lang="en-US"/>
          </a:p>
        </p:txBody>
      </p:sp>
      <p:pic>
        <p:nvPicPr>
          <p:cNvPr id="4" name="video-1605556616.mp4">
            <a:hlinkClick r:id="" action="ppaction://media"/>
          </p:cNvPr>
          <p:cNvPicPr>
            <a:picLocks noRot="1" noChangeAspect="1"/>
          </p:cNvPicPr>
          <p:nvPr>
            <a:videoFile r:link="rId1"/>
          </p:nvPr>
        </p:nvPicPr>
        <p:blipFill>
          <a:blip r:embed="rId3" cstate="print"/>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fontScale="85000" lnSpcReduction="20000"/>
          </a:bodyPr>
          <a:lstStyle/>
          <a:p>
            <a:pPr algn="just">
              <a:buFont typeface="Wingdings" pitchFamily="2" charset="2"/>
              <a:buChar char="q"/>
            </a:pPr>
            <a:r>
              <a:rPr lang="el-GR" dirty="0" smtClean="0"/>
              <a:t>Η </a:t>
            </a:r>
            <a:r>
              <a:rPr lang="el-GR" b="1" dirty="0" smtClean="0"/>
              <a:t>κάτοψη</a:t>
            </a:r>
            <a:r>
              <a:rPr lang="el-GR" dirty="0" smtClean="0"/>
              <a:t>, δηλαδή η εικόνα που βλέπουμε κοιτάζοντας το αντικείμενο από πάνω και προβάλλεται σε ένα οριζόντιο επίπεδο που βρίσκεται κάτω από το αντικείμενο.</a:t>
            </a:r>
          </a:p>
          <a:p>
            <a:pPr algn="just">
              <a:buFont typeface="Wingdings" pitchFamily="2" charset="2"/>
              <a:buChar char="q"/>
            </a:pPr>
            <a:endParaRPr lang="el-GR" dirty="0" smtClean="0"/>
          </a:p>
          <a:p>
            <a:pPr algn="just">
              <a:buFont typeface="Wingdings" pitchFamily="2" charset="2"/>
              <a:buChar char="q"/>
            </a:pPr>
            <a:r>
              <a:rPr lang="el-GR" dirty="0" smtClean="0"/>
              <a:t>Η </a:t>
            </a:r>
            <a:r>
              <a:rPr lang="el-GR" b="1" dirty="0" smtClean="0"/>
              <a:t>πρόσοψη</a:t>
            </a:r>
            <a:r>
              <a:rPr lang="el-GR" dirty="0" smtClean="0"/>
              <a:t>, δηλαδή η εικόνα που βλέπουμε κοιτάζοντας το αντικείμενο από εμπρός και προβάλλεται σε ένα κατακόρυφο επίπεδο που βρίσκεται πίσω από το αντικείμενο.</a:t>
            </a:r>
          </a:p>
          <a:p>
            <a:pPr algn="just">
              <a:buFont typeface="Wingdings" pitchFamily="2" charset="2"/>
              <a:buChar char="q"/>
            </a:pPr>
            <a:endParaRPr lang="el-GR" dirty="0" smtClean="0"/>
          </a:p>
          <a:p>
            <a:pPr algn="just">
              <a:buFont typeface="Wingdings" pitchFamily="2" charset="2"/>
              <a:buChar char="q"/>
            </a:pPr>
            <a:r>
              <a:rPr lang="el-GR" dirty="0" smtClean="0"/>
              <a:t>Η </a:t>
            </a:r>
            <a:r>
              <a:rPr lang="el-GR" b="1" dirty="0" smtClean="0"/>
              <a:t>αριστερή πλάγια όψη</a:t>
            </a:r>
            <a:r>
              <a:rPr lang="el-GR" dirty="0" smtClean="0"/>
              <a:t>, είναι η εικόνα που βλέπουμε κοιτάζοντας το αντικείμενο από πλάγια αριστερά και προβάλλεται σε ένα κατακόρυφο επίπεδο που βρίσκεται στα πλάγια δεξιά (όπως κοιτάμε) του αντικειμένου.</a:t>
            </a:r>
          </a:p>
          <a:p>
            <a:endParaRPr lang="en-US"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85728"/>
            <a:ext cx="8229600" cy="5840435"/>
          </a:xfrm>
        </p:spPr>
        <p:txBody>
          <a:bodyPr>
            <a:normAutofit fontScale="92500" lnSpcReduction="20000"/>
          </a:bodyPr>
          <a:lstStyle/>
          <a:p>
            <a:pPr algn="just">
              <a:buFont typeface="Wingdings" pitchFamily="2" charset="2"/>
              <a:buChar char="q"/>
            </a:pPr>
            <a:r>
              <a:rPr lang="el-GR" dirty="0"/>
              <a:t>Οι τρεις όψεις τοποθετούνται σε ορθή γωνία. Ιδιαίτερη προσοχή πρέπει να δοθεί στη σχεδίαση, ώστε οι όψεις να ταιριάζουν μεταξύ τους.</a:t>
            </a:r>
          </a:p>
          <a:p>
            <a:pPr algn="just">
              <a:buNone/>
            </a:pPr>
            <a:endParaRPr lang="el-GR" dirty="0" smtClean="0"/>
          </a:p>
          <a:p>
            <a:pPr algn="just">
              <a:buFont typeface="Wingdings" pitchFamily="2" charset="2"/>
              <a:buChar char="q"/>
            </a:pPr>
            <a:r>
              <a:rPr lang="el-GR" dirty="0" smtClean="0"/>
              <a:t>Κατά </a:t>
            </a:r>
            <a:r>
              <a:rPr lang="el-GR" dirty="0"/>
              <a:t>τη σχεδίαση των όψεων ενός </a:t>
            </a:r>
            <a:r>
              <a:rPr lang="el-GR" dirty="0" smtClean="0"/>
              <a:t>αντικειμένου: </a:t>
            </a:r>
          </a:p>
          <a:p>
            <a:pPr algn="just">
              <a:buFont typeface="Wingdings" pitchFamily="2" charset="2"/>
              <a:buChar char="ü"/>
            </a:pPr>
            <a:r>
              <a:rPr lang="el-GR" dirty="0" smtClean="0"/>
              <a:t>οι </a:t>
            </a:r>
            <a:r>
              <a:rPr lang="el-GR" dirty="0"/>
              <a:t>ορατές ακμές του αντικειμένου παριστάνονται </a:t>
            </a:r>
            <a:r>
              <a:rPr lang="el-GR" dirty="0" smtClean="0"/>
              <a:t>από </a:t>
            </a:r>
            <a:r>
              <a:rPr lang="el-GR" dirty="0"/>
              <a:t>πλήρεις γραμμές.</a:t>
            </a:r>
          </a:p>
          <a:p>
            <a:pPr algn="just">
              <a:buFont typeface="Wingdings" pitchFamily="2" charset="2"/>
              <a:buChar char="ü"/>
            </a:pPr>
            <a:r>
              <a:rPr lang="el-GR" dirty="0"/>
              <a:t>Οι μη ορατές παριστάνονται από διακεκομμένες γραμμές.</a:t>
            </a:r>
          </a:p>
          <a:p>
            <a:pPr>
              <a:buFont typeface="Wingdings" pitchFamily="2" charset="2"/>
              <a:buChar char="ü"/>
            </a:pPr>
            <a:r>
              <a:rPr lang="el-GR" dirty="0"/>
              <a:t>Αν συμπίπτει πλήρης γραμμή με διακεκομμένη επικρατεί η πλήρης</a:t>
            </a:r>
            <a:r>
              <a:rPr lang="el-GR" dirty="0" smtClean="0"/>
              <a:t>.</a:t>
            </a:r>
            <a:r>
              <a:rPr lang="el-GR" dirty="0"/>
              <a:t/>
            </a:r>
            <a:br>
              <a:rPr lang="el-GR" dirty="0"/>
            </a:br>
            <a:endParaRPr lang="el-GR" dirty="0"/>
          </a:p>
          <a:p>
            <a:endParaRPr lang="en-US" dirty="0"/>
          </a:p>
        </p:txBody>
      </p:sp>
      <p:pic>
        <p:nvPicPr>
          <p:cNvPr id="4" name="Picture 2" descr="http://ebooks.edu.gr/ebooks/v/html/8547/2248/Technologia_A-Gymnasiou_html-empl/images/parB3.jpg"/>
          <p:cNvPicPr>
            <a:picLocks noChangeAspect="1" noChangeArrowheads="1"/>
          </p:cNvPicPr>
          <p:nvPr/>
        </p:nvPicPr>
        <p:blipFill>
          <a:blip r:embed="rId2" cstate="print"/>
          <a:srcRect/>
          <a:stretch>
            <a:fillRect/>
          </a:stretch>
        </p:blipFill>
        <p:spPr bwMode="auto">
          <a:xfrm>
            <a:off x="6140983" y="4786298"/>
            <a:ext cx="3003017" cy="2071702"/>
          </a:xfrm>
          <a:prstGeom prst="rect">
            <a:avLst/>
          </a:prstGeom>
          <a:noFill/>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Στην Εικόνα φαίνεται ένα στερεό αντικείμενο και οι τρεις όψεις του.</a:t>
            </a:r>
            <a:endParaRPr lang="en-US" dirty="0"/>
          </a:p>
        </p:txBody>
      </p:sp>
      <p:pic>
        <p:nvPicPr>
          <p:cNvPr id="17410" name="Picture 2"/>
          <p:cNvPicPr>
            <a:picLocks noGrp="1" noChangeAspect="1" noChangeArrowheads="1"/>
          </p:cNvPicPr>
          <p:nvPr>
            <p:ph idx="1"/>
          </p:nvPr>
        </p:nvPicPr>
        <p:blipFill>
          <a:blip r:embed="rId2" cstate="print"/>
          <a:srcRect l="16262" t="32515" r="18037" b="17420"/>
          <a:stretch>
            <a:fillRect/>
          </a:stretch>
        </p:blipFill>
        <p:spPr bwMode="auto">
          <a:xfrm>
            <a:off x="571472" y="1714488"/>
            <a:ext cx="8099028" cy="4143404"/>
          </a:xfrm>
          <a:prstGeom prst="rect">
            <a:avLst/>
          </a:prstGeom>
          <a:noFill/>
          <a:ln w="9525">
            <a:noFill/>
            <a:miter lim="800000"/>
            <a:headEnd/>
            <a:tailEnd/>
          </a:ln>
          <a:effectLst/>
        </p:spPr>
      </p:pic>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a:t>
            </a:r>
            <a:endParaRPr lang="en-US" dirty="0"/>
          </a:p>
        </p:txBody>
      </p:sp>
      <p:sp>
        <p:nvSpPr>
          <p:cNvPr id="3" name="2 - Θέση περιεχομένου"/>
          <p:cNvSpPr>
            <a:spLocks noGrp="1"/>
          </p:cNvSpPr>
          <p:nvPr>
            <p:ph idx="1"/>
          </p:nvPr>
        </p:nvSpPr>
        <p:spPr>
          <a:xfrm>
            <a:off x="1142976" y="1600201"/>
            <a:ext cx="6858048" cy="2971808"/>
          </a:xfrm>
        </p:spPr>
        <p:txBody>
          <a:bodyPr/>
          <a:lstStyle/>
          <a:p>
            <a:pPr algn="just">
              <a:buNone/>
            </a:pPr>
            <a:r>
              <a:rPr lang="el-GR" dirty="0" smtClean="0"/>
              <a:t>Στο σχήμα που ακολουθεί δίνονται οι όψεις του αντικειμένου που φαίνεται δίπλα, στην ευρωπαϊκή </a:t>
            </a:r>
            <a:r>
              <a:rPr lang="el-GR" smtClean="0"/>
              <a:t>μέθοδο σχεδίασης.</a:t>
            </a:r>
            <a:endParaRPr lang="el-GR" dirty="0" smtClean="0"/>
          </a:p>
          <a:p>
            <a:endParaRPr lang="en-US"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7"/>
          <p:cNvPicPr>
            <a:picLocks noChangeAspect="1" noChangeArrowheads="1"/>
          </p:cNvPicPr>
          <p:nvPr/>
        </p:nvPicPr>
        <p:blipFill>
          <a:blip r:embed="rId2" cstate="print"/>
          <a:srcRect/>
          <a:stretch>
            <a:fillRect/>
          </a:stretch>
        </p:blipFill>
        <p:spPr bwMode="auto">
          <a:xfrm>
            <a:off x="428596" y="285728"/>
            <a:ext cx="3943350" cy="4321175"/>
          </a:xfrm>
          <a:prstGeom prst="rect">
            <a:avLst/>
          </a:prstGeom>
          <a:noFill/>
          <a:ln w="9525">
            <a:noFill/>
            <a:miter lim="800000"/>
            <a:headEnd/>
            <a:tailEnd/>
          </a:ln>
        </p:spPr>
      </p:pic>
      <p:pic>
        <p:nvPicPr>
          <p:cNvPr id="5" name="Picture 6" descr="07"/>
          <p:cNvPicPr>
            <a:picLocks noChangeAspect="1" noChangeArrowheads="1"/>
          </p:cNvPicPr>
          <p:nvPr/>
        </p:nvPicPr>
        <p:blipFill>
          <a:blip r:embed="rId3" cstate="print"/>
          <a:srcRect/>
          <a:stretch>
            <a:fillRect/>
          </a:stretch>
        </p:blipFill>
        <p:spPr bwMode="auto">
          <a:xfrm>
            <a:off x="4786314" y="2214554"/>
            <a:ext cx="4176712" cy="4124325"/>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83568" y="1916832"/>
            <a:ext cx="7920880" cy="461665"/>
          </a:xfrm>
          <a:prstGeom prst="rect">
            <a:avLst/>
          </a:prstGeom>
        </p:spPr>
        <p:txBody>
          <a:bodyPr wrap="square">
            <a:spAutoFit/>
          </a:bodyPr>
          <a:lstStyle/>
          <a:p>
            <a:r>
              <a:rPr lang="en-US" sz="2400" dirty="0" smtClean="0">
                <a:hlinkClick r:id="rId2"/>
              </a:rPr>
              <a:t>http://aesop.iep.edu.gr/node/21655/5874/#question23260</a:t>
            </a:r>
            <a:endParaRPr lang="el-GR" sz="2400" dirty="0"/>
          </a:p>
        </p:txBody>
      </p:sp>
      <p:sp>
        <p:nvSpPr>
          <p:cNvPr id="4" name="1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chemeClr val="tx1"/>
                </a:solidFill>
                <a:effectLst/>
                <a:uLnTx/>
                <a:uFillTx/>
                <a:latin typeface="+mj-lt"/>
                <a:ea typeface="+mj-ea"/>
                <a:cs typeface="+mj-cs"/>
              </a:rPr>
              <a:t>ΑΞΙΟΛΟΓΗΣΗ ΦΩΤΟΔΕΝΡΟ</a:t>
            </a: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4 - Ορθογώνιο"/>
          <p:cNvSpPr/>
          <p:nvPr/>
        </p:nvSpPr>
        <p:spPr>
          <a:xfrm>
            <a:off x="683568" y="2636912"/>
            <a:ext cx="6552728" cy="461665"/>
          </a:xfrm>
          <a:prstGeom prst="rect">
            <a:avLst/>
          </a:prstGeom>
        </p:spPr>
        <p:txBody>
          <a:bodyPr wrap="square">
            <a:spAutoFit/>
          </a:bodyPr>
          <a:lstStyle/>
          <a:p>
            <a:r>
              <a:rPr lang="en-US" sz="2400" dirty="0" smtClean="0">
                <a:hlinkClick r:id="rId2"/>
              </a:rPr>
              <a:t>http://aesop.iep.edu.gr/node/21655/5416</a:t>
            </a:r>
            <a:endParaRPr lang="el-GR" sz="2400" dirty="0" smtClean="0">
              <a:hlinkClick r:id="rId2"/>
            </a:endParaRPr>
          </a:p>
        </p:txBody>
      </p:sp>
      <p:sp>
        <p:nvSpPr>
          <p:cNvPr id="7" name="6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ΠΑΙΧΝΙΔΙΑ</a:t>
            </a:r>
            <a:endParaRPr lang="el-GR"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
        <p:nvSpPr>
          <p:cNvPr id="5" name="4 - Θέση περιεχομένου"/>
          <p:cNvSpPr>
            <a:spLocks noGrp="1"/>
          </p:cNvSpPr>
          <p:nvPr>
            <p:ph idx="1"/>
          </p:nvPr>
        </p:nvSpPr>
        <p:spPr>
          <a:xfrm>
            <a:off x="457200" y="1600200"/>
            <a:ext cx="6079934" cy="461665"/>
          </a:xfrm>
          <a:prstGeom prst="rect">
            <a:avLst/>
          </a:prstGeom>
        </p:spPr>
        <p:txBody>
          <a:bodyPr wrap="none">
            <a:spAutoFit/>
          </a:bodyPr>
          <a:lstStyle/>
          <a:p>
            <a:pPr>
              <a:buNone/>
            </a:pPr>
            <a:r>
              <a:rPr lang="en-US" sz="2400" dirty="0" smtClean="0">
                <a:hlinkClick r:id="rId2"/>
              </a:rPr>
              <a:t>https://learningapps.org/watch?v=pazab0hfj20</a:t>
            </a:r>
            <a:endParaRPr lang="el-GR" sz="2400" dirty="0"/>
          </a:p>
        </p:txBody>
      </p:sp>
      <p:sp>
        <p:nvSpPr>
          <p:cNvPr id="6" name="5 - Ορθογώνιο"/>
          <p:cNvSpPr/>
          <p:nvPr/>
        </p:nvSpPr>
        <p:spPr>
          <a:xfrm>
            <a:off x="467544" y="2348880"/>
            <a:ext cx="6336704" cy="461665"/>
          </a:xfrm>
          <a:prstGeom prst="rect">
            <a:avLst/>
          </a:prstGeom>
        </p:spPr>
        <p:txBody>
          <a:bodyPr wrap="square">
            <a:spAutoFit/>
          </a:bodyPr>
          <a:lstStyle/>
          <a:p>
            <a:r>
              <a:rPr lang="en-US" sz="2400" dirty="0" smtClean="0">
                <a:hlinkClick r:id="rId3"/>
              </a:rPr>
              <a:t>https://learningapps.org/watch?v=perc8b2pt20</a:t>
            </a:r>
            <a:endParaRPr lang="el-GR" sz="2400" dirty="0"/>
          </a:p>
        </p:txBody>
      </p:sp>
      <p:sp>
        <p:nvSpPr>
          <p:cNvPr id="7" name="6 - Ορθογώνιο"/>
          <p:cNvSpPr/>
          <p:nvPr/>
        </p:nvSpPr>
        <p:spPr>
          <a:xfrm>
            <a:off x="467544" y="2996952"/>
            <a:ext cx="5032724" cy="461665"/>
          </a:xfrm>
          <a:prstGeom prst="rect">
            <a:avLst/>
          </a:prstGeom>
        </p:spPr>
        <p:txBody>
          <a:bodyPr wrap="none">
            <a:spAutoFit/>
          </a:bodyPr>
          <a:lstStyle/>
          <a:p>
            <a:r>
              <a:rPr lang="en-US" sz="2400" dirty="0" smtClean="0">
                <a:hlinkClick r:id="rId4"/>
              </a:rPr>
              <a:t>https://learningapps.org/view3131361</a:t>
            </a:r>
            <a:endParaRPr lang="el-GR" sz="2400" dirty="0"/>
          </a:p>
        </p:txBody>
      </p:sp>
      <p:sp>
        <p:nvSpPr>
          <p:cNvPr id="8" name="7 - Ορθογώνιο"/>
          <p:cNvSpPr/>
          <p:nvPr/>
        </p:nvSpPr>
        <p:spPr>
          <a:xfrm>
            <a:off x="467544" y="3645024"/>
            <a:ext cx="5400600" cy="461665"/>
          </a:xfrm>
          <a:prstGeom prst="rect">
            <a:avLst/>
          </a:prstGeom>
        </p:spPr>
        <p:txBody>
          <a:bodyPr wrap="square">
            <a:spAutoFit/>
          </a:bodyPr>
          <a:lstStyle/>
          <a:p>
            <a:r>
              <a:rPr lang="en-US" sz="2400" dirty="0" smtClean="0">
                <a:hlinkClick r:id="rId4"/>
              </a:rPr>
              <a:t>https://learningapps.org/view3131361</a:t>
            </a:r>
            <a:endParaRPr lang="el-GR" sz="2400" dirty="0"/>
          </a:p>
        </p:txBody>
      </p:sp>
      <p:sp>
        <p:nvSpPr>
          <p:cNvPr id="9" name="8 - Ορθογώνιο"/>
          <p:cNvSpPr/>
          <p:nvPr/>
        </p:nvSpPr>
        <p:spPr>
          <a:xfrm>
            <a:off x="539552" y="4293096"/>
            <a:ext cx="6480720" cy="461665"/>
          </a:xfrm>
          <a:prstGeom prst="rect">
            <a:avLst/>
          </a:prstGeom>
        </p:spPr>
        <p:txBody>
          <a:bodyPr wrap="square">
            <a:spAutoFit/>
          </a:bodyPr>
          <a:lstStyle/>
          <a:p>
            <a:r>
              <a:rPr lang="en-US" sz="2400" dirty="0" smtClean="0">
                <a:hlinkClick r:id="rId5"/>
              </a:rPr>
              <a:t>https://learningapps.org/watch?v=p5nqq99rc20</a:t>
            </a:r>
            <a:endParaRPr lang="el-GR" sz="2400" dirty="0"/>
          </a:p>
        </p:txBody>
      </p:sp>
      <p:sp>
        <p:nvSpPr>
          <p:cNvPr id="10" name="9 - Ορθογώνιο"/>
          <p:cNvSpPr/>
          <p:nvPr/>
        </p:nvSpPr>
        <p:spPr>
          <a:xfrm>
            <a:off x="467544" y="4797152"/>
            <a:ext cx="6336704" cy="461665"/>
          </a:xfrm>
          <a:prstGeom prst="rect">
            <a:avLst/>
          </a:prstGeom>
        </p:spPr>
        <p:txBody>
          <a:bodyPr wrap="square">
            <a:spAutoFit/>
          </a:bodyPr>
          <a:lstStyle/>
          <a:p>
            <a:r>
              <a:rPr lang="en-US" sz="2400" dirty="0" smtClean="0">
                <a:hlinkClick r:id="rId6"/>
              </a:rPr>
              <a:t>https://learningapps.org/watch?v=p66qsrput20</a:t>
            </a:r>
            <a:endParaRPr lang="el-G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n-US" dirty="0"/>
          </a:p>
        </p:txBody>
      </p:sp>
      <p:sp>
        <p:nvSpPr>
          <p:cNvPr id="3" name="2 - Θέση περιεχομένου"/>
          <p:cNvSpPr>
            <a:spLocks noGrp="1"/>
          </p:cNvSpPr>
          <p:nvPr>
            <p:ph idx="1"/>
          </p:nvPr>
        </p:nvSpPr>
        <p:spPr/>
        <p:txBody>
          <a:bodyPr>
            <a:normAutofit/>
          </a:bodyPr>
          <a:lstStyle/>
          <a:p>
            <a:pPr algn="just">
              <a:buNone/>
            </a:pPr>
            <a:r>
              <a:rPr lang="el-GR" sz="3000" dirty="0"/>
              <a:t>Προβολή ονομάζεται η </a:t>
            </a:r>
            <a:r>
              <a:rPr lang="el-GR" sz="3000" dirty="0">
                <a:solidFill>
                  <a:srgbClr val="FF0000"/>
                </a:solidFill>
              </a:rPr>
              <a:t>απεικόνιση σημείου ή ευθύγραμμου τμήματος</a:t>
            </a:r>
            <a:r>
              <a:rPr lang="el-GR" sz="3000" dirty="0"/>
              <a:t>, που βρίσκονται στο χώρο, </a:t>
            </a:r>
            <a:r>
              <a:rPr lang="el-GR" sz="3000" dirty="0">
                <a:solidFill>
                  <a:srgbClr val="FF0000"/>
                </a:solidFill>
              </a:rPr>
              <a:t>πάνω σε ένα προβολικό επίπεδο</a:t>
            </a:r>
            <a:r>
              <a:rPr lang="el-GR" sz="3000" dirty="0"/>
              <a:t>. Η προβολή στερεού αντικειμένου προκύπτει από τις προβολές, στα προβολικά επίπεδα, των ευθύγραμμων τμημάτων που περικλείουν τις επιφάνειες τους.</a:t>
            </a:r>
            <a:endParaRPr lang="en-US" sz="3000"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06"/>
          <p:cNvPicPr>
            <a:picLocks noChangeAspect="1" noChangeArrowheads="1"/>
          </p:cNvPicPr>
          <p:nvPr/>
        </p:nvPicPr>
        <p:blipFill>
          <a:blip r:embed="rId2" cstate="print"/>
          <a:srcRect/>
          <a:stretch>
            <a:fillRect/>
          </a:stretch>
        </p:blipFill>
        <p:spPr bwMode="auto">
          <a:xfrm>
            <a:off x="5137150" y="1643050"/>
            <a:ext cx="4006850" cy="4249737"/>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dirty="0" smtClean="0"/>
              <a:t>Προβολικά επίπεδα.</a:t>
            </a:r>
            <a:endParaRPr lang="en-US" dirty="0"/>
          </a:p>
        </p:txBody>
      </p:sp>
      <p:sp>
        <p:nvSpPr>
          <p:cNvPr id="3" name="2 - Θέση περιεχομένου"/>
          <p:cNvSpPr>
            <a:spLocks noGrp="1"/>
          </p:cNvSpPr>
          <p:nvPr>
            <p:ph idx="1"/>
          </p:nvPr>
        </p:nvSpPr>
        <p:spPr>
          <a:xfrm>
            <a:off x="142844" y="1600200"/>
            <a:ext cx="4933212" cy="5043510"/>
          </a:xfrm>
        </p:spPr>
        <p:txBody>
          <a:bodyPr>
            <a:normAutofit fontScale="70000" lnSpcReduction="20000"/>
          </a:bodyPr>
          <a:lstStyle/>
          <a:p>
            <a:pPr algn="just">
              <a:lnSpc>
                <a:spcPct val="95000"/>
              </a:lnSpc>
              <a:spcBef>
                <a:spcPct val="35000"/>
              </a:spcBef>
              <a:buFont typeface="Wingdings" pitchFamily="2" charset="2"/>
              <a:buChar char="q"/>
            </a:pPr>
            <a:r>
              <a:rPr lang="el-GR" dirty="0" smtClean="0"/>
              <a:t>Υπάρχουν άπειρες θέσεις προβολικών επιπέδων, καθώς και άπειρες θέσεις οπτικής παρατήρησης του αντικειμένου. Στο τεχνικό σχέδιο υιοθετούμε ένα σύστημα επιπέδων, κάθετων μεταξύ τους ώστε, με τις κατάλληλες προβολές, να σχηματίζουμε την πραγματική εικόνα του αντικειμένου με τις πραγματικές του διαστάσεις.</a:t>
            </a:r>
          </a:p>
          <a:p>
            <a:pPr algn="just">
              <a:lnSpc>
                <a:spcPct val="95000"/>
              </a:lnSpc>
              <a:spcBef>
                <a:spcPct val="35000"/>
              </a:spcBef>
              <a:buFont typeface="Wingdings" pitchFamily="2" charset="2"/>
              <a:buChar char="q"/>
            </a:pPr>
            <a:r>
              <a:rPr lang="el-GR" dirty="0" smtClean="0"/>
              <a:t>Για την ορθογραφική προβολή χρησιμοποιούμε σύστημα προβολικών επιπέδων, που αποτελείται από ένα οριζόντιο επίπεδο (Ο.Ε.) και ένα κατακόρυφο επίπεδο (Κ.Ε.), τα οποία τέμνονται κάθετα μεταξύ τους, σχηματίζοντας 4 δίεδρες γωνίες 1η, 2η, 3η και 4η δίεδρη γωνία.</a:t>
            </a:r>
          </a:p>
          <a:p>
            <a:endParaRPr lang="en-US" dirty="0"/>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Προβολή σημείου σε επίπεδο.</a:t>
            </a:r>
            <a:endParaRPr lang="en-US" dirty="0"/>
          </a:p>
        </p:txBody>
      </p:sp>
      <p:sp>
        <p:nvSpPr>
          <p:cNvPr id="3" name="2 - Θέση περιεχομένου"/>
          <p:cNvSpPr>
            <a:spLocks noGrp="1"/>
          </p:cNvSpPr>
          <p:nvPr>
            <p:ph idx="1"/>
          </p:nvPr>
        </p:nvSpPr>
        <p:spPr>
          <a:xfrm>
            <a:off x="457200" y="1600200"/>
            <a:ext cx="4114800" cy="4525963"/>
          </a:xfrm>
        </p:spPr>
        <p:txBody>
          <a:bodyPr>
            <a:normAutofit fontScale="77500" lnSpcReduction="20000"/>
          </a:bodyPr>
          <a:lstStyle/>
          <a:p>
            <a:pPr algn="just" defTabSz="182563">
              <a:spcBef>
                <a:spcPct val="45000"/>
              </a:spcBef>
              <a:buFont typeface="Wingdings" pitchFamily="2" charset="2"/>
              <a:buChar char="q"/>
            </a:pPr>
            <a:r>
              <a:rPr lang="el-GR" dirty="0" smtClean="0"/>
              <a:t>Χαράζουμε από το σημείο Α κάθετη πάνω στο επίπεδο Ε. Το σημείο Α΄, όπου η κάθετη τέμνει το επίπεδο Ε. είναι η προβολή του σημείου Α.</a:t>
            </a:r>
          </a:p>
          <a:p>
            <a:pPr algn="just" defTabSz="182563">
              <a:spcBef>
                <a:spcPct val="45000"/>
              </a:spcBef>
              <a:buFont typeface="Wingdings" pitchFamily="2" charset="2"/>
              <a:buChar char="q"/>
            </a:pPr>
            <a:r>
              <a:rPr lang="el-GR" dirty="0" smtClean="0"/>
              <a:t>Η ευθεία ΑΑ΄ ονομάζεται προβάλλουσα και είναι κάθετη πάνω στο επίπεδο Ε. Η προβολή ονομάζεται ορθή προβολή. Το επίπεδο Ε. Ονομάζεται προβολικό επίπεδο</a:t>
            </a:r>
            <a:endParaRPr lang="en-US" dirty="0"/>
          </a:p>
        </p:txBody>
      </p:sp>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4860032" y="1916832"/>
            <a:ext cx="3995936" cy="34158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dirty="0" smtClean="0">
                <a:latin typeface="+mn-lt"/>
              </a:rPr>
              <a:t>ΠΡΟΒΟΛΗ ΕΥΘΥΓΡΑΜΜΟΥ ΤΜΗΜΑΤΟΣ ΑΒ ΣΕ ΕΠΙΠΕΔΟ</a:t>
            </a:r>
            <a:r>
              <a:rPr lang="el-GR" dirty="0" smtClean="0">
                <a:solidFill>
                  <a:schemeClr val="accent2"/>
                </a:solidFill>
                <a:latin typeface="Arial Greek" pitchFamily="34" charset="0"/>
              </a:rPr>
              <a:t/>
            </a:r>
            <a:br>
              <a:rPr lang="el-GR" dirty="0" smtClean="0">
                <a:solidFill>
                  <a:schemeClr val="accent2"/>
                </a:solidFill>
                <a:latin typeface="Arial Greek" pitchFamily="34" charset="0"/>
              </a:rPr>
            </a:br>
            <a:endParaRPr lang="en-US" dirty="0"/>
          </a:p>
        </p:txBody>
      </p:sp>
      <p:sp>
        <p:nvSpPr>
          <p:cNvPr id="3" name="2 - Θέση περιεχομένου"/>
          <p:cNvSpPr>
            <a:spLocks noGrp="1"/>
          </p:cNvSpPr>
          <p:nvPr>
            <p:ph idx="1"/>
          </p:nvPr>
        </p:nvSpPr>
        <p:spPr>
          <a:xfrm>
            <a:off x="457200" y="1600200"/>
            <a:ext cx="3829048" cy="4525963"/>
          </a:xfrm>
        </p:spPr>
        <p:txBody>
          <a:bodyPr>
            <a:normAutofit fontScale="92500" lnSpcReduction="10000"/>
          </a:bodyPr>
          <a:lstStyle/>
          <a:p>
            <a:pPr algn="just">
              <a:buNone/>
            </a:pPr>
            <a:r>
              <a:rPr lang="el-GR" dirty="0" smtClean="0"/>
              <a:t>α)Όταν το ευθύγραμμο τμήμα ΑΒ είναι παράλληλο με το προβολικό επίπεδο Ο.Ε., τότε η προβολή του είναι ευθύγραμμο τμήμα ίσο με το ευθύγραμμο τμήμα που προβάλλεται.</a:t>
            </a:r>
          </a:p>
          <a:p>
            <a:endParaRPr lang="en-US" dirty="0"/>
          </a:p>
        </p:txBody>
      </p:sp>
      <p:pic>
        <p:nvPicPr>
          <p:cNvPr id="4" name="Picture 1029" descr="06"/>
          <p:cNvPicPr>
            <a:picLocks noChangeAspect="1" noChangeArrowheads="1"/>
          </p:cNvPicPr>
          <p:nvPr/>
        </p:nvPicPr>
        <p:blipFill>
          <a:blip r:embed="rId2" cstate="print"/>
          <a:srcRect/>
          <a:stretch>
            <a:fillRect/>
          </a:stretch>
        </p:blipFill>
        <p:spPr bwMode="auto">
          <a:xfrm>
            <a:off x="4714876" y="2285992"/>
            <a:ext cx="4140200" cy="3195637"/>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r>
              <a:rPr lang="el-GR" smtClean="0"/>
              <a:t>ΨΑΡΡΑ ΝΙΚΟΛΙΑ ΠΕ81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4543428" cy="6238476"/>
          </a:xfrm>
        </p:spPr>
        <p:txBody>
          <a:bodyPr>
            <a:normAutofit fontScale="92500" lnSpcReduction="20000"/>
          </a:bodyPr>
          <a:lstStyle/>
          <a:p>
            <a:pPr marL="441325" indent="-441325" algn="just" defTabSz="4389438">
              <a:buNone/>
            </a:pPr>
            <a:r>
              <a:rPr lang="el-GR" dirty="0" smtClean="0"/>
              <a:t>β)</a:t>
            </a:r>
            <a:r>
              <a:rPr lang="en-US" dirty="0" smtClean="0"/>
              <a:t> </a:t>
            </a:r>
            <a:r>
              <a:rPr lang="el-GR" dirty="0" smtClean="0"/>
              <a:t>Όταν το ευθύγραμμο τμήμα ΑΒ σχηματίζει γωνία α μικρότερη από 90</a:t>
            </a:r>
            <a:r>
              <a:rPr lang="en-US" dirty="0" smtClean="0"/>
              <a:t>°</a:t>
            </a:r>
            <a:r>
              <a:rPr lang="el-GR" dirty="0" smtClean="0"/>
              <a:t> με το προβολικό επίπεδο Ε., τότε η προβολή του είναι ευθύγραμμο τμήμα, μικρότερο από το πραγματικό.</a:t>
            </a:r>
          </a:p>
          <a:p>
            <a:pPr marL="441325" indent="-441325" defTabSz="4389438"/>
            <a:endParaRPr lang="el-GR" dirty="0" smtClean="0"/>
          </a:p>
          <a:p>
            <a:pPr marL="441325" indent="-441325" algn="just" defTabSz="4389438">
              <a:buNone/>
            </a:pPr>
            <a:r>
              <a:rPr lang="el-GR" dirty="0" smtClean="0"/>
              <a:t>(γ) Όταν το ευθύγραμμο τμήμα ΑΒ είναι κάθετο πάνω στο προβολικό επίπεδο Ο.Ε., τότε η προβολή του είναι ένα σημείο.</a:t>
            </a:r>
          </a:p>
          <a:p>
            <a:endParaRPr lang="en-US" dirty="0"/>
          </a:p>
        </p:txBody>
      </p:sp>
      <p:pic>
        <p:nvPicPr>
          <p:cNvPr id="4" name="Picture 4" descr="06"/>
          <p:cNvPicPr>
            <a:picLocks noChangeAspect="1" noChangeArrowheads="1"/>
          </p:cNvPicPr>
          <p:nvPr/>
        </p:nvPicPr>
        <p:blipFill>
          <a:blip r:embed="rId2" cstate="print"/>
          <a:srcRect/>
          <a:stretch>
            <a:fillRect/>
          </a:stretch>
        </p:blipFill>
        <p:spPr bwMode="auto">
          <a:xfrm>
            <a:off x="5364088" y="3933056"/>
            <a:ext cx="3490488" cy="2924944"/>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r>
              <a:rPr lang="el-GR" smtClean="0"/>
              <a:t>ΨΑΡΡΑ ΝΙΚΟΛΙΑ ΠΕ81</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5436096" y="188640"/>
            <a:ext cx="3409181" cy="3118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normAutofit fontScale="90000"/>
          </a:bodyPr>
          <a:lstStyle/>
          <a:p>
            <a:r>
              <a:rPr lang="el-GR" sz="4000" dirty="0" smtClean="0">
                <a:latin typeface="Arial Greek" pitchFamily="34" charset="0"/>
              </a:rPr>
              <a:t>ΠΡΟΒΟΛΗ ΕΠΙΦΑΝΕΙΑΣ ΣΕ  ΕΠΙΠΕΔΟ</a:t>
            </a:r>
            <a:r>
              <a:rPr lang="el-GR" dirty="0" smtClean="0">
                <a:solidFill>
                  <a:schemeClr val="accent2"/>
                </a:solidFill>
                <a:latin typeface="Arial Greek" pitchFamily="34" charset="0"/>
              </a:rPr>
              <a:t/>
            </a:r>
            <a:br>
              <a:rPr lang="el-GR" dirty="0" smtClean="0">
                <a:solidFill>
                  <a:schemeClr val="accent2"/>
                </a:solidFill>
                <a:latin typeface="Arial Greek" pitchFamily="34" charset="0"/>
              </a:rPr>
            </a:br>
            <a:endParaRPr lang="el-GR" dirty="0"/>
          </a:p>
        </p:txBody>
      </p:sp>
      <p:sp>
        <p:nvSpPr>
          <p:cNvPr id="3" name="2 - Θέση περιεχομένου"/>
          <p:cNvSpPr>
            <a:spLocks noGrp="1"/>
          </p:cNvSpPr>
          <p:nvPr>
            <p:ph idx="1"/>
          </p:nvPr>
        </p:nvSpPr>
        <p:spPr>
          <a:xfrm>
            <a:off x="457200" y="1600200"/>
            <a:ext cx="4474840" cy="4525963"/>
          </a:xfrm>
        </p:spPr>
        <p:txBody>
          <a:bodyPr>
            <a:normAutofit fontScale="70000" lnSpcReduction="20000"/>
          </a:bodyPr>
          <a:lstStyle/>
          <a:p>
            <a:pPr algn="just" defTabSz="5105400">
              <a:spcBef>
                <a:spcPct val="40000"/>
              </a:spcBef>
              <a:buFont typeface="Wingdings" pitchFamily="2" charset="2"/>
              <a:buChar char="q"/>
              <a:tabLst>
                <a:tab pos="441325" algn="l"/>
              </a:tabLst>
            </a:pPr>
            <a:r>
              <a:rPr lang="el-GR" dirty="0" smtClean="0">
                <a:latin typeface="Arial Greek" pitchFamily="34" charset="0"/>
              </a:rPr>
              <a:t>Προβάλλουμε τα ευθύγραμμα τμήματα ΑΒ, ΒΓ, ΓΑ που περικλείουν την επιφάνεια, στο προβολικό επίπεδο Ο.Ε. Η επιφάνεια Α΄, Β΄, Γ΄ είναι η προβολή της επιφάνειας ΑΒΓ.</a:t>
            </a:r>
          </a:p>
          <a:p>
            <a:pPr algn="just" defTabSz="5105400">
              <a:spcBef>
                <a:spcPct val="40000"/>
              </a:spcBef>
              <a:buFont typeface="Wingdings" pitchFamily="2" charset="2"/>
              <a:buChar char="q"/>
              <a:tabLst>
                <a:tab pos="441325" algn="l"/>
              </a:tabLst>
            </a:pPr>
            <a:r>
              <a:rPr lang="el-GR" dirty="0" smtClean="0">
                <a:latin typeface="Arial Greek" pitchFamily="34" charset="0"/>
              </a:rPr>
              <a:t>Ανάλογα με τη θέση της επιφάνειας σε σχέση με το προβολικό επίπεδο, έχουμε τις πιο κάτω περιπτώσεις</a:t>
            </a:r>
            <a:r>
              <a:rPr lang="en-US" dirty="0" smtClean="0">
                <a:latin typeface="Arial Greek" pitchFamily="34" charset="0"/>
              </a:rPr>
              <a:t>:</a:t>
            </a:r>
            <a:endParaRPr lang="el-GR" dirty="0" smtClean="0">
              <a:latin typeface="Arial Greek" pitchFamily="34" charset="0"/>
            </a:endParaRPr>
          </a:p>
          <a:p>
            <a:pPr defTabSz="5105400">
              <a:tabLst>
                <a:tab pos="441325" algn="l"/>
              </a:tabLst>
            </a:pPr>
            <a:endParaRPr lang="el-GR" dirty="0" smtClean="0">
              <a:latin typeface="Arial Greek" pitchFamily="34" charset="0"/>
            </a:endParaRPr>
          </a:p>
          <a:p>
            <a:pPr marL="715963" lvl="1" indent="-536575" algn="just" defTabSz="5105400">
              <a:buNone/>
              <a:tabLst>
                <a:tab pos="441325" algn="l"/>
              </a:tabLst>
            </a:pPr>
            <a:r>
              <a:rPr lang="el-GR" dirty="0" smtClean="0">
                <a:latin typeface="Arial Greek" pitchFamily="34" charset="0"/>
              </a:rPr>
              <a:t>(α) Όταν η επιφάνεια είναι</a:t>
            </a:r>
            <a:r>
              <a:rPr lang="en-US" dirty="0" smtClean="0">
                <a:latin typeface="Arial Greek" pitchFamily="34" charset="0"/>
              </a:rPr>
              <a:t> </a:t>
            </a:r>
            <a:r>
              <a:rPr lang="el-GR" dirty="0" smtClean="0">
                <a:latin typeface="Arial Greek" pitchFamily="34" charset="0"/>
              </a:rPr>
              <a:t>παράλληλη με το προβολικό επίπεδο, η προβολή είναι ίση με την πραγματική επιφάνεια</a:t>
            </a:r>
            <a:r>
              <a:rPr lang="el-GR" dirty="0" smtClean="0">
                <a:solidFill>
                  <a:srgbClr val="0000FF"/>
                </a:solidFill>
                <a:latin typeface="Arial Greek" pitchFamily="34" charset="0"/>
              </a:rPr>
              <a:t>.</a:t>
            </a:r>
            <a:endParaRPr lang="el-GR" sz="2100" dirty="0" smtClean="0">
              <a:solidFill>
                <a:srgbClr val="0000FF"/>
              </a:solidFill>
              <a:latin typeface="Arial Greek" pitchFamily="34" charset="0"/>
            </a:endParaRPr>
          </a:p>
          <a:p>
            <a:endParaRPr lang="el-GR"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pic>
        <p:nvPicPr>
          <p:cNvPr id="5" name="Picture 18" descr="06"/>
          <p:cNvPicPr>
            <a:picLocks noChangeAspect="1" noChangeArrowheads="1"/>
          </p:cNvPicPr>
          <p:nvPr/>
        </p:nvPicPr>
        <p:blipFill>
          <a:blip r:embed="rId2" cstate="print"/>
          <a:srcRect/>
          <a:stretch>
            <a:fillRect/>
          </a:stretch>
        </p:blipFill>
        <p:spPr bwMode="auto">
          <a:xfrm>
            <a:off x="5076056" y="1988840"/>
            <a:ext cx="3757612"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6"/>
          <p:cNvPicPr>
            <a:picLocks noChangeAspect="1" noChangeArrowheads="1"/>
          </p:cNvPicPr>
          <p:nvPr/>
        </p:nvPicPr>
        <p:blipFill>
          <a:blip r:embed="rId2" cstate="print"/>
          <a:srcRect/>
          <a:stretch>
            <a:fillRect/>
          </a:stretch>
        </p:blipFill>
        <p:spPr bwMode="auto">
          <a:xfrm>
            <a:off x="5436096" y="332656"/>
            <a:ext cx="3492500" cy="2628900"/>
          </a:xfrm>
          <a:prstGeom prst="rect">
            <a:avLst/>
          </a:prstGeom>
          <a:noFill/>
          <a:ln w="9525">
            <a:noFill/>
            <a:miter lim="800000"/>
            <a:headEnd/>
            <a:tailEnd/>
          </a:ln>
        </p:spPr>
      </p:pic>
      <p:sp>
        <p:nvSpPr>
          <p:cNvPr id="2" name="1 - Τίτλος"/>
          <p:cNvSpPr>
            <a:spLocks noGrp="1"/>
          </p:cNvSpPr>
          <p:nvPr>
            <p:ph type="title"/>
          </p:nvPr>
        </p:nvSpPr>
        <p:spPr>
          <a:xfrm>
            <a:off x="0" y="188640"/>
            <a:ext cx="5940152" cy="1143000"/>
          </a:xfrm>
        </p:spPr>
        <p:txBody>
          <a:bodyPr>
            <a:noAutofit/>
          </a:bodyPr>
          <a:lstStyle/>
          <a:p>
            <a:r>
              <a:rPr lang="el-GR" sz="3600" dirty="0" smtClean="0">
                <a:latin typeface="Arial Greek" pitchFamily="34" charset="0"/>
              </a:rPr>
              <a:t>ΠΡΟΒΟΛΗ ΕΠΙΦΑΝΕΙΑΣ ΣΕ  ΕΠΙΠΕΔΟ (συνέχεια)</a:t>
            </a:r>
            <a:br>
              <a:rPr lang="el-GR" sz="3600" dirty="0" smtClean="0">
                <a:latin typeface="Arial Greek" pitchFamily="34" charset="0"/>
              </a:rPr>
            </a:br>
            <a:endParaRPr lang="el-GR" sz="3600" dirty="0"/>
          </a:p>
        </p:txBody>
      </p:sp>
      <p:sp>
        <p:nvSpPr>
          <p:cNvPr id="3" name="2 - Θέση περιεχομένου"/>
          <p:cNvSpPr>
            <a:spLocks noGrp="1"/>
          </p:cNvSpPr>
          <p:nvPr>
            <p:ph idx="1"/>
          </p:nvPr>
        </p:nvSpPr>
        <p:spPr>
          <a:xfrm>
            <a:off x="457200" y="1600200"/>
            <a:ext cx="4186808" cy="4525963"/>
          </a:xfrm>
        </p:spPr>
        <p:txBody>
          <a:bodyPr>
            <a:normAutofit fontScale="85000" lnSpcReduction="20000"/>
          </a:bodyPr>
          <a:lstStyle/>
          <a:p>
            <a:pPr marL="533400" indent="-533400" algn="just" defTabSz="5105400">
              <a:buNone/>
              <a:tabLst>
                <a:tab pos="182563" algn="l"/>
              </a:tabLst>
            </a:pPr>
            <a:r>
              <a:rPr lang="el-GR" dirty="0" smtClean="0">
                <a:latin typeface="Arial Greek" pitchFamily="34" charset="0"/>
              </a:rPr>
              <a:t>(β) Όταν η επιφάνεια σχηματίζει γωνία με το προβολικό επίπεδο, η προβολή είναι μικρότερη από την πραγματική επιφάνεια.</a:t>
            </a:r>
            <a:endParaRPr lang="en-GB" dirty="0" smtClean="0">
              <a:latin typeface="Arial Greek" pitchFamily="34" charset="0"/>
            </a:endParaRPr>
          </a:p>
          <a:p>
            <a:pPr marL="533400" indent="-533400" algn="just" defTabSz="5105400">
              <a:tabLst>
                <a:tab pos="182563" algn="l"/>
              </a:tabLst>
            </a:pPr>
            <a:endParaRPr lang="el-GR" dirty="0" smtClean="0">
              <a:latin typeface="Arial Greek" pitchFamily="34" charset="0"/>
            </a:endParaRPr>
          </a:p>
          <a:p>
            <a:pPr marL="533400" indent="-533400" algn="just" defTabSz="5105400">
              <a:buNone/>
              <a:tabLst>
                <a:tab pos="182563" algn="l"/>
              </a:tabLst>
            </a:pPr>
            <a:r>
              <a:rPr lang="el-GR" dirty="0" smtClean="0">
                <a:latin typeface="Arial Greek" pitchFamily="34" charset="0"/>
              </a:rPr>
              <a:t>(γ) Όταν η επιφάνεια είναι κάθετη στο προβολικό επίπεδο, η προβολή είναι ευθύγραμμο τμήμα.</a:t>
            </a:r>
          </a:p>
          <a:p>
            <a:endParaRPr lang="el-GR" dirty="0"/>
          </a:p>
        </p:txBody>
      </p:sp>
      <p:sp>
        <p:nvSpPr>
          <p:cNvPr id="4" name="3 - Θέση υποσέλιδου"/>
          <p:cNvSpPr>
            <a:spLocks noGrp="1"/>
          </p:cNvSpPr>
          <p:nvPr>
            <p:ph type="ftr" sz="quarter" idx="11"/>
          </p:nvPr>
        </p:nvSpPr>
        <p:spPr/>
        <p:txBody>
          <a:bodyPr/>
          <a:lstStyle/>
          <a:p>
            <a:r>
              <a:rPr lang="el-GR" smtClean="0"/>
              <a:t>ΨΑΡΡΑ ΝΙΚΟΛΙΑ ΠΕ81</a:t>
            </a:r>
            <a:endParaRPr lang="en-US"/>
          </a:p>
        </p:txBody>
      </p:sp>
      <p:pic>
        <p:nvPicPr>
          <p:cNvPr id="6" name="Picture 6" descr="06"/>
          <p:cNvPicPr>
            <a:picLocks noChangeAspect="1" noChangeArrowheads="1"/>
          </p:cNvPicPr>
          <p:nvPr/>
        </p:nvPicPr>
        <p:blipFill>
          <a:blip r:embed="rId3" cstate="print"/>
          <a:srcRect/>
          <a:stretch>
            <a:fillRect/>
          </a:stretch>
        </p:blipFill>
        <p:spPr bwMode="auto">
          <a:xfrm>
            <a:off x="5580112" y="3429000"/>
            <a:ext cx="3343275"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1075</Words>
  <Application>Microsoft Office PowerPoint</Application>
  <PresentationFormat>Προβολή στην οθόνη (4:3)</PresentationFormat>
  <Paragraphs>100</Paragraphs>
  <Slides>26</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«Προβολές»</vt:lpstr>
      <vt:lpstr>ΠΡΟΒΟΛΕΣ</vt:lpstr>
      <vt:lpstr>Ορισμός</vt:lpstr>
      <vt:lpstr>Προβολικά επίπεδα.</vt:lpstr>
      <vt:lpstr>Προβολή σημείου σε επίπεδο.</vt:lpstr>
      <vt:lpstr>ΠΡΟΒΟΛΗ ΕΥΘΥΓΡΑΜΜΟΥ ΤΜΗΜΑΤΟΣ ΑΒ ΣΕ ΕΠΙΠΕΔΟ </vt:lpstr>
      <vt:lpstr>Διαφάνεια 7</vt:lpstr>
      <vt:lpstr>ΠΡΟΒΟΛΗ ΕΠΙΦΑΝΕΙΑΣ ΣΕ  ΕΠΙΠΕΔΟ </vt:lpstr>
      <vt:lpstr>ΠΡΟΒΟΛΗ ΕΠΙΦΑΝΕΙΑΣ ΣΕ  ΕΠΙΠΕΔΟ (συνέχεια) </vt:lpstr>
      <vt:lpstr>ΟΡΘΟΓΡΑΦΙΚΗ ΠΡΟΒΟΛΗ</vt:lpstr>
      <vt:lpstr>Διαφάνεια 11</vt:lpstr>
      <vt:lpstr>ΣΧΕΔΙΑΣΗ</vt:lpstr>
      <vt:lpstr>Σχεδίαση προβολών </vt:lpstr>
      <vt:lpstr>Διαφάνεια 14</vt:lpstr>
      <vt:lpstr>Διαφάνεια 15</vt:lpstr>
      <vt:lpstr>Διαφάνεια 16</vt:lpstr>
      <vt:lpstr>Διαφάνεια 17</vt:lpstr>
      <vt:lpstr>Διαφάνεια 18</vt:lpstr>
      <vt:lpstr>Αποτέλεσμα κατάκλισης. </vt:lpstr>
      <vt:lpstr>Διαφάνεια 20</vt:lpstr>
      <vt:lpstr>Διαφάνεια 21</vt:lpstr>
      <vt:lpstr>Στην Εικόνα φαίνεται ένα στερεό αντικείμενο και οι τρεις όψεις του.</vt:lpstr>
      <vt:lpstr>Παράδειγμα</vt:lpstr>
      <vt:lpstr>Διαφάνεια 24</vt:lpstr>
      <vt:lpstr>Διαφάνεια 25</vt:lpstr>
      <vt:lpstr>ΠΑΙΧΝΙΔΙΑ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νικολια</dc:creator>
  <cp:lastModifiedBy>lenovo</cp:lastModifiedBy>
  <cp:revision>50</cp:revision>
  <dcterms:created xsi:type="dcterms:W3CDTF">2020-11-10T18:19:34Z</dcterms:created>
  <dcterms:modified xsi:type="dcterms:W3CDTF">2020-12-16T20:39:13Z</dcterms:modified>
</cp:coreProperties>
</file>