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2" r:id="rId6"/>
    <p:sldId id="258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3" autoAdjust="0"/>
    <p:restoredTop sz="94638" autoAdjust="0"/>
  </p:normalViewPr>
  <p:slideViewPr>
    <p:cSldViewPr>
      <p:cViewPr varScale="1">
        <p:scale>
          <a:sx n="103" d="100"/>
          <a:sy n="103" d="100"/>
        </p:scale>
        <p:origin x="-1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81024-EC4A-4996-8EC2-FB03C8B7B687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2BF7F-C92E-40CC-A36C-F1089E576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2BF7F-C92E-40CC-A36C-F1089E57667A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98E748E-BCB2-471F-B93D-8C95E90991F4}" type="datetimeFigureOut">
              <a:rPr lang="el-GR" smtClean="0"/>
              <a:pPr/>
              <a:t>26/1/2017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BF157D-F422-40C8-AB9B-FFD6730A2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 lnSpcReduction="10000"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Το πρωτόκολλο Διαδικτύου (Internet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Protocol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-IP) ενθυλακώνει τα πακέτα δεδομένων που του προωθούνται από το ανώτερο επίπεδο (Μεταφοράς) σε αυτοδύναμα πακέτα (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datagrams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Τυπικά, το επίπεδο μεταφοράς προωθεί είτε τμήματα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TCP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είτε αυτοδύναμα πακέτα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UDP</a:t>
            </a:r>
            <a:endParaRPr lang="el-GR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Στην επικεφαλίδα των πακέτων αυτών, σε αντίστοιχα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πεδία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προσθέτει όλες τις απαραίτητες διαχειριστικές πληροφορίες ώστε να γίνει εφικτή η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εύρεση του προορισμού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η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επιτυχής δρομολόγηση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από τα πρωτόκολλα δρομολόγησης. 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l-GR" b="1" dirty="0"/>
              <a:t>3.2 Το </a:t>
            </a:r>
            <a:r>
              <a:rPr lang="el-GR" b="1" dirty="0" smtClean="0"/>
              <a:t>Αυτοδύναμο </a:t>
            </a:r>
            <a:r>
              <a:rPr lang="el-GR" b="1" dirty="0"/>
              <a:t>πακέτο IP (</a:t>
            </a:r>
            <a:r>
              <a:rPr lang="el-GR" b="1" dirty="0" err="1"/>
              <a:t>datagram</a:t>
            </a:r>
            <a:r>
              <a:rPr lang="el-GR" b="1" dirty="0"/>
              <a:t>) – Δομή πακέτου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Πεδία επικεφαλίδων τμημάτων </a:t>
            </a:r>
            <a:r>
              <a:rPr lang="el-GR" dirty="0" err="1" smtClean="0"/>
              <a:t>κατατμημένου</a:t>
            </a:r>
            <a:r>
              <a:rPr lang="el-GR" dirty="0" smtClean="0"/>
              <a:t> πακέτου IPv4 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036496" cy="537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400600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Έκδοση πρωτοκόλλου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version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 μήκους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(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: IPv4,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6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: IPv6). Στην περίπτωση του IPv6 η επικεφαλίδα διαφοροποιείται και έχει ελάχιστο μήκος 40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bytes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Μήκος επικεφαλίδας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(Internet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Header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Length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- IHL) μήκους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εκφράζει το μήκος της επικεφαλίδας σε λέξεις των 32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(4άδες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Το ελάχιστο μήκος είναι 5 λέξεις ή 20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και το μέγιστο 15 λέξεις ή 60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(=15x4).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Τύπος της Υπηρεσίας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Type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Service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 μήκους 8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περιγράφει πώς πρέπει να χειριστεί το πακέτο κάθε κόμβος δίνοντας προτεραιότητα στην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ταχύτητα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εάν επιτρέπεται δηλαδή να καθυστερήσει ή όχι, στην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αξιοπιστία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ή στο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ρυθμό διακίνησης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throughput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Σε νεώτερη αναθεώρηση, το RFC2474 αλλάζει τη σημασία του συγκεκριμένου πεδίου ώστε να υποστηρίζει ένα σύνολο διαφοροποιημένων υπηρεσιών και το ονομάζει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Differentiated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Services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Code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Point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DSCP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(6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Το RFC3168 χαρακτηρίζει τα υπόλοιπα δυο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ως ρητή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ειδοποίηση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συμφόρησης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Explicit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Congestion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Notification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- ECN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(2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Οι αλλαγές σκοπό έχουν να υποστηρίξουν υπηρεσίες με ιδιαίτερες απαιτήσεις όπως μεταφορά φωνής σε πραγματικό χρόνο 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VoIP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Πεδία του πακέτου </a:t>
            </a:r>
            <a:r>
              <a:rPr lang="en-US" sz="2400" dirty="0" smtClean="0">
                <a:solidFill>
                  <a:schemeClr val="tx1"/>
                </a:solidFill>
              </a:rPr>
              <a:t>IP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75048" y="620688"/>
            <a:ext cx="8568952" cy="5760640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Συνολικό μήκος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Total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length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μήκους 16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δίνει το συνολικό μήκος του αυτοδύναμου πακέτου (επικεφαλίδα + δεδομένα) σε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 Μπορεί να πάρει τιμές από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που είναι 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ελάχιστο μήκος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της επικεφαλίδας χωρίς δεδομένα μέχρι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μέγιστο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65535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(=16 άσοι). 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Για να μπορεί το πρωτόκολλο IP να γνωρίζει σε ποιο αρχικό πακέτο ανήκουν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τα διάφορα τμήματα , χρησιμοποιεί 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Αναγνώριση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Identification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μήκους 16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το οποίο είναι η ταυτότητα του πακέτου. 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Το πεδίο αυτό είναι διαφορετικό σε κάθε πακέτο αλλά ίδιο στα πακέτα που είναι </a:t>
            </a:r>
            <a:r>
              <a:rPr lang="el-GR" sz="2000" b="1" i="1" u="sng" dirty="0" smtClean="0">
                <a:latin typeface="Arial" pitchFamily="34" charset="0"/>
                <a:cs typeface="Arial" pitchFamily="34" charset="0"/>
              </a:rPr>
              <a:t>τμήματα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 του ίδιου αρχικού πακέτου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l-G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Έτσι η σημαία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MF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More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Fragments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ύπαρξη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περισσότερων τμημάτων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όταν είναι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ενεργοποιημένη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(1)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δηλώνει ότι ακολουθούν και άλλα τμήματα ενώ όταν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είναι απενεργοποιημένη (0)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δηλώνει ότι είναι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το τελευταίο τμήμα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διασπασμένου πακέτου ή μεμονωμένο πακέτο. </a:t>
            </a:r>
          </a:p>
          <a:p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Εάν για οποιοδήποτε λόγο το αυτοδύναμο πακέτο δεν πρέπει να διασπαστεί τότε η σημαία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DF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Don't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Fragment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), απαγόρευση διάσπασης, τίθεται σε τιμή (1) αλλιώς είναι (0).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78098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Πεδία του πακέτου </a:t>
            </a:r>
            <a:r>
              <a:rPr lang="en-US" sz="2400" dirty="0" smtClean="0">
                <a:solidFill>
                  <a:schemeClr val="tx1"/>
                </a:solidFill>
              </a:rPr>
              <a:t>IP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611560" y="2636912"/>
            <a:ext cx="5472608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5328592"/>
          </a:xfrm>
        </p:spPr>
        <p:txBody>
          <a:bodyPr>
            <a:normAutofit fontScale="55000" lnSpcReduction="20000"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Για να μπορέσει ο υπολογιστής προορισμού να τα βάλει τα τμήματα στη σωστή σειρά χρησιμοποιείται το πεδίο 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Σχετική Θέση Τμήματος (</a:t>
            </a:r>
            <a:r>
              <a:rPr lang="el-GR" sz="3200" b="1" dirty="0" err="1" smtClean="0">
                <a:latin typeface="Arial" pitchFamily="34" charset="0"/>
                <a:cs typeface="Arial" pitchFamily="34" charset="0"/>
              </a:rPr>
              <a:t>Fragment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200" b="1" dirty="0" err="1" smtClean="0">
                <a:latin typeface="Arial" pitchFamily="34" charset="0"/>
                <a:cs typeface="Arial" pitchFamily="34" charset="0"/>
              </a:rPr>
              <a:t>Offset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), μήκους 13 </a:t>
            </a:r>
            <a:r>
              <a:rPr lang="el-GR" sz="3200" b="1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, η οποία δείχνει τη σχετική απόσταση του τμήματος από την αρχή του αρχικού πακέτου σε οκτάδες (8x)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l-GR" sz="3200" dirty="0" smtClean="0">
                <a:latin typeface="Arial" pitchFamily="34" charset="0"/>
                <a:cs typeface="Arial" pitchFamily="34" charset="0"/>
              </a:rPr>
              <a:t>Η Σχετική Θέση Τμήματος η οποία αναφέρεται και ως Δείκτης Εντοπισμού Τμήματος (ΔΕΤ), είναι ένας αριθμός ο οποίος υπολογίζεται ως εξής: </a:t>
            </a:r>
          </a:p>
          <a:p>
            <a:pPr>
              <a:buNone/>
            </a:pPr>
            <a:endParaRPr lang="el-GR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l-GR" sz="3200" b="1" dirty="0" err="1" smtClean="0">
                <a:latin typeface="Arial" pitchFamily="34" charset="0"/>
                <a:cs typeface="Arial" pitchFamily="34" charset="0"/>
              </a:rPr>
              <a:t>Fragment_offset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n * INT((MTU - IHL*4) / 8) </a:t>
            </a:r>
          </a:p>
          <a:p>
            <a:pPr>
              <a:buNone/>
            </a:pPr>
            <a:endParaRPr lang="el-GR" sz="3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όπου ΙΝΤ():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η συνάρτηση ... το ακέραιο μέρος του () ..., </a:t>
            </a:r>
          </a:p>
          <a:p>
            <a:pPr>
              <a:buNone/>
            </a:pP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MTU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Maximum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Transmission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Unit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δηλ. το 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μέγιστο μήκος δεδομένων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του     πλαισίου στο δίκτυο 2ου επιπέδου,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IHL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: Internet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Header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Length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 δηλαδή το </a:t>
            </a:r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μήκος της επικεφαλίδας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του πακέτου IP. Θυμηθείτε ότι εκφράζεται σε λέξεις των 32bit ή 4άδες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byte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3200" dirty="0" smtClean="0">
                <a:latin typeface="Arial" pitchFamily="34" charset="0"/>
                <a:cs typeface="Arial" pitchFamily="34" charset="0"/>
              </a:rPr>
              <a:t>n: 0 για το πρώτο τμήμα, 1 για το δεύτερο </a:t>
            </a:r>
            <a:r>
              <a:rPr lang="el-GR" sz="3200" dirty="0" err="1" smtClean="0">
                <a:latin typeface="Arial" pitchFamily="34" charset="0"/>
                <a:cs typeface="Arial" pitchFamily="34" charset="0"/>
              </a:rPr>
              <a:t>κ.ο.κ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l-GR" sz="3200" dirty="0" smtClean="0">
                <a:latin typeface="Arial" pitchFamily="34" charset="0"/>
                <a:cs typeface="Arial" pitchFamily="34" charset="0"/>
              </a:rPr>
              <a:t>Για το πρώτο τμήμα η σχετική απόσταση τμήματος είναι πάντα μηδέν (0).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Πεδία του πακέτου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IP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16624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Χρόνος Ζωής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Time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Live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- TTL)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μήκους 8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ξεκινά από τον αποστολέα με μια αρχική τιμή, συνήθως 64, και κάθε δρομολογητής, από τον οποίο διέρχεται το πακέτο,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μειώνει την τιμή κατά ένα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 Όταν η τιμή μηδενιστεί το πακέτο απορρίπτεται και επιστρέφεται στον αποστολέα διαγνωστικό μήνυμα σφάλματος υπέρβασης χρόνου </a:t>
            </a: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πρωτόκολλο,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μήκους 8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περιέχει μια αριθμητική τιμή η οποία δηλώνει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το πρωτόκολλο του επιπέδου μεταφοράς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στο οποίο θα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παραδώθουν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τα δεδομένα, για 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TCP (6)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UDP (17)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ή αλλού. (</a:t>
            </a:r>
            <a:r>
              <a:rPr lang="en-US" sz="2000" b="1" dirty="0" smtClean="0"/>
              <a:t>%</a:t>
            </a:r>
            <a:r>
              <a:rPr lang="en-US" sz="2000" b="1" dirty="0" err="1" smtClean="0"/>
              <a:t>SystemRoot</a:t>
            </a:r>
            <a:r>
              <a:rPr lang="en-US" sz="2000" b="1" dirty="0" smtClean="0"/>
              <a:t>%\System32\drivers\etc\protocols</a:t>
            </a:r>
            <a:r>
              <a:rPr lang="el-GR" sz="2000" b="1" dirty="0" smtClean="0"/>
              <a:t>)</a:t>
            </a:r>
            <a:r>
              <a:rPr lang="en-US" sz="2000" b="1" dirty="0" smtClean="0"/>
              <a:t> </a:t>
            </a:r>
            <a:endParaRPr lang="el-GR" sz="2000" b="1" dirty="0" smtClean="0"/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Άθροισμα Ελέγχου της Επικεφαλίδας (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Header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err="1" smtClean="0">
                <a:latin typeface="Arial" pitchFamily="34" charset="0"/>
                <a:cs typeface="Arial" pitchFamily="34" charset="0"/>
              </a:rPr>
              <a:t>Checksum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μήκους 16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διασφαλίζει την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ακεραιότητα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των τιμών των πεδίων της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επικεφαλίδας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 Εφαρμόζεται μόνο στην επικεφαλίδα του πακέτου IP ενώ το ίδιο το πεδίο δεν συμμετέχει στον υπολογισμό θεωρώντας ότι περιέχει την τιμή 0. </a:t>
            </a: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Επιλογές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Options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 είναι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προαιρετικό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και χρησιμοποιείται για ειδικές λειτουργίες όμως όχι συχνά. </a:t>
            </a: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το πεδίο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Συμπλήρωμα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Padding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 συμπληρώνει το πεδίο Επιλογές με μηδενικά ώστε η επικεφαλίδα συνολικά να είναι ακέραιος αριθμός λέξεων των 32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bit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Πεδία του πακέτου </a:t>
            </a:r>
            <a:r>
              <a:rPr lang="en-US" sz="2400" dirty="0" smtClean="0">
                <a:solidFill>
                  <a:schemeClr val="tx1"/>
                </a:solidFill>
              </a:rPr>
              <a:t>IP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9051" r="-119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600" dirty="0" smtClean="0">
                <a:latin typeface="Arial" pitchFamily="34" charset="0"/>
                <a:cs typeface="Arial" pitchFamily="34" charset="0"/>
              </a:rPr>
              <a:t>Παράδειγμα κατάτμησης αυτοδύναμου πακέτου (3.2.1)</a:t>
            </a:r>
            <a:endParaRPr lang="el-GR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34481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7559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Το αρχικό πακέτο έχει συνολικό μήκος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4482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bytes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= 20 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επικεφαλίδα και 4462 δεδομένα.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Κάθε τμήμα θα πρέπει να έχει συνολικό μήκος μαζί με την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επικεφαλίδα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Total_Length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≤1500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bytes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το μήκος των δεδομένων να είναι ακέραιο πολλαπλάσιο του 8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Πρέπει να είναι δηλαδή: 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Payload_Length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INT((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IHL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*4) / 8) =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INT((1500 - 20) / 8) = INT(1480/8) = 185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οκτάδες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byte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ή 185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x8 =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1480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bytes. </a:t>
            </a: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Στην περίπτωσή μας συμβαίνει να είναι το 1480 και ακέραιο πολλαπλάσιο του 8.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Άρα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4462 –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3*1480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= 4462- 4440=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22</a:t>
            </a:r>
          </a:p>
          <a:p>
            <a:pPr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dirty="0" smtClean="0">
                <a:latin typeface="Arial" pitchFamily="34" charset="0"/>
                <a:cs typeface="Arial" pitchFamily="34" charset="0"/>
              </a:rPr>
              <a:t>Παράδειγμα κατάτμησης αυτοδύναμου πακέτου (3.2.1)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 smtClean="0">
                <a:latin typeface="Arial" pitchFamily="34" charset="0"/>
                <a:cs typeface="Arial" pitchFamily="34" charset="0"/>
              </a:rPr>
              <a:t>Παράδειγμα κατάτμησης αυτοδύναμου πακέτου (3.2.1)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57325"/>
            <a:ext cx="824865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602</TotalTime>
  <Words>983</Words>
  <Application>Microsoft Office PowerPoint</Application>
  <PresentationFormat>Προβολή στην οθόνη (4:3)</PresentationFormat>
  <Paragraphs>51</Paragraphs>
  <Slides>11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Συγκέντρωση</vt:lpstr>
      <vt:lpstr>3.2 Το Αυτοδύναμο πακέτο IP (datagram) – Δομή πακέτου </vt:lpstr>
      <vt:lpstr>Πεδία του πακέτου IP</vt:lpstr>
      <vt:lpstr>Πεδία του πακέτου IP</vt:lpstr>
      <vt:lpstr>Πεδία του πακέτου IP</vt:lpstr>
      <vt:lpstr>Πεδία του πακέτου IP</vt:lpstr>
      <vt:lpstr>Διαφάνεια 6</vt:lpstr>
      <vt:lpstr>Παράδειγμα κατάτμησης αυτοδύναμου πακέτου (3.2.1)</vt:lpstr>
      <vt:lpstr>Παράδειγμα κατάτμησης αυτοδύναμου πακέτου (3.2.1)</vt:lpstr>
      <vt:lpstr>Παράδειγμα κατάτμησης αυτοδύναμου πακέτου (3.2.1)</vt:lpstr>
      <vt:lpstr>Πεδία επικεφαλίδων τμημάτων κατατμημένου πακέτου IPv4 </vt:lpstr>
      <vt:lpstr>Διαφάνεια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FOTIS</dc:creator>
  <cp:lastModifiedBy>ek-ypod</cp:lastModifiedBy>
  <cp:revision>16</cp:revision>
  <dcterms:created xsi:type="dcterms:W3CDTF">2017-01-04T14:04:13Z</dcterms:created>
  <dcterms:modified xsi:type="dcterms:W3CDTF">2017-01-26T07:41:31Z</dcterms:modified>
</cp:coreProperties>
</file>