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custDataLst>
    <p:tags r:id="rId11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064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DABA7E-2432-45E4-A02A-B27200DC82E1}" type="datetimeFigureOut">
              <a:rPr lang="el-GR" smtClean="0"/>
              <a:pPr/>
              <a:t>26/3/2017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C95B6-44B8-47BC-A242-028A6780295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19400"/>
            <a:ext cx="4191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26/3/2017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26/3/2017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7912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7912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26/3/2017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26/3/2017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26/3/2017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26/3/2017</a:t>
            </a:fld>
            <a:endParaRPr lang="el-G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26/3/2017</a:t>
            </a:fld>
            <a:endParaRPr lang="el-G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26/3/2017</a:t>
            </a:fld>
            <a:endParaRPr lang="el-G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26/3/2017</a:t>
            </a:fld>
            <a:endParaRPr lang="el-G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26/3/2017</a:t>
            </a:fld>
            <a:endParaRPr lang="el-G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26/3/2017</a:t>
            </a:fld>
            <a:endParaRPr lang="el-G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524000"/>
            <a:ext cx="701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fld id="{576B64E0-078E-430C-9FE8-D731AF77BF39}" type="datetimeFigureOut">
              <a:rPr lang="el-GR" smtClean="0"/>
              <a:pPr/>
              <a:t>26/3/2017</a:t>
            </a:fld>
            <a:endParaRPr lang="el-G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endParaRPr lang="el-G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8229600" cy="1919286"/>
          </a:xfrm>
        </p:spPr>
        <p:txBody>
          <a:bodyPr>
            <a:normAutofit/>
          </a:bodyPr>
          <a:lstStyle/>
          <a:p>
            <a:r>
              <a:rPr lang="el-GR" sz="4000" dirty="0" smtClean="0"/>
              <a:t>Κεφάλαιο </a:t>
            </a:r>
            <a:r>
              <a:rPr lang="en-US" sz="4000" dirty="0" smtClean="0"/>
              <a:t>6o</a:t>
            </a:r>
            <a:r>
              <a:rPr lang="el-GR" sz="4000" dirty="0" smtClean="0"/>
              <a:t>. Επίπεδο εφαρμογής</a:t>
            </a:r>
            <a:br>
              <a:rPr lang="el-GR" sz="4000" dirty="0" smtClean="0"/>
            </a:br>
            <a:endParaRPr lang="el-GR" sz="40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500430" y="3286124"/>
            <a:ext cx="5643570" cy="928694"/>
          </a:xfrm>
        </p:spPr>
        <p:txBody>
          <a:bodyPr/>
          <a:lstStyle/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el-GR" sz="2800" b="1" dirty="0" smtClean="0"/>
              <a:t>6.2.3 Υπηρεσία παγκόσμιου ιστού WWW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Είναι ένα </a:t>
            </a:r>
            <a:r>
              <a:rPr lang="el-GR" b="1" dirty="0" smtClean="0"/>
              <a:t>μοντέλο διαμοιραζόμενης </a:t>
            </a:r>
            <a:r>
              <a:rPr lang="el-GR" dirty="0" smtClean="0"/>
              <a:t>πληροφορίας που χτίζεται πάνω από το</a:t>
            </a:r>
            <a:r>
              <a:rPr lang="en-US" dirty="0" smtClean="0"/>
              <a:t> </a:t>
            </a:r>
            <a:r>
              <a:rPr lang="el-GR" dirty="0" smtClean="0"/>
              <a:t>Διαδίκτυο.</a:t>
            </a:r>
            <a:endParaRPr lang="en-US" dirty="0" smtClean="0"/>
          </a:p>
          <a:p>
            <a:r>
              <a:rPr lang="el-GR" dirty="0" smtClean="0"/>
              <a:t>Το χαρακτηριστικό γνώρισμα του Παγκόσμιου Ιστού είναι η </a:t>
            </a:r>
            <a:r>
              <a:rPr lang="el-GR" b="1" dirty="0" smtClean="0"/>
              <a:t>μη γραμμική </a:t>
            </a:r>
            <a:r>
              <a:rPr lang="el-GR" dirty="0" smtClean="0"/>
              <a:t>οργάνωση και</a:t>
            </a:r>
            <a:r>
              <a:rPr lang="en-US" dirty="0" smtClean="0"/>
              <a:t> </a:t>
            </a:r>
            <a:r>
              <a:rPr lang="el-GR" dirty="0" smtClean="0"/>
              <a:t>αναζήτηση </a:t>
            </a:r>
            <a:r>
              <a:rPr lang="el-GR" dirty="0" smtClean="0"/>
              <a:t>Πληροφοριών</a:t>
            </a:r>
          </a:p>
          <a:p>
            <a:r>
              <a:rPr lang="en-US" dirty="0" smtClean="0"/>
              <a:t> </a:t>
            </a:r>
            <a:r>
              <a:rPr lang="el-GR" dirty="0" smtClean="0"/>
              <a:t>Υπερκείμενο, </a:t>
            </a:r>
            <a:r>
              <a:rPr lang="el-GR" dirty="0" err="1" smtClean="0"/>
              <a:t>Υ</a:t>
            </a:r>
            <a:r>
              <a:rPr lang="el-GR" dirty="0" err="1" smtClean="0"/>
              <a:t>περμέσα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85918" y="357166"/>
            <a:ext cx="7010400" cy="1643050"/>
          </a:xfrm>
        </p:spPr>
        <p:txBody>
          <a:bodyPr/>
          <a:lstStyle/>
          <a:p>
            <a:r>
              <a:rPr lang="el-GR" sz="2400" dirty="0" smtClean="0"/>
              <a:t>Ο Ιστός χρησιμοποιεί το </a:t>
            </a:r>
            <a:r>
              <a:rPr lang="el-GR" sz="2400" b="1" dirty="0" smtClean="0"/>
              <a:t>πρωτόκολλο HTTP (</a:t>
            </a:r>
            <a:r>
              <a:rPr lang="el-GR" sz="2400" b="1" dirty="0" err="1" smtClean="0"/>
              <a:t>HyperText</a:t>
            </a:r>
            <a:r>
              <a:rPr lang="el-GR" sz="2400" b="1" dirty="0" smtClean="0"/>
              <a:t> </a:t>
            </a:r>
            <a:r>
              <a:rPr lang="el-GR" sz="2400" b="1" dirty="0" err="1" smtClean="0"/>
              <a:t>Transfer</a:t>
            </a:r>
            <a:r>
              <a:rPr lang="el-GR" sz="2400" b="1" dirty="0" smtClean="0"/>
              <a:t> </a:t>
            </a:r>
            <a:r>
              <a:rPr lang="el-GR" sz="2400" b="1" dirty="0" err="1" smtClean="0"/>
              <a:t>Protocol</a:t>
            </a:r>
            <a:r>
              <a:rPr lang="el-GR" sz="2400" b="1" dirty="0" smtClean="0"/>
              <a:t> – πρωτόκολλο</a:t>
            </a:r>
            <a:r>
              <a:rPr lang="en-US" sz="2400" b="1" dirty="0" smtClean="0"/>
              <a:t> </a:t>
            </a:r>
            <a:r>
              <a:rPr lang="el-GR" sz="2400" dirty="0" smtClean="0"/>
              <a:t>μεταφοράς Υπερκειμένου), για να μεταφέρει δεδομένα</a:t>
            </a:r>
            <a:endParaRPr lang="el-G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1962150"/>
            <a:ext cx="41243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4282" y="304800"/>
            <a:ext cx="8548718" cy="838200"/>
          </a:xfrm>
        </p:spPr>
        <p:txBody>
          <a:bodyPr/>
          <a:lstStyle/>
          <a:p>
            <a:r>
              <a:rPr lang="el-GR" sz="2400" b="0" dirty="0" err="1" smtClean="0"/>
              <a:t>≪διεύθυνσή</a:t>
            </a:r>
            <a:r>
              <a:rPr lang="en-US" sz="2400" b="0" dirty="0" smtClean="0"/>
              <a:t> </a:t>
            </a:r>
            <a:r>
              <a:rPr lang="el-GR" sz="2400" b="0" dirty="0" err="1" smtClean="0"/>
              <a:t>ιστοσελίδα≫</a:t>
            </a:r>
            <a:r>
              <a:rPr lang="el-GR" sz="2400" b="0" dirty="0" smtClean="0"/>
              <a:t>  (URL – </a:t>
            </a:r>
            <a:r>
              <a:rPr lang="el-GR" sz="2400" b="0" dirty="0" err="1" smtClean="0"/>
              <a:t>Uniform</a:t>
            </a:r>
            <a:r>
              <a:rPr lang="el-GR" sz="2400" b="0" dirty="0" smtClean="0"/>
              <a:t> </a:t>
            </a:r>
            <a:r>
              <a:rPr lang="el-GR" sz="2400" b="0" dirty="0" err="1" smtClean="0"/>
              <a:t>Resource</a:t>
            </a:r>
            <a:r>
              <a:rPr lang="el-GR" sz="2400" b="0" dirty="0" smtClean="0"/>
              <a:t> </a:t>
            </a:r>
            <a:r>
              <a:rPr lang="el-GR" sz="2400" b="0" dirty="0" err="1" smtClean="0"/>
              <a:t>Locator</a:t>
            </a:r>
            <a:r>
              <a:rPr lang="el-GR" sz="2400" b="0" dirty="0" smtClean="0"/>
              <a:t>) είναι της μορφής:</a:t>
            </a:r>
            <a:r>
              <a:rPr lang="el-GR" sz="2400" dirty="0" smtClean="0"/>
              <a:t> http://www.ntua.gr/info/studies.html.</a:t>
            </a:r>
            <a:endParaRPr lang="el-GR" sz="2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524000"/>
            <a:ext cx="8334404" cy="4572000"/>
          </a:xfrm>
        </p:spPr>
        <p:txBody>
          <a:bodyPr/>
          <a:lstStyle/>
          <a:p>
            <a:r>
              <a:rPr lang="el-GR" sz="2400" b="1" dirty="0" smtClean="0"/>
              <a:t>http: </a:t>
            </a:r>
            <a:r>
              <a:rPr lang="el-GR" sz="2400" dirty="0" smtClean="0"/>
              <a:t>Αναφέρεται στο πρωτόκολλο της υπηρεσίας που ανήκει η ιστοσελίδα.</a:t>
            </a:r>
          </a:p>
          <a:p>
            <a:r>
              <a:rPr lang="el-GR" sz="2400" b="1" dirty="0" err="1" smtClean="0"/>
              <a:t>www</a:t>
            </a:r>
            <a:r>
              <a:rPr lang="el-GR" sz="2400" b="1" dirty="0" smtClean="0"/>
              <a:t>: </a:t>
            </a:r>
            <a:r>
              <a:rPr lang="el-GR" sz="2400" dirty="0" smtClean="0"/>
              <a:t>Δηλώνει ότι πρόκειται για σελίδα του Ιστού. Πολλές φορές μπορεί και να παραλείπεται.</a:t>
            </a:r>
          </a:p>
          <a:p>
            <a:r>
              <a:rPr lang="el-GR" sz="2400" b="1" dirty="0" err="1" smtClean="0"/>
              <a:t>ntua.gr</a:t>
            </a:r>
            <a:r>
              <a:rPr lang="el-GR" sz="2400" b="1" dirty="0" smtClean="0"/>
              <a:t>: </a:t>
            </a:r>
            <a:r>
              <a:rPr lang="el-GR" sz="2400" dirty="0" smtClean="0"/>
              <a:t>Είναι η διεύθυνση του Web Server. Ουσιαστικά αυτό το κομμάτι της διεύθυνσης αναφέρεται σε έναν DNS Server και το όνομα (</a:t>
            </a:r>
            <a:r>
              <a:rPr lang="el-GR" sz="2400" dirty="0" err="1" smtClean="0"/>
              <a:t>ntua.gr</a:t>
            </a:r>
            <a:r>
              <a:rPr lang="el-GR" sz="2400" dirty="0" smtClean="0"/>
              <a:t>) μεταφράζεται σε IP διεύθυνση, όπως εξηγήσαμε παραπάνω.</a:t>
            </a:r>
          </a:p>
          <a:p>
            <a:r>
              <a:rPr lang="el-GR" sz="2400" b="1" dirty="0" smtClean="0"/>
              <a:t>/</a:t>
            </a:r>
            <a:r>
              <a:rPr lang="el-GR" sz="2400" b="1" dirty="0" err="1" smtClean="0"/>
              <a:t>info</a:t>
            </a:r>
            <a:r>
              <a:rPr lang="el-GR" sz="2400" b="1" dirty="0" smtClean="0"/>
              <a:t>/: </a:t>
            </a:r>
            <a:r>
              <a:rPr lang="el-GR" sz="2400" dirty="0" smtClean="0"/>
              <a:t>Αναφέρεται σε φάκελο (</a:t>
            </a:r>
            <a:r>
              <a:rPr lang="el-GR" sz="2400" dirty="0" err="1" smtClean="0"/>
              <a:t>directory</a:t>
            </a:r>
            <a:r>
              <a:rPr lang="el-GR" sz="2400" dirty="0" smtClean="0"/>
              <a:t>) του Web Server.</a:t>
            </a:r>
          </a:p>
          <a:p>
            <a:r>
              <a:rPr lang="el-GR" sz="2400" b="1" dirty="0" err="1" smtClean="0"/>
              <a:t>studies.html</a:t>
            </a:r>
            <a:r>
              <a:rPr lang="el-GR" sz="2400" b="1" dirty="0" smtClean="0"/>
              <a:t>: </a:t>
            </a:r>
            <a:r>
              <a:rPr lang="el-GR" sz="2400" dirty="0" smtClean="0"/>
              <a:t>Είναι η ιστοσελίδα που θέλουμε να προσπελάσουμε.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 σύνολο πληροφοριών (</a:t>
            </a:r>
            <a:r>
              <a:rPr lang="el-GR" dirty="0" err="1" smtClean="0"/>
              <a:t>π.χ</a:t>
            </a:r>
            <a:r>
              <a:rPr lang="el-GR" dirty="0" smtClean="0"/>
              <a:t> παρουσίαση μια εταιρείας) οργανωμένη με ένα σύνολο ιστοσελίδων ονομάζεται </a:t>
            </a:r>
            <a:r>
              <a:rPr lang="el-GR" b="1" dirty="0" smtClean="0"/>
              <a:t>τοποθεσία (</a:t>
            </a:r>
            <a:r>
              <a:rPr lang="el-GR" b="1" dirty="0" err="1" smtClean="0"/>
              <a:t>site</a:t>
            </a:r>
            <a:r>
              <a:rPr lang="el-GR" b="1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 χρειάζεται να θυμόμαστε τα ονόματα όλων των σελίδων που θέλουμε να διαβάσουμε αλλά μόνο τη </a:t>
            </a:r>
            <a:r>
              <a:rPr lang="el-GR" dirty="0" err="1" smtClean="0"/>
              <a:t>≪διεύθυνση≫</a:t>
            </a:r>
            <a:r>
              <a:rPr lang="el-GR" dirty="0" smtClean="0"/>
              <a:t> του Web Server. </a:t>
            </a:r>
          </a:p>
          <a:p>
            <a:pPr lvl="1"/>
            <a:r>
              <a:rPr lang="el-GR" dirty="0" smtClean="0"/>
              <a:t>Αυτό γίνεται, γιατί υπάρχει ρύθμιση στους Web </a:t>
            </a:r>
            <a:r>
              <a:rPr lang="el-GR" dirty="0" err="1" smtClean="0"/>
              <a:t>Servers</a:t>
            </a:r>
            <a:r>
              <a:rPr lang="el-GR" dirty="0" smtClean="0"/>
              <a:t> για την αρχική σελίδα       που θα εμφανίζεται (συνήθως ονομάζεται </a:t>
            </a:r>
            <a:r>
              <a:rPr lang="el-GR" dirty="0" err="1" smtClean="0"/>
              <a:t>Home</a:t>
            </a:r>
            <a:r>
              <a:rPr lang="el-GR" dirty="0" smtClean="0"/>
              <a:t> </a:t>
            </a:r>
            <a:r>
              <a:rPr lang="el-GR" dirty="0" err="1" smtClean="0"/>
              <a:t>Page</a:t>
            </a:r>
            <a:r>
              <a:rPr lang="el-GR" dirty="0" smtClean="0"/>
              <a:t>) αυτόματα, όταν κάποιος προσπελάζει τον συγκεκριμένο </a:t>
            </a:r>
            <a:r>
              <a:rPr lang="en-US" dirty="0" smtClean="0"/>
              <a:t>Server.</a:t>
            </a:r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βασικές λειτουργίες ενός </a:t>
            </a:r>
            <a:r>
              <a:rPr lang="el-GR" dirty="0" err="1" smtClean="0"/>
              <a:t>φυλλομετρητή</a:t>
            </a:r>
            <a:r>
              <a:rPr lang="el-GR" dirty="0" smtClean="0"/>
              <a:t> - </a:t>
            </a:r>
            <a:r>
              <a:rPr lang="en-US" dirty="0" smtClean="0"/>
              <a:t>browser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52600" y="1524000"/>
            <a:ext cx="7010400" cy="5334000"/>
          </a:xfrm>
        </p:spPr>
        <p:txBody>
          <a:bodyPr/>
          <a:lstStyle/>
          <a:p>
            <a:r>
              <a:rPr lang="el-GR" sz="2400" dirty="0" smtClean="0"/>
              <a:t>Πρόγραμμα </a:t>
            </a:r>
            <a:r>
              <a:rPr lang="el-GR" sz="2400" b="1" dirty="0" smtClean="0"/>
              <a:t>Πελάτης</a:t>
            </a:r>
            <a:r>
              <a:rPr lang="el-GR" sz="2400" dirty="0" smtClean="0"/>
              <a:t> (</a:t>
            </a:r>
            <a:r>
              <a:rPr lang="en-US" sz="2400" dirty="0" smtClean="0"/>
              <a:t>Firefox, Chrome, Opera)</a:t>
            </a:r>
            <a:endParaRPr lang="el-GR" sz="2400" dirty="0" smtClean="0"/>
          </a:p>
          <a:p>
            <a:r>
              <a:rPr lang="el-GR" sz="2400" dirty="0" smtClean="0"/>
              <a:t>αποστέλλει </a:t>
            </a:r>
            <a:r>
              <a:rPr lang="el-GR" sz="2400" b="1" dirty="0" smtClean="0"/>
              <a:t>αιτήματα</a:t>
            </a:r>
            <a:r>
              <a:rPr lang="el-GR" sz="2400" dirty="0" smtClean="0"/>
              <a:t> στους Εξυπηρετητές του Ιστού χρησιμοποιώντας το πρωτόκολλο </a:t>
            </a:r>
            <a:r>
              <a:rPr lang="en-US" sz="2400" dirty="0" smtClean="0"/>
              <a:t>HTTP</a:t>
            </a:r>
            <a:endParaRPr lang="el-GR" sz="2400" dirty="0" smtClean="0"/>
          </a:p>
          <a:p>
            <a:r>
              <a:rPr lang="el-GR" sz="2400" dirty="0" smtClean="0"/>
              <a:t>σχεδιάζει την </a:t>
            </a:r>
            <a:r>
              <a:rPr lang="el-GR" sz="2400" b="1" dirty="0" smtClean="0"/>
              <a:t>ιστοσελίδα</a:t>
            </a:r>
            <a:r>
              <a:rPr lang="el-GR" sz="2400" dirty="0" smtClean="0"/>
              <a:t> σύμφωνα με τις πληροφορίες που του έστειλε ο Εξυπηρετητής</a:t>
            </a:r>
          </a:p>
          <a:p>
            <a:r>
              <a:rPr lang="el-GR" sz="2400" dirty="0" smtClean="0"/>
              <a:t>τονίζει τα </a:t>
            </a:r>
            <a:r>
              <a:rPr lang="el-GR" sz="2400" b="1" dirty="0" smtClean="0"/>
              <a:t>σημεία σύνδεσης</a:t>
            </a:r>
            <a:r>
              <a:rPr lang="el-GR" sz="2400" dirty="0" smtClean="0"/>
              <a:t>, έτσι ώστε να είναι ευδιάκριτα και να είναι εύκολο να εντοπιστούν στην ιστοσελίδα</a:t>
            </a:r>
          </a:p>
          <a:p>
            <a:r>
              <a:rPr lang="el-GR" sz="2400" dirty="0" smtClean="0"/>
              <a:t>δίνεται η δυνατότητα </a:t>
            </a:r>
            <a:r>
              <a:rPr lang="el-GR" sz="2400" b="1" dirty="0" smtClean="0"/>
              <a:t>αποθήκευσης των διευθύνσεων</a:t>
            </a:r>
            <a:r>
              <a:rPr lang="el-GR" sz="2400" dirty="0" smtClean="0"/>
              <a:t> των ιστοσελίδων σε καταλόγους</a:t>
            </a:r>
          </a:p>
          <a:p>
            <a:r>
              <a:rPr lang="el-GR" sz="2400" dirty="0" smtClean="0"/>
              <a:t>κρατάει </a:t>
            </a:r>
            <a:r>
              <a:rPr lang="el-GR" sz="2400" b="1" dirty="0" smtClean="0"/>
              <a:t>ιστορικό</a:t>
            </a:r>
            <a:r>
              <a:rPr lang="el-GR" sz="2400" dirty="0" smtClean="0"/>
              <a:t> με τις διευθύνσεις των ιστοσελίδων που έχουμε επισκεφθεί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7763" y="1081088"/>
            <a:ext cx="6848475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79ceb9dafca89ed183298efe43478b8bf53d"/>
</p:tagLst>
</file>

<file path=ppt/theme/theme1.xml><?xml version="1.0" encoding="utf-8"?>
<a:theme xmlns:a="http://schemas.openxmlformats.org/drawingml/2006/main" name="YANNIS">
  <a:themeElements>
    <a:clrScheme name="Chalk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yann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halk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YANNIS</Template>
  <TotalTime>2015</TotalTime>
  <Words>315</Words>
  <Application>Microsoft Office PowerPoint</Application>
  <PresentationFormat>Προβολή στην οθόνη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YANNIS</vt:lpstr>
      <vt:lpstr>Κεφάλαιο 6o. Επίπεδο εφαρμογής </vt:lpstr>
      <vt:lpstr>Web</vt:lpstr>
      <vt:lpstr>Διαφάνεια 3</vt:lpstr>
      <vt:lpstr>≪διεύθυνσή ιστοσελίδα≫  (URL – Uniform Resource Locator) είναι της μορφής: http://www.ntua.gr/info/studies.html.</vt:lpstr>
      <vt:lpstr>Διαφάνεια 5</vt:lpstr>
      <vt:lpstr>Διαφάνεια 6</vt:lpstr>
      <vt:lpstr>Οι βασικές λειτουργίες ενός φυλλομετρητή - browser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Κεφάλαιο 4.Τοπικά δίκτυα</dc:title>
  <dc:creator>Yannis</dc:creator>
  <cp:lastModifiedBy>FOTIS</cp:lastModifiedBy>
  <cp:revision>221</cp:revision>
  <dcterms:created xsi:type="dcterms:W3CDTF">2015-10-03T10:24:52Z</dcterms:created>
  <dcterms:modified xsi:type="dcterms:W3CDTF">2017-03-26T18:22:36Z</dcterms:modified>
</cp:coreProperties>
</file>