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99" r:id="rId3"/>
    <p:sldId id="296" r:id="rId4"/>
    <p:sldId id="260" r:id="rId5"/>
    <p:sldId id="261" r:id="rId6"/>
    <p:sldId id="258" r:id="rId7"/>
    <p:sldId id="262" r:id="rId8"/>
    <p:sldId id="257" r:id="rId9"/>
    <p:sldId id="305" r:id="rId10"/>
    <p:sldId id="277" r:id="rId11"/>
    <p:sldId id="273" r:id="rId12"/>
    <p:sldId id="274" r:id="rId13"/>
    <p:sldId id="275" r:id="rId14"/>
    <p:sldId id="279" r:id="rId15"/>
    <p:sldId id="266" r:id="rId16"/>
    <p:sldId id="267" r:id="rId17"/>
    <p:sldId id="268" r:id="rId18"/>
    <p:sldId id="272" r:id="rId19"/>
    <p:sldId id="280" r:id="rId20"/>
    <p:sldId id="300" r:id="rId21"/>
    <p:sldId id="281" r:id="rId22"/>
    <p:sldId id="301" r:id="rId23"/>
    <p:sldId id="302" r:id="rId24"/>
    <p:sldId id="304" r:id="rId25"/>
    <p:sldId id="283" r:id="rId26"/>
    <p:sldId id="284" r:id="rId27"/>
    <p:sldId id="287" r:id="rId28"/>
    <p:sldId id="289" r:id="rId29"/>
    <p:sldId id="285" r:id="rId30"/>
    <p:sldId id="286" r:id="rId31"/>
    <p:sldId id="288" r:id="rId32"/>
    <p:sldId id="291" r:id="rId33"/>
    <p:sldId id="292" r:id="rId34"/>
    <p:sldId id="294" r:id="rId35"/>
    <p:sldId id="293" r:id="rId36"/>
    <p:sldId id="295" r:id="rId37"/>
    <p:sldId id="297" r:id="rId38"/>
    <p:sldId id="282" r:id="rId39"/>
    <p:sldId id="278" r:id="rId40"/>
    <p:sldId id="276" r:id="rId41"/>
    <p:sldId id="263" r:id="rId42"/>
    <p:sldId id="298" r:id="rId4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A4fcpXTX1/fiZ12wQX8Bxg==" hashData="Z/2BaDOhKPSlx8Nr+VLDbGyONI8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FF0066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29DF1-6889-4BB6-B495-5B5F33808070}" type="datetimeFigureOut">
              <a:rPr lang="el-GR" smtClean="0"/>
              <a:pPr/>
              <a:t>21/2/2021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A2988-6694-4DEA-AC17-41287184B8F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A2988-6694-4DEA-AC17-41287184B8FA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43FF-FB10-42CB-9920-BCA5F5503787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96B7-2B56-4EF9-ACCB-F53E6EBAB37F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6779F-31D8-4AF6-A876-B9A26E0BB9CE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4A0-D814-47CC-BCF1-0B64D4E69184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23EE-35DA-43FB-B2D7-96392D8694D5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275856" y="6309320"/>
            <a:ext cx="2377353" cy="392605"/>
          </a:xfrm>
        </p:spPr>
        <p:txBody>
          <a:bodyPr/>
          <a:lstStyle/>
          <a:p>
            <a:r>
              <a:rPr lang="el-GR" smtClean="0"/>
              <a:t>ΨΑΡΡΑ ΝΙΚΟΛΙΑ ΠΕ81 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D6E3-F792-479E-A26C-FA6B042E0EC5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59832" y="6309320"/>
            <a:ext cx="2895600" cy="365125"/>
          </a:xfrm>
        </p:spPr>
        <p:txBody>
          <a:bodyPr/>
          <a:lstStyle/>
          <a:p>
            <a:r>
              <a:rPr lang="el-GR" smtClean="0"/>
              <a:t>ΨΑΡΡΑ ΝΙΚΟΛΙΑ ΠΕ81 </a:t>
            </a: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2B9B-4919-4C02-9741-E4E79F097B99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691F-B746-43AB-A11E-71412B6D9431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7C2B-22AD-4F39-AB05-8C4173B4BCBA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79DE-C5DB-4350-95A9-F6E051515155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E88C-DFA6-4FDE-AD91-940BC4C22A5C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D81F7-24A3-4FB7-9B51-03AE38712F8E}" type="datetime1">
              <a:rPr lang="el-GR" smtClean="0"/>
              <a:pPr/>
              <a:t>21/2/2021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ΨΑΡΡΑ ΝΙΚΟΛΙΑ ΠΕ81 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C666-19A9-4BE0-950F-889EAAFF90A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Αποτέλεσμα εικόνας για ΚΑΡΟΤΑ ΣΚΥΡΟΔΕΜΑΤΟΣ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68069" y="548680"/>
            <a:ext cx="8875931" cy="5906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 smtClean="0"/>
              <a:t> </a:t>
            </a:r>
            <a:r>
              <a:rPr lang="el-GR" b="1" dirty="0" err="1" smtClean="0"/>
              <a:t>Ογκομέτρηση</a:t>
            </a:r>
            <a:r>
              <a:rPr lang="el-GR" b="1" dirty="0" smtClean="0"/>
              <a:t> σκυροδέματος  </a:t>
            </a:r>
            <a:endParaRPr lang="en-US" b="1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31640" y="3789040"/>
            <a:ext cx="6400800" cy="1752600"/>
          </a:xfrm>
        </p:spPr>
        <p:txBody>
          <a:bodyPr/>
          <a:lstStyle/>
          <a:p>
            <a:r>
              <a:rPr lang="el-GR" dirty="0" smtClean="0"/>
              <a:t>Ψαρρά </a:t>
            </a:r>
            <a:r>
              <a:rPr lang="el-GR" dirty="0" err="1" smtClean="0"/>
              <a:t>Νικολία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ΠΕΔΙΛΟ Θ1</a:t>
            </a:r>
            <a:endParaRPr lang="el-GR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1625" t="2210" r="75900" b="71274"/>
          <a:stretch>
            <a:fillRect/>
          </a:stretch>
        </p:blipFill>
        <p:spPr bwMode="auto">
          <a:xfrm>
            <a:off x="1115616" y="836712"/>
            <a:ext cx="2286016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9393" t="5108" r="72907" b="54762"/>
          <a:stretch>
            <a:fillRect/>
          </a:stretch>
        </p:blipFill>
        <p:spPr bwMode="auto">
          <a:xfrm>
            <a:off x="5004048" y="620688"/>
            <a:ext cx="3070714" cy="5328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ΠΕΔΙΛΟ Θ1</a:t>
            </a:r>
            <a:endParaRPr lang="el-G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l-GR" sz="2400" dirty="0" smtClean="0"/>
              <a:t>ΔΕΔΟΜΕΝΑ: </a:t>
            </a:r>
          </a:p>
          <a:p>
            <a:pPr>
              <a:buNone/>
            </a:pPr>
            <a:r>
              <a:rPr lang="el-GR" sz="2400" dirty="0" smtClean="0"/>
              <a:t>Διαστάσεις Θ1= 1,20/1,20 </a:t>
            </a:r>
            <a:r>
              <a:rPr lang="en-US" sz="2400" dirty="0" smtClean="0"/>
              <a:t>m</a:t>
            </a:r>
            <a:r>
              <a:rPr lang="el-GR" sz="2400" dirty="0" smtClean="0"/>
              <a:t>, Ύψος Θ1= 0,8/0,3 </a:t>
            </a:r>
            <a:r>
              <a:rPr lang="en-US" sz="2400" dirty="0" smtClean="0"/>
              <a:t>m </a:t>
            </a:r>
            <a:r>
              <a:rPr lang="el-GR" sz="2400" dirty="0" smtClean="0"/>
              <a:t>άρα </a:t>
            </a:r>
            <a:r>
              <a:rPr lang="el-GR" sz="2400" dirty="0" err="1" smtClean="0">
                <a:solidFill>
                  <a:srgbClr val="FF0066"/>
                </a:solidFill>
              </a:rPr>
              <a:t>Υ</a:t>
            </a:r>
            <a:r>
              <a:rPr lang="el-GR" sz="2400" baseline="-25000" dirty="0" err="1" smtClean="0">
                <a:solidFill>
                  <a:srgbClr val="FF0066"/>
                </a:solidFill>
              </a:rPr>
              <a:t>κόλ</a:t>
            </a:r>
            <a:r>
              <a:rPr lang="el-GR" sz="2400" baseline="-25000" dirty="0" smtClean="0">
                <a:solidFill>
                  <a:srgbClr val="FF0066"/>
                </a:solidFill>
              </a:rPr>
              <a:t>. πυρ</a:t>
            </a:r>
            <a:r>
              <a:rPr lang="el-GR" sz="2400" baseline="-25000" dirty="0" smtClean="0">
                <a:solidFill>
                  <a:srgbClr val="FF99FF"/>
                </a:solidFill>
              </a:rPr>
              <a:t>.</a:t>
            </a:r>
            <a:r>
              <a:rPr lang="el-GR" sz="2400" dirty="0" smtClean="0"/>
              <a:t>= 0,8- 0,3= </a:t>
            </a:r>
            <a:r>
              <a:rPr lang="el-GR" sz="2400" dirty="0" smtClean="0">
                <a:solidFill>
                  <a:srgbClr val="FF0066"/>
                </a:solidFill>
              </a:rPr>
              <a:t>0,5 </a:t>
            </a:r>
            <a:r>
              <a:rPr lang="en-US" sz="2400" dirty="0" smtClean="0"/>
              <a:t>m</a:t>
            </a:r>
          </a:p>
          <a:p>
            <a:pPr>
              <a:buNone/>
            </a:pPr>
            <a:r>
              <a:rPr lang="el-GR" sz="2400" dirty="0" smtClean="0"/>
              <a:t>Διαστάσεις Κ1= 0,35/0,35</a:t>
            </a:r>
            <a:r>
              <a:rPr lang="en-US" sz="2400" dirty="0" smtClean="0"/>
              <a:t>m</a:t>
            </a:r>
            <a:endParaRPr lang="el-GR" sz="2400" dirty="0" smtClean="0"/>
          </a:p>
          <a:p>
            <a:pPr>
              <a:buNone/>
            </a:pPr>
            <a:endParaRPr lang="el-GR" dirty="0" smtClean="0"/>
          </a:p>
          <a:p>
            <a:pPr>
              <a:buFont typeface="Wingdings" pitchFamily="2" charset="2"/>
              <a:buChar char="q"/>
            </a:pPr>
            <a:r>
              <a:rPr lang="el-GR" sz="2400" dirty="0" smtClean="0"/>
              <a:t>Λύση: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 smtClean="0"/>
              <a:t>Όγκος βάσης: 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βάσης</a:t>
            </a:r>
            <a:r>
              <a:rPr lang="el-GR" sz="2400" dirty="0" smtClean="0"/>
              <a:t>= μήκος</a:t>
            </a:r>
            <a:r>
              <a:rPr lang="en-US" sz="2400" dirty="0" smtClean="0"/>
              <a:t>x</a:t>
            </a:r>
            <a:r>
              <a:rPr lang="el-GR" sz="2400" dirty="0" smtClean="0"/>
              <a:t>πλάτος</a:t>
            </a:r>
            <a:r>
              <a:rPr lang="en-US" sz="2400" dirty="0" smtClean="0"/>
              <a:t>x</a:t>
            </a:r>
            <a:r>
              <a:rPr lang="el-GR" sz="2400" dirty="0" smtClean="0"/>
              <a:t>ύψος= =1,2</a:t>
            </a:r>
            <a:r>
              <a:rPr lang="en-US" sz="2400" dirty="0" smtClean="0"/>
              <a:t>x1,</a:t>
            </a:r>
            <a:r>
              <a:rPr lang="el-GR" sz="2400" dirty="0" smtClean="0"/>
              <a:t>2</a:t>
            </a:r>
            <a:r>
              <a:rPr lang="en-US" sz="2400" dirty="0" smtClean="0"/>
              <a:t>x0,</a:t>
            </a:r>
            <a:r>
              <a:rPr lang="el-GR" sz="2400" dirty="0" smtClean="0"/>
              <a:t>3</a:t>
            </a:r>
            <a:r>
              <a:rPr lang="en-US" sz="2400" dirty="0" smtClean="0"/>
              <a:t>=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0,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432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m</a:t>
            </a:r>
            <a:r>
              <a:rPr lang="en-US" sz="2400" baseline="30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ΠΕΔΙΛΟ Θ1</a:t>
            </a:r>
            <a:endParaRPr lang="el-G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l-GR" dirty="0" smtClean="0"/>
              <a:t>Όγκος κόλουρης πυραμίδας: 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l-GR" sz="2000" dirty="0" smtClean="0">
                <a:solidFill>
                  <a:srgbClr val="FF0000"/>
                </a:solidFill>
              </a:rPr>
              <a:t>κολ.πυρ.</a:t>
            </a:r>
            <a:r>
              <a:rPr lang="el-GR" dirty="0" smtClean="0"/>
              <a:t>=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½</a:t>
            </a:r>
            <a:r>
              <a:rPr lang="en-US" dirty="0" smtClean="0"/>
              <a:t>x</a:t>
            </a:r>
            <a:r>
              <a:rPr lang="el-GR" dirty="0" smtClean="0"/>
              <a:t>(Ε1</a:t>
            </a:r>
            <a:r>
              <a:rPr lang="en-US" dirty="0" smtClean="0"/>
              <a:t>+E2)x</a:t>
            </a:r>
            <a:r>
              <a:rPr lang="el-GR" dirty="0" smtClean="0"/>
              <a:t>υ</a:t>
            </a:r>
            <a:endParaRPr lang="en-US" dirty="0" smtClean="0"/>
          </a:p>
          <a:p>
            <a:pPr marL="514350" indent="-514350">
              <a:buNone/>
            </a:pPr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Ε</a:t>
            </a:r>
            <a:r>
              <a:rPr lang="el-GR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l-GR" dirty="0" smtClean="0"/>
              <a:t>= </a:t>
            </a:r>
            <a:r>
              <a:rPr lang="el-GR" dirty="0" err="1" smtClean="0"/>
              <a:t>μήκος</a:t>
            </a:r>
            <a:r>
              <a:rPr lang="el-GR" sz="1600" dirty="0" err="1" smtClean="0"/>
              <a:t>θεμ</a:t>
            </a:r>
            <a:r>
              <a:rPr lang="el-GR" sz="1600" dirty="0" smtClean="0"/>
              <a:t>.</a:t>
            </a:r>
            <a:r>
              <a:rPr lang="en-US" dirty="0" smtClean="0"/>
              <a:t>x</a:t>
            </a:r>
            <a:r>
              <a:rPr lang="el-GR" dirty="0" smtClean="0"/>
              <a:t> </a:t>
            </a:r>
            <a:r>
              <a:rPr lang="el-GR" dirty="0" err="1" smtClean="0"/>
              <a:t>πλάτος</a:t>
            </a:r>
            <a:r>
              <a:rPr lang="el-GR" sz="2000" dirty="0" err="1" smtClean="0"/>
              <a:t>θεμ</a:t>
            </a:r>
            <a:r>
              <a:rPr lang="el-GR" sz="2400" dirty="0" smtClean="0"/>
              <a:t>.</a:t>
            </a:r>
            <a:r>
              <a:rPr lang="el-GR" dirty="0" smtClean="0"/>
              <a:t> =1,2</a:t>
            </a:r>
            <a:r>
              <a:rPr lang="en-US" dirty="0" smtClean="0"/>
              <a:t>x1,</a:t>
            </a:r>
            <a:r>
              <a:rPr lang="el-GR" dirty="0" smtClean="0"/>
              <a:t>2</a:t>
            </a:r>
            <a:r>
              <a:rPr lang="en-US" dirty="0" smtClean="0"/>
              <a:t>= </a:t>
            </a:r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1,44</a:t>
            </a:r>
            <a:r>
              <a:rPr lang="en-US" dirty="0" smtClean="0"/>
              <a:t> m</a:t>
            </a:r>
            <a:r>
              <a:rPr lang="en-US" baseline="30000" dirty="0" smtClean="0"/>
              <a:t>2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 smtClean="0"/>
              <a:t>= </a:t>
            </a:r>
            <a:r>
              <a:rPr lang="el-GR" dirty="0" err="1" smtClean="0"/>
              <a:t>μήκος</a:t>
            </a:r>
            <a:r>
              <a:rPr lang="el-GR" sz="2000" dirty="0" err="1" smtClean="0"/>
              <a:t>κολ</a:t>
            </a:r>
            <a:r>
              <a:rPr lang="el-GR" dirty="0" smtClean="0"/>
              <a:t>.</a:t>
            </a:r>
            <a:r>
              <a:rPr lang="en-US" dirty="0" smtClean="0"/>
              <a:t>x</a:t>
            </a:r>
            <a:r>
              <a:rPr lang="el-GR" dirty="0" smtClean="0"/>
              <a:t> </a:t>
            </a:r>
            <a:r>
              <a:rPr lang="el-GR" dirty="0" err="1" smtClean="0"/>
              <a:t>πλάτος</a:t>
            </a:r>
            <a:r>
              <a:rPr lang="el-GR" sz="1800" dirty="0" err="1" smtClean="0"/>
              <a:t>κολ</a:t>
            </a:r>
            <a:r>
              <a:rPr lang="el-GR" sz="2800" dirty="0" smtClean="0"/>
              <a:t>. </a:t>
            </a:r>
            <a:r>
              <a:rPr lang="el-GR" dirty="0" smtClean="0"/>
              <a:t>=0,35</a:t>
            </a:r>
            <a:r>
              <a:rPr lang="en-US" dirty="0" smtClean="0"/>
              <a:t>x0,3</a:t>
            </a:r>
            <a:r>
              <a:rPr lang="el-GR" dirty="0" smtClean="0"/>
              <a:t>5</a:t>
            </a:r>
            <a:r>
              <a:rPr lang="en-US" dirty="0" smtClean="0"/>
              <a:t>=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0,1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23</a:t>
            </a:r>
            <a:r>
              <a:rPr lang="en-US" dirty="0" smtClean="0"/>
              <a:t> 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l-GR" dirty="0" smtClean="0"/>
              <a:t>Με τα αποτελέσματα </a:t>
            </a:r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Ε</a:t>
            </a:r>
            <a:r>
              <a:rPr lang="el-GR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l-GR" dirty="0" smtClean="0"/>
              <a:t> και 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Ε</a:t>
            </a:r>
            <a:r>
              <a:rPr lang="el-GR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dirty="0" smtClean="0"/>
              <a:t>κάνω αντικατάσταση στον τύπο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l-GR" baseline="-25000" dirty="0" smtClean="0">
                <a:solidFill>
                  <a:srgbClr val="FF0000"/>
                </a:solidFill>
              </a:rPr>
              <a:t>κολ.πυρ</a:t>
            </a:r>
            <a:r>
              <a:rPr lang="en-US" dirty="0" smtClean="0"/>
              <a:t>= 1/</a:t>
            </a:r>
            <a:r>
              <a:rPr lang="el-GR" dirty="0" smtClean="0"/>
              <a:t>2</a:t>
            </a:r>
            <a:r>
              <a:rPr lang="en-US" dirty="0" smtClean="0"/>
              <a:t>x (</a:t>
            </a:r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1,44</a:t>
            </a:r>
            <a:r>
              <a:rPr lang="en-US" dirty="0" smtClean="0"/>
              <a:t>+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0,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</a:rPr>
              <a:t>123</a:t>
            </a:r>
            <a:r>
              <a:rPr lang="en-US" dirty="0" smtClean="0"/>
              <a:t>) x</a:t>
            </a:r>
            <a:r>
              <a:rPr lang="el-GR" dirty="0" smtClean="0"/>
              <a:t> </a:t>
            </a:r>
            <a:r>
              <a:rPr lang="el-GR" dirty="0" smtClean="0">
                <a:solidFill>
                  <a:srgbClr val="FF0066"/>
                </a:solidFill>
              </a:rPr>
              <a:t>0,50 </a:t>
            </a:r>
            <a:r>
              <a:rPr lang="el-GR" dirty="0" smtClean="0"/>
              <a:t>=</a:t>
            </a:r>
            <a:r>
              <a:rPr lang="el-GR" dirty="0" smtClean="0">
                <a:solidFill>
                  <a:srgbClr val="FF0066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0,391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endParaRPr lang="el-GR" baseline="30000" dirty="0" smtClean="0">
              <a:solidFill>
                <a:srgbClr val="FF0000"/>
              </a:solidFill>
            </a:endParaRPr>
          </a:p>
          <a:p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ΠΕΔΙΛΟ Θ1, Θ2, Θ3 &amp;Θ4</a:t>
            </a:r>
            <a:endParaRPr lang="el-G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l-GR" sz="2800" dirty="0" smtClean="0"/>
              <a:t>Ο όγκος σκυροδέματος Θ1 ολικό: </a:t>
            </a:r>
            <a:endParaRPr lang="en-US" sz="2800" dirty="0" smtClean="0"/>
          </a:p>
          <a:p>
            <a:pPr algn="ctr">
              <a:buNone/>
            </a:pPr>
            <a:r>
              <a:rPr lang="en-US" sz="2800" dirty="0" smtClean="0"/>
              <a:t>V</a:t>
            </a:r>
            <a:r>
              <a:rPr lang="el-GR" sz="2800" dirty="0" err="1" smtClean="0"/>
              <a:t>ολ</a:t>
            </a:r>
            <a:r>
              <a:rPr lang="el-GR" sz="2800" dirty="0" smtClean="0"/>
              <a:t>. =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l-GR" sz="2800" baseline="-25000" dirty="0" smtClean="0">
                <a:solidFill>
                  <a:schemeClr val="accent6">
                    <a:lumMod val="75000"/>
                  </a:schemeClr>
                </a:solidFill>
              </a:rPr>
              <a:t>βάσης</a:t>
            </a:r>
            <a:r>
              <a:rPr lang="en-US" sz="2800" dirty="0" smtClean="0"/>
              <a:t>+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V</a:t>
            </a:r>
            <a:r>
              <a:rPr lang="el-GR" sz="2800" baseline="-25000" dirty="0" smtClean="0">
                <a:solidFill>
                  <a:srgbClr val="FF0000"/>
                </a:solidFill>
              </a:rPr>
              <a:t>κολ.πυρ</a:t>
            </a:r>
            <a:r>
              <a:rPr lang="en-US" sz="2800" dirty="0" smtClean="0"/>
              <a:t>=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0,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</a:rPr>
              <a:t>432</a:t>
            </a:r>
            <a:r>
              <a:rPr lang="en-US" sz="2800" dirty="0" smtClean="0"/>
              <a:t> +</a:t>
            </a:r>
            <a:r>
              <a:rPr lang="el-GR" sz="2800" dirty="0" smtClean="0">
                <a:solidFill>
                  <a:srgbClr val="FF0000"/>
                </a:solidFill>
              </a:rPr>
              <a:t> 0,391 </a:t>
            </a:r>
            <a:r>
              <a:rPr lang="en-US" sz="2800" dirty="0" smtClean="0"/>
              <a:t>= </a:t>
            </a:r>
            <a:r>
              <a:rPr lang="el-GR" sz="2800" dirty="0" smtClean="0"/>
              <a:t>0,8223</a:t>
            </a:r>
            <a:r>
              <a:rPr lang="en-US" sz="2800" dirty="0" smtClean="0"/>
              <a:t>m</a:t>
            </a:r>
            <a:r>
              <a:rPr lang="en-US" sz="2800" baseline="30000" dirty="0" smtClean="0"/>
              <a:t>3</a:t>
            </a:r>
            <a:endParaRPr lang="el-GR" sz="2800" baseline="30000" dirty="0" smtClean="0"/>
          </a:p>
          <a:p>
            <a:pPr algn="ctr">
              <a:buNone/>
            </a:pPr>
            <a:endParaRPr lang="el-GR" sz="2800" baseline="30000" dirty="0" smtClean="0"/>
          </a:p>
          <a:p>
            <a:pPr marL="514350" indent="-514350" algn="just">
              <a:buFont typeface="+mj-lt"/>
              <a:buAutoNum type="arabicPeriod" startAt="4"/>
            </a:pPr>
            <a:r>
              <a:rPr lang="el-GR" sz="2800" dirty="0" smtClean="0"/>
              <a:t>Δεδομένου ότι Θ1= Θ2= Θ3= Θ4 δεν χρειάζεται να τα υπολογίσουμε εκ νέου.</a:t>
            </a:r>
            <a:endParaRPr lang="en-US" sz="2800" dirty="0" smtClean="0"/>
          </a:p>
          <a:p>
            <a:pPr marL="514350" indent="-514350" algn="ctr">
              <a:buNone/>
            </a:pPr>
            <a:r>
              <a:rPr lang="en-US" dirty="0" smtClean="0"/>
              <a:t>O</a:t>
            </a:r>
            <a:r>
              <a:rPr lang="el-GR" dirty="0" smtClean="0"/>
              <a:t>πότε, </a:t>
            </a:r>
            <a:endParaRPr lang="en-US" dirty="0" smtClean="0"/>
          </a:p>
          <a:p>
            <a:pPr marL="514350" indent="-514350" algn="ctr">
              <a:buNone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el-GR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θ1+θ2+θ3+θ4</a:t>
            </a:r>
            <a:r>
              <a:rPr lang="el-GR" dirty="0" smtClean="0"/>
              <a:t>= 0,8223</a:t>
            </a:r>
            <a:r>
              <a:rPr lang="en-US" dirty="0" smtClean="0"/>
              <a:t>x</a:t>
            </a:r>
            <a:r>
              <a:rPr lang="el-GR" dirty="0" smtClean="0"/>
              <a:t>4</a:t>
            </a:r>
            <a:r>
              <a:rPr lang="en-US" dirty="0" smtClean="0"/>
              <a:t>= </a:t>
            </a:r>
            <a:r>
              <a:rPr lang="el-G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3, 291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en-US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el-G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ΠΕΔΙΛΟ Θ5</a:t>
            </a:r>
            <a:endParaRPr lang="el-GR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9302" r="2326"/>
          <a:stretch>
            <a:fillRect/>
          </a:stretch>
        </p:blipFill>
        <p:spPr bwMode="auto">
          <a:xfrm>
            <a:off x="827584" y="836712"/>
            <a:ext cx="2736304" cy="2842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04664"/>
            <a:ext cx="3098261" cy="5688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ΠΕΔΙΛΟ Θ5 </a:t>
            </a:r>
            <a:endParaRPr lang="el-G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l-GR" sz="2800" dirty="0" smtClean="0"/>
              <a:t>ΔΕΔΟΜΕΝΑ: </a:t>
            </a:r>
          </a:p>
          <a:p>
            <a:pPr>
              <a:buNone/>
            </a:pPr>
            <a:r>
              <a:rPr lang="el-GR" sz="2800" dirty="0" smtClean="0"/>
              <a:t>Διαστάσεις Θ5= 1,50/1,50 </a:t>
            </a:r>
            <a:r>
              <a:rPr lang="en-US" sz="2800" dirty="0" smtClean="0"/>
              <a:t>m</a:t>
            </a:r>
            <a:r>
              <a:rPr lang="el-GR" sz="2800" dirty="0" smtClean="0"/>
              <a:t>, Ύψος Θ5= 1/0,40 </a:t>
            </a:r>
            <a:r>
              <a:rPr lang="en-US" sz="2800" dirty="0" smtClean="0"/>
              <a:t>m </a:t>
            </a:r>
            <a:r>
              <a:rPr lang="el-GR" sz="2800" dirty="0" smtClean="0"/>
              <a:t>άρα </a:t>
            </a:r>
            <a:r>
              <a:rPr lang="el-GR" sz="2800" dirty="0" err="1" smtClean="0">
                <a:solidFill>
                  <a:srgbClr val="FF0066"/>
                </a:solidFill>
              </a:rPr>
              <a:t>Υ</a:t>
            </a:r>
            <a:r>
              <a:rPr lang="el-GR" sz="2800" baseline="-25000" dirty="0" err="1" smtClean="0">
                <a:solidFill>
                  <a:srgbClr val="FF0066"/>
                </a:solidFill>
              </a:rPr>
              <a:t>κόλ</a:t>
            </a:r>
            <a:r>
              <a:rPr lang="el-GR" sz="2800" baseline="-25000" dirty="0" smtClean="0">
                <a:solidFill>
                  <a:srgbClr val="FF0066"/>
                </a:solidFill>
              </a:rPr>
              <a:t>. πυρ</a:t>
            </a:r>
            <a:r>
              <a:rPr lang="el-GR" sz="1600" baseline="-25000" dirty="0" smtClean="0">
                <a:solidFill>
                  <a:srgbClr val="FF99FF"/>
                </a:solidFill>
              </a:rPr>
              <a:t>.</a:t>
            </a:r>
            <a:r>
              <a:rPr lang="el-GR" sz="2800" dirty="0" smtClean="0">
                <a:solidFill>
                  <a:srgbClr val="FF99FF"/>
                </a:solidFill>
              </a:rPr>
              <a:t> </a:t>
            </a:r>
            <a:r>
              <a:rPr lang="el-GR" sz="2800" dirty="0" smtClean="0"/>
              <a:t>= 1- 0,40= </a:t>
            </a:r>
            <a:r>
              <a:rPr lang="el-GR" sz="2800" dirty="0" smtClean="0">
                <a:solidFill>
                  <a:srgbClr val="FF0066"/>
                </a:solidFill>
              </a:rPr>
              <a:t>0,60 </a:t>
            </a:r>
            <a:r>
              <a:rPr lang="en-US" sz="2800" dirty="0" smtClean="0"/>
              <a:t>m</a:t>
            </a:r>
          </a:p>
          <a:p>
            <a:pPr>
              <a:buNone/>
            </a:pPr>
            <a:r>
              <a:rPr lang="el-GR" sz="2800" dirty="0" smtClean="0"/>
              <a:t>Διαστάσεις Κ5= 0,50/0,35</a:t>
            </a:r>
            <a:r>
              <a:rPr lang="en-US" sz="2800" dirty="0" smtClean="0"/>
              <a:t>m</a:t>
            </a:r>
          </a:p>
          <a:p>
            <a:pPr>
              <a:buNone/>
            </a:pPr>
            <a:endParaRPr lang="el-GR" sz="2800" u="sng" dirty="0" smtClean="0"/>
          </a:p>
          <a:p>
            <a:pPr>
              <a:buFont typeface="Wingdings" pitchFamily="2" charset="2"/>
              <a:buChar char="q"/>
            </a:pPr>
            <a:r>
              <a:rPr lang="el-GR" sz="2800" dirty="0" smtClean="0"/>
              <a:t>Λύση: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/>
              <a:t>Όγκος βάσης: </a:t>
            </a:r>
          </a:p>
          <a:p>
            <a:pPr>
              <a:buNone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</a:rPr>
              <a:t>βάσης</a:t>
            </a:r>
            <a:r>
              <a:rPr lang="el-GR" sz="2800" dirty="0" smtClean="0"/>
              <a:t>= μήκος</a:t>
            </a:r>
            <a:r>
              <a:rPr lang="en-US" sz="2800" dirty="0" smtClean="0"/>
              <a:t>x</a:t>
            </a:r>
            <a:r>
              <a:rPr lang="el-GR" sz="2800" dirty="0" smtClean="0"/>
              <a:t>πλάτος</a:t>
            </a:r>
            <a:r>
              <a:rPr lang="en-US" sz="2800" dirty="0" smtClean="0"/>
              <a:t>x</a:t>
            </a:r>
            <a:r>
              <a:rPr lang="el-GR" sz="2800" dirty="0" smtClean="0"/>
              <a:t>ύψος= =1,50</a:t>
            </a:r>
            <a:r>
              <a:rPr lang="en-US" sz="2800" dirty="0" smtClean="0"/>
              <a:t>x1,50x0,40=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0,9 m</a:t>
            </a:r>
            <a:r>
              <a:rPr lang="en-US" sz="2800" baseline="30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ΠΕΔΙΛΟ Θ5 </a:t>
            </a:r>
            <a:endParaRPr lang="el-G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l-GR" sz="2800" dirty="0" smtClean="0"/>
              <a:t>Όγκος κόλουρης πυραμίδας: </a:t>
            </a:r>
          </a:p>
          <a:p>
            <a:pPr marL="514350" indent="-51435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V</a:t>
            </a:r>
            <a:r>
              <a:rPr lang="el-GR" sz="1800" dirty="0" smtClean="0">
                <a:solidFill>
                  <a:srgbClr val="FF0000"/>
                </a:solidFill>
              </a:rPr>
              <a:t>κολ.πυρ.</a:t>
            </a:r>
            <a:r>
              <a:rPr lang="el-GR" sz="2800" dirty="0" smtClean="0"/>
              <a:t>=</a:t>
            </a:r>
            <a:r>
              <a:rPr lang="el-GR" sz="1800" dirty="0" smtClean="0">
                <a:solidFill>
                  <a:srgbClr val="FF0000"/>
                </a:solidFill>
              </a:rPr>
              <a:t> </a:t>
            </a:r>
            <a:r>
              <a:rPr lang="el-GR" sz="2800" dirty="0" smtClean="0"/>
              <a:t>½</a:t>
            </a:r>
            <a:r>
              <a:rPr lang="en-US" sz="2800" dirty="0" smtClean="0"/>
              <a:t>x</a:t>
            </a:r>
            <a:r>
              <a:rPr lang="el-GR" sz="2800" dirty="0" smtClean="0"/>
              <a:t>(Ε1</a:t>
            </a:r>
            <a:r>
              <a:rPr lang="en-US" sz="2800" dirty="0" smtClean="0"/>
              <a:t>+E2)x</a:t>
            </a:r>
            <a:r>
              <a:rPr lang="el-GR" sz="2800" dirty="0" smtClean="0"/>
              <a:t>υ</a:t>
            </a:r>
            <a:endParaRPr lang="en-US" sz="2800" dirty="0" smtClean="0"/>
          </a:p>
          <a:p>
            <a:pPr marL="514350" indent="-514350">
              <a:buNone/>
            </a:pP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</a:rPr>
              <a:t>Ε</a:t>
            </a:r>
            <a:r>
              <a:rPr lang="el-GR" sz="2800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l-GR" sz="2800" dirty="0" smtClean="0"/>
              <a:t>= </a:t>
            </a:r>
            <a:r>
              <a:rPr lang="el-GR" sz="2800" dirty="0" err="1" smtClean="0"/>
              <a:t>μήκος</a:t>
            </a:r>
            <a:r>
              <a:rPr lang="el-GR" sz="1400" dirty="0" err="1" smtClean="0"/>
              <a:t>θεμ</a:t>
            </a:r>
            <a:r>
              <a:rPr lang="el-GR" sz="1400" dirty="0" smtClean="0"/>
              <a:t>.</a:t>
            </a:r>
            <a:r>
              <a:rPr lang="en-US" sz="2800" dirty="0" smtClean="0"/>
              <a:t>x</a:t>
            </a:r>
            <a:r>
              <a:rPr lang="el-GR" sz="2800" dirty="0" smtClean="0"/>
              <a:t> </a:t>
            </a:r>
            <a:r>
              <a:rPr lang="el-GR" sz="2800" dirty="0" err="1" smtClean="0"/>
              <a:t>πλάτος</a:t>
            </a:r>
            <a:r>
              <a:rPr lang="el-GR" sz="1800" dirty="0" err="1" smtClean="0"/>
              <a:t>θεμ</a:t>
            </a:r>
            <a:r>
              <a:rPr lang="el-GR" sz="2000" dirty="0" smtClean="0"/>
              <a:t>.</a:t>
            </a:r>
            <a:r>
              <a:rPr lang="el-GR" sz="2800" dirty="0" smtClean="0"/>
              <a:t> =1,50</a:t>
            </a:r>
            <a:r>
              <a:rPr lang="en-US" sz="2800" dirty="0" smtClean="0"/>
              <a:t>x1,50= 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2,25</a:t>
            </a:r>
            <a:r>
              <a:rPr lang="en-US" sz="2800" dirty="0" smtClean="0"/>
              <a:t> m</a:t>
            </a:r>
            <a:r>
              <a:rPr lang="en-US" sz="2800" baseline="30000" dirty="0" smtClean="0"/>
              <a:t>2</a:t>
            </a:r>
          </a:p>
          <a:p>
            <a:pPr marL="514350" indent="-514350">
              <a:buNone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28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800" dirty="0" smtClean="0"/>
              <a:t>= </a:t>
            </a:r>
            <a:r>
              <a:rPr lang="el-GR" sz="2800" dirty="0" err="1" smtClean="0"/>
              <a:t>μήκος</a:t>
            </a:r>
            <a:r>
              <a:rPr lang="el-GR" sz="1800" dirty="0" err="1" smtClean="0"/>
              <a:t>κολ</a:t>
            </a:r>
            <a:r>
              <a:rPr lang="el-GR" sz="2800" dirty="0" smtClean="0"/>
              <a:t>.</a:t>
            </a:r>
            <a:r>
              <a:rPr lang="en-US" sz="2800" dirty="0" smtClean="0"/>
              <a:t>x</a:t>
            </a:r>
            <a:r>
              <a:rPr lang="el-GR" sz="2800" dirty="0" smtClean="0"/>
              <a:t> </a:t>
            </a:r>
            <a:r>
              <a:rPr lang="el-GR" sz="2800" dirty="0" err="1" smtClean="0"/>
              <a:t>πλάτος</a:t>
            </a:r>
            <a:r>
              <a:rPr lang="el-GR" sz="1600" dirty="0" err="1" smtClean="0"/>
              <a:t>κολ</a:t>
            </a:r>
            <a:r>
              <a:rPr lang="el-GR" sz="2400" dirty="0" smtClean="0"/>
              <a:t>. </a:t>
            </a:r>
            <a:r>
              <a:rPr lang="el-GR" sz="2800" dirty="0" smtClean="0"/>
              <a:t>=0,50</a:t>
            </a:r>
            <a:r>
              <a:rPr lang="en-US" sz="2800" dirty="0" smtClean="0"/>
              <a:t>x0,30= 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0,15</a:t>
            </a:r>
            <a:r>
              <a:rPr lang="en-US" sz="2800" dirty="0" smtClean="0"/>
              <a:t> 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</a:t>
            </a:r>
          </a:p>
          <a:p>
            <a:pPr>
              <a:buNone/>
            </a:pPr>
            <a:r>
              <a:rPr lang="el-GR" sz="2800" dirty="0" smtClean="0"/>
              <a:t>Με τα αποτελέσματα </a:t>
            </a: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</a:rPr>
              <a:t>Ε</a:t>
            </a:r>
            <a:r>
              <a:rPr lang="el-GR" sz="2800" baseline="-25000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l-GR" sz="2800" dirty="0" smtClean="0"/>
              <a:t> και </a:t>
            </a:r>
            <a:r>
              <a:rPr lang="el-GR" sz="2800" dirty="0" smtClean="0">
                <a:solidFill>
                  <a:schemeClr val="accent1">
                    <a:lumMod val="75000"/>
                  </a:schemeClr>
                </a:solidFill>
              </a:rPr>
              <a:t>Ε</a:t>
            </a:r>
            <a:r>
              <a:rPr lang="el-GR" sz="28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l-GR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2800" dirty="0" smtClean="0"/>
              <a:t>κάνω αντικατάσταση στον τύπο </a:t>
            </a:r>
            <a:r>
              <a:rPr lang="en-US" sz="2800" dirty="0" smtClean="0">
                <a:solidFill>
                  <a:srgbClr val="FF0000"/>
                </a:solidFill>
              </a:rPr>
              <a:t>V</a:t>
            </a:r>
            <a:r>
              <a:rPr lang="el-GR" sz="2800" baseline="-25000" dirty="0" smtClean="0">
                <a:solidFill>
                  <a:srgbClr val="FF0000"/>
                </a:solidFill>
              </a:rPr>
              <a:t>κολ.πυρ</a:t>
            </a:r>
            <a:r>
              <a:rPr lang="en-US" sz="2800" dirty="0" smtClean="0"/>
              <a:t>= 1/</a:t>
            </a:r>
            <a:r>
              <a:rPr lang="el-GR" sz="2800" dirty="0" smtClean="0"/>
              <a:t>2</a:t>
            </a:r>
            <a:r>
              <a:rPr lang="en-US" sz="2800" dirty="0" smtClean="0"/>
              <a:t>x (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2,25</a:t>
            </a:r>
            <a:r>
              <a:rPr lang="en-US" sz="2800" dirty="0" smtClean="0"/>
              <a:t>+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0,15</a:t>
            </a:r>
            <a:r>
              <a:rPr lang="en-US" sz="2800" dirty="0" smtClean="0"/>
              <a:t>) x</a:t>
            </a:r>
            <a:r>
              <a:rPr lang="el-GR" sz="2800" dirty="0" smtClean="0"/>
              <a:t> </a:t>
            </a:r>
            <a:r>
              <a:rPr lang="el-GR" sz="2800" dirty="0" smtClean="0">
                <a:solidFill>
                  <a:srgbClr val="FF0066"/>
                </a:solidFill>
              </a:rPr>
              <a:t>0,60 </a:t>
            </a:r>
            <a:r>
              <a:rPr lang="el-GR" sz="2800" dirty="0" smtClean="0"/>
              <a:t>=</a:t>
            </a:r>
            <a:r>
              <a:rPr lang="el-GR" sz="2800" dirty="0" smtClean="0">
                <a:solidFill>
                  <a:srgbClr val="FF0066"/>
                </a:solidFill>
              </a:rPr>
              <a:t> </a:t>
            </a:r>
            <a:r>
              <a:rPr lang="el-GR" sz="2800" dirty="0" smtClean="0">
                <a:solidFill>
                  <a:srgbClr val="FF0000"/>
                </a:solidFill>
              </a:rPr>
              <a:t>0,72 </a:t>
            </a:r>
            <a:r>
              <a:rPr lang="en-US" sz="2800" dirty="0" smtClean="0">
                <a:solidFill>
                  <a:srgbClr val="FF0000"/>
                </a:solidFill>
              </a:rPr>
              <a:t>m</a:t>
            </a:r>
            <a:r>
              <a:rPr lang="en-US" sz="2800" baseline="30000" dirty="0" smtClean="0">
                <a:solidFill>
                  <a:srgbClr val="FF0000"/>
                </a:solidFill>
              </a:rPr>
              <a:t>3</a:t>
            </a:r>
            <a:endParaRPr lang="el-GR" sz="2800" baseline="300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ΠΕΔΙΛΟ Θ5 και Θ6</a:t>
            </a:r>
            <a:endParaRPr lang="el-G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37730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l-GR" dirty="0" smtClean="0"/>
              <a:t>Ο όγκος σκυροδέματος Θ5 ολικό: </a:t>
            </a:r>
            <a:endParaRPr lang="en-US" dirty="0" smtClean="0"/>
          </a:p>
          <a:p>
            <a:pPr algn="ctr">
              <a:buNone/>
            </a:pPr>
            <a:r>
              <a:rPr lang="en-US" sz="2800" dirty="0" smtClean="0"/>
              <a:t>V</a:t>
            </a:r>
            <a:r>
              <a:rPr lang="el-GR" sz="2800" dirty="0" err="1" smtClean="0"/>
              <a:t>ολ</a:t>
            </a:r>
            <a:r>
              <a:rPr lang="el-GR" sz="2800" dirty="0" smtClean="0"/>
              <a:t>. =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l-GR" sz="2800" baseline="-25000" dirty="0" smtClean="0">
                <a:solidFill>
                  <a:schemeClr val="accent6">
                    <a:lumMod val="75000"/>
                  </a:schemeClr>
                </a:solidFill>
              </a:rPr>
              <a:t>βάσης</a:t>
            </a:r>
            <a:r>
              <a:rPr lang="en-US" sz="2800" dirty="0" smtClean="0"/>
              <a:t>+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V</a:t>
            </a:r>
            <a:r>
              <a:rPr lang="el-GR" sz="2800" baseline="-25000" dirty="0" smtClean="0">
                <a:solidFill>
                  <a:srgbClr val="FF0000"/>
                </a:solidFill>
              </a:rPr>
              <a:t>κολ.πυρ</a:t>
            </a:r>
            <a:r>
              <a:rPr lang="en-US" sz="2800" dirty="0" smtClean="0"/>
              <a:t>=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0,9</a:t>
            </a:r>
            <a:r>
              <a:rPr lang="en-US" sz="2800" dirty="0" smtClean="0"/>
              <a:t> +</a:t>
            </a:r>
            <a:r>
              <a:rPr lang="el-GR" sz="2800" dirty="0" smtClean="0">
                <a:solidFill>
                  <a:srgbClr val="FF0000"/>
                </a:solidFill>
              </a:rPr>
              <a:t> 0,72</a:t>
            </a:r>
            <a:r>
              <a:rPr lang="en-US" sz="2800" dirty="0" smtClean="0"/>
              <a:t>= 1,62 m</a:t>
            </a:r>
            <a:r>
              <a:rPr lang="en-US" sz="2800" baseline="30000" dirty="0" smtClean="0"/>
              <a:t>3</a:t>
            </a:r>
            <a:endParaRPr lang="el-GR" sz="2800" baseline="30000" dirty="0" smtClean="0"/>
          </a:p>
          <a:p>
            <a:pPr marL="514350" indent="-514350" algn="just">
              <a:buFont typeface="+mj-lt"/>
              <a:buAutoNum type="arabicPeriod" startAt="4"/>
            </a:pPr>
            <a:r>
              <a:rPr lang="el-GR" sz="2800" dirty="0" smtClean="0"/>
              <a:t>Δεδομένου ότι Θ6= Θ5 δεν χρειάζεται να υπολογίσουμε εκ νέου το Θ6.</a:t>
            </a:r>
            <a:endParaRPr lang="en-US" sz="2800" dirty="0" smtClean="0"/>
          </a:p>
          <a:p>
            <a:pPr marL="514350" indent="-514350" algn="ctr">
              <a:buNone/>
            </a:pPr>
            <a:r>
              <a:rPr lang="en-US" sz="2800" dirty="0" smtClean="0"/>
              <a:t>O</a:t>
            </a:r>
            <a:r>
              <a:rPr lang="el-GR" sz="2800" dirty="0" smtClean="0"/>
              <a:t>πότε, </a:t>
            </a:r>
            <a:endParaRPr lang="en-US" sz="2800" dirty="0" smtClean="0"/>
          </a:p>
          <a:p>
            <a:pPr marL="514350" indent="-514350" algn="ctr">
              <a:buNone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</a:t>
            </a:r>
            <a:r>
              <a:rPr lang="el-GR" sz="2800" b="1" baseline="-25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θ5+θ6</a:t>
            </a:r>
            <a:r>
              <a:rPr lang="el-GR" sz="2800" dirty="0" smtClean="0"/>
              <a:t>= 1,62</a:t>
            </a:r>
            <a:r>
              <a:rPr lang="en-US" sz="2800" dirty="0" smtClean="0"/>
              <a:t>x2= </a:t>
            </a:r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3,24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</a:t>
            </a:r>
            <a:r>
              <a:rPr lang="en-US" sz="2800" b="1" baseline="30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</a:t>
            </a:r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el-GR" sz="2800" dirty="0" smtClean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ΣΥΝΟΛΙΚΟΣ ΟΓΚΟΣ ΣΚΥΡΟΔΕΜΑΤΟΣ (σελ. 27)</a:t>
            </a:r>
            <a:endParaRPr lang="el-GR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buNone/>
            </a:pPr>
            <a:endParaRPr lang="el-GR" dirty="0" smtClean="0"/>
          </a:p>
          <a:p>
            <a:pPr>
              <a:buFont typeface="Wingdings" pitchFamily="2" charset="2"/>
              <a:buChar char="q"/>
            </a:pPr>
            <a:r>
              <a:rPr lang="el-GR" dirty="0" smtClean="0"/>
              <a:t>Συνολικός όγκος σκυροδέματος θεμελίων: </a:t>
            </a:r>
          </a:p>
          <a:p>
            <a:pPr algn="ctr">
              <a:buNone/>
            </a:pPr>
            <a:r>
              <a:rPr lang="en-US" sz="8000" b="1" dirty="0" smtClean="0">
                <a:solidFill>
                  <a:srgbClr val="9966FF"/>
                </a:solidFill>
              </a:rPr>
              <a:t>V</a:t>
            </a:r>
            <a:r>
              <a:rPr lang="el-GR" sz="2400" b="1" baseline="-25000" dirty="0" smtClean="0">
                <a:solidFill>
                  <a:srgbClr val="9966FF"/>
                </a:solidFill>
              </a:rPr>
              <a:t>συν.  </a:t>
            </a:r>
            <a:r>
              <a:rPr lang="el-GR" sz="2400" b="1" baseline="-25000" dirty="0" err="1" smtClean="0">
                <a:solidFill>
                  <a:srgbClr val="9966FF"/>
                </a:solidFill>
              </a:rPr>
              <a:t>θεμ</a:t>
            </a:r>
            <a:r>
              <a:rPr lang="el-GR" sz="2800" b="1" baseline="-25000" dirty="0" smtClean="0">
                <a:solidFill>
                  <a:srgbClr val="9966FF"/>
                </a:solidFill>
              </a:rPr>
              <a:t>. </a:t>
            </a:r>
            <a:r>
              <a:rPr lang="el-GR" sz="2800" b="1" dirty="0" smtClean="0"/>
              <a:t>=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</a:t>
            </a:r>
            <a:r>
              <a:rPr lang="el-GR" sz="2400" b="1" baseline="-25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θ5+θ6</a:t>
            </a:r>
            <a:r>
              <a:rPr lang="el-GR" sz="2800" b="1" baseline="-25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el-GR" sz="2800" b="1" dirty="0" smtClean="0"/>
              <a:t>+</a:t>
            </a:r>
            <a:r>
              <a:rPr lang="el-GR" sz="2800" b="1" baseline="-25000" dirty="0" smtClean="0"/>
              <a:t>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el-GR" sz="24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θ1+θ2+θ3+θ4</a:t>
            </a:r>
            <a:r>
              <a:rPr lang="el-GR" sz="28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l-GR" sz="2800" b="1" dirty="0" smtClean="0"/>
              <a:t>= 3,24 + 3, 291= </a:t>
            </a:r>
            <a:r>
              <a:rPr lang="el-GR" sz="2800" b="1" dirty="0" smtClean="0">
                <a:solidFill>
                  <a:srgbClr val="9966FF"/>
                </a:solidFill>
              </a:rPr>
              <a:t>6,531</a:t>
            </a:r>
            <a:r>
              <a:rPr lang="en-US" sz="2800" dirty="0" smtClean="0"/>
              <a:t> m</a:t>
            </a:r>
            <a:r>
              <a:rPr lang="en-US" sz="2800" baseline="30000" dirty="0" smtClean="0"/>
              <a:t>3</a:t>
            </a:r>
            <a:r>
              <a:rPr lang="el-GR" sz="2800" b="1" dirty="0" smtClean="0"/>
              <a:t> </a:t>
            </a:r>
            <a:endParaRPr lang="el-GR" sz="2800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739" t="15450" r="7151"/>
          <a:stretch>
            <a:fillRect/>
          </a:stretch>
        </p:blipFill>
        <p:spPr bwMode="auto">
          <a:xfrm>
            <a:off x="755576" y="980728"/>
            <a:ext cx="7740352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β. </a:t>
            </a:r>
            <a:r>
              <a:rPr lang="el-GR" dirty="0" err="1" smtClean="0"/>
              <a:t>Προμετρηση</a:t>
            </a:r>
            <a:r>
              <a:rPr lang="el-GR" dirty="0" smtClean="0"/>
              <a:t> </a:t>
            </a:r>
            <a:r>
              <a:rPr lang="el-GR" dirty="0" err="1" smtClean="0"/>
              <a:t>ογκου</a:t>
            </a:r>
            <a:r>
              <a:rPr lang="el-GR" dirty="0" smtClean="0"/>
              <a:t> </a:t>
            </a:r>
            <a:r>
              <a:rPr lang="el-GR" dirty="0" err="1" smtClean="0"/>
              <a:t>σκυροδεματοΣ</a:t>
            </a:r>
            <a:r>
              <a:rPr lang="el-GR" dirty="0" smtClean="0"/>
              <a:t> </a:t>
            </a:r>
            <a:r>
              <a:rPr lang="el-GR" dirty="0" err="1" smtClean="0"/>
              <a:t>υποστυλωματων</a:t>
            </a:r>
            <a:r>
              <a:rPr lang="el-GR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err="1" smtClean="0"/>
              <a:t>Ογκομέτρηση</a:t>
            </a:r>
            <a:r>
              <a:rPr lang="el-GR" b="1" dirty="0" smtClean="0"/>
              <a:t> σκυροδέματος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just">
              <a:buFont typeface="Wingdings" pitchFamily="2" charset="2"/>
              <a:buChar char="ü"/>
            </a:pPr>
            <a:r>
              <a:rPr lang="el-GR" dirty="0" smtClean="0"/>
              <a:t>Τα σκυροδέματα </a:t>
            </a:r>
            <a:r>
              <a:rPr lang="el-GR" b="1" dirty="0" smtClean="0"/>
              <a:t>μετρώνται σε κυβικά μέτρα </a:t>
            </a:r>
            <a:r>
              <a:rPr lang="el-GR" dirty="0" smtClean="0"/>
              <a:t>(</a:t>
            </a:r>
            <a:r>
              <a:rPr lang="en-US" dirty="0" smtClean="0"/>
              <a:t>m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  <a:r>
              <a:rPr lang="el-GR" dirty="0" smtClean="0"/>
              <a:t>. </a:t>
            </a:r>
          </a:p>
          <a:p>
            <a:pPr algn="just">
              <a:buFont typeface="Wingdings" pitchFamily="2" charset="2"/>
              <a:buChar char="ü"/>
            </a:pPr>
            <a:r>
              <a:rPr lang="el-GR" dirty="0" smtClean="0"/>
              <a:t>Στον υπολογισμό των όγκων </a:t>
            </a:r>
            <a:r>
              <a:rPr lang="el-GR" b="1" dirty="0" smtClean="0"/>
              <a:t>δεν αφαιρούνται </a:t>
            </a:r>
            <a:r>
              <a:rPr lang="el-GR" dirty="0" smtClean="0"/>
              <a:t>οι </a:t>
            </a:r>
            <a:r>
              <a:rPr lang="el-GR" dirty="0" err="1" smtClean="0"/>
              <a:t>σιδηροί</a:t>
            </a:r>
            <a:r>
              <a:rPr lang="el-GR" dirty="0" smtClean="0"/>
              <a:t> οπλισμοί, οι </a:t>
            </a:r>
            <a:r>
              <a:rPr lang="el-GR" dirty="0" err="1" smtClean="0"/>
              <a:t>φαλτσογωνίες</a:t>
            </a:r>
            <a:r>
              <a:rPr lang="el-GR" dirty="0" smtClean="0"/>
              <a:t>, οι τυχόν σωλήνες των ηλεκτρικών αγωγών και </a:t>
            </a:r>
            <a:r>
              <a:rPr lang="el-GR" dirty="0" err="1" smtClean="0"/>
              <a:t>ό,τι</a:t>
            </a:r>
            <a:r>
              <a:rPr lang="el-GR" dirty="0" smtClean="0"/>
              <a:t> άλλο έχει όγκο μικρότερο από 0,02 </a:t>
            </a:r>
            <a:r>
              <a:rPr lang="en-US" dirty="0" smtClean="0"/>
              <a:t>m</a:t>
            </a:r>
            <a:r>
              <a:rPr lang="en-US" baseline="30000" dirty="0" smtClean="0"/>
              <a:t>3</a:t>
            </a:r>
            <a:r>
              <a:rPr lang="el-GR" dirty="0" smtClean="0"/>
              <a:t> ανά κυβικό μέτρο. </a:t>
            </a:r>
          </a:p>
          <a:p>
            <a:pPr algn="just">
              <a:buFont typeface="Wingdings" pitchFamily="2" charset="2"/>
              <a:buChar char="ü"/>
            </a:pPr>
            <a:r>
              <a:rPr lang="el-GR" dirty="0" smtClean="0"/>
              <a:t>Σε περίπτωση στοιχείων με μικρές διαστάσεις (π.χ. πρέκια, κατώφλια, σκαλοπάτια κ.λπ.) ή πολύ </a:t>
            </a:r>
            <a:r>
              <a:rPr lang="el-GR" dirty="0" err="1" smtClean="0"/>
              <a:t>επιμήκων</a:t>
            </a:r>
            <a:r>
              <a:rPr lang="el-GR" dirty="0" smtClean="0"/>
              <a:t> στοιχείων (π.χ. </a:t>
            </a:r>
            <a:r>
              <a:rPr lang="el-GR" dirty="0" err="1" smtClean="0"/>
              <a:t>σενάζ</a:t>
            </a:r>
            <a:r>
              <a:rPr lang="el-GR" dirty="0" smtClean="0"/>
              <a:t>), αυτά συνήθως μετρώνται σε μέτρα μήκους ("τρέχοντα μέτρα"). Τα πρέκια, τα κατώφλια και τα σκαλοπάτια μετρώνται ακόμη σε ορισμένες περιπτώσεις και με το κομμάτι.</a:t>
            </a: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Προμέτρηση</a:t>
            </a:r>
            <a:r>
              <a:rPr lang="el-GR" dirty="0" smtClean="0"/>
              <a:t> σκυροδέματος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3933056"/>
            <a:ext cx="8229600" cy="204482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el-GR" dirty="0" smtClean="0"/>
              <a:t>Στην </a:t>
            </a:r>
            <a:r>
              <a:rPr lang="el-GR" dirty="0" err="1" smtClean="0"/>
              <a:t>προμέτρηση</a:t>
            </a:r>
            <a:r>
              <a:rPr lang="el-GR" dirty="0" smtClean="0"/>
              <a:t> του σκυροδέματος λαμβάνεται υπόψη ο όγκος του σκυροδέματος από την πάνω επιφάνεια της πλάκας της προηγούμενης στάθμης (π.χ. στάθμη ισογείου στο) ως την πάνω επιφάνεια της πλάκας της στάθμης που </a:t>
            </a:r>
            <a:r>
              <a:rPr lang="el-GR" dirty="0" err="1" smtClean="0"/>
              <a:t>προμετριέται</a:t>
            </a:r>
            <a:r>
              <a:rPr lang="el-GR" dirty="0" smtClean="0"/>
              <a:t>. Το ύψος αυτό ονομάζεται </a:t>
            </a:r>
            <a:r>
              <a:rPr lang="el-GR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μικτό ύψος ορόφου</a:t>
            </a:r>
            <a:endParaRPr lang="el-GR" dirty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1691680" y="908720"/>
          <a:ext cx="5616624" cy="2719958"/>
        </p:xfrm>
        <a:graphic>
          <a:graphicData uri="http://schemas.openxmlformats.org/presentationml/2006/ole">
            <p:oleObj spid="_x0000_s22529" r:id="rId3" imgW="6067425" imgH="3286125" progId="">
              <p:embed/>
            </p:oleObj>
          </a:graphicData>
        </a:graphic>
      </p:graphicFrame>
      <p:cxnSp>
        <p:nvCxnSpPr>
          <p:cNvPr id="8" name="7 - Ευθύγραμμο βέλος σύνδεσης"/>
          <p:cNvCxnSpPr/>
          <p:nvPr/>
        </p:nvCxnSpPr>
        <p:spPr>
          <a:xfrm flipH="1">
            <a:off x="5508104" y="1916832"/>
            <a:ext cx="504056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- TextBox"/>
          <p:cNvSpPr txBox="1"/>
          <p:nvPr/>
        </p:nvSpPr>
        <p:spPr>
          <a:xfrm>
            <a:off x="5364088" y="14847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Μικτό ύψος</a:t>
            </a:r>
            <a:endParaRPr lang="el-GR" dirty="0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 t="6842" b="5656"/>
          <a:stretch>
            <a:fillRect/>
          </a:stretch>
        </p:blipFill>
        <p:spPr bwMode="auto">
          <a:xfrm>
            <a:off x="179512" y="2492896"/>
            <a:ext cx="183964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140968"/>
            <a:ext cx="2196752" cy="249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Όλα για την τάξη μου: 70. Όγκος κύβου και ορθογωνίου παραλληλεπιπέδου"/>
          <p:cNvPicPr>
            <a:picLocks noChangeAspect="1" noChangeArrowheads="1"/>
          </p:cNvPicPr>
          <p:nvPr/>
        </p:nvPicPr>
        <p:blipFill>
          <a:blip r:embed="rId4" cstate="print"/>
          <a:srcRect l="55095" t="13818" b="10772"/>
          <a:stretch>
            <a:fillRect/>
          </a:stretch>
        </p:blipFill>
        <p:spPr bwMode="auto">
          <a:xfrm>
            <a:off x="4786282" y="3857604"/>
            <a:ext cx="4357718" cy="3000396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>Β.1. </a:t>
            </a:r>
            <a:r>
              <a:rPr lang="en-US" b="1" dirty="0" err="1" smtClean="0"/>
              <a:t>Υπολογισμός</a:t>
            </a:r>
            <a:r>
              <a:rPr lang="en-US" b="1" dirty="0" smtClean="0"/>
              <a:t> </a:t>
            </a:r>
            <a:r>
              <a:rPr lang="el-GR" b="1" dirty="0" smtClean="0"/>
              <a:t>όγκο</a:t>
            </a:r>
            <a:r>
              <a:rPr lang="en-US" b="1" dirty="0" smtClean="0"/>
              <a:t>υ</a:t>
            </a:r>
            <a:r>
              <a:rPr lang="el-GR" b="1" dirty="0" smtClean="0"/>
              <a:t> ορθογωνίου παραλληλεπιπέδου.</a:t>
            </a:r>
            <a:endParaRPr lang="el-GR" dirty="0"/>
          </a:p>
        </p:txBody>
      </p:sp>
      <p:sp>
        <p:nvSpPr>
          <p:cNvPr id="5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i="1" dirty="0" smtClean="0">
                <a:latin typeface="+mj-lt"/>
              </a:rPr>
              <a:t>V</a:t>
            </a:r>
            <a:r>
              <a:rPr lang="el-GR" sz="2400" i="1" dirty="0" smtClean="0">
                <a:latin typeface="+mj-lt"/>
              </a:rPr>
              <a:t> = Ε</a:t>
            </a:r>
            <a:r>
              <a:rPr lang="en-US" sz="2400" i="1" dirty="0" smtClean="0">
                <a:latin typeface="+mj-lt"/>
              </a:rPr>
              <a:t>x </a:t>
            </a:r>
            <a:r>
              <a:rPr lang="el-GR" sz="2400" i="1" dirty="0" smtClean="0">
                <a:latin typeface="+mj-lt"/>
              </a:rPr>
              <a:t>υ= </a:t>
            </a:r>
            <a:r>
              <a:rPr lang="en-US" sz="2400" i="1" dirty="0" smtClean="0">
                <a:latin typeface="+mj-lt"/>
              </a:rPr>
              <a:t>(</a:t>
            </a:r>
            <a:r>
              <a:rPr lang="el-GR" sz="2400" i="1" dirty="0" smtClean="0">
                <a:latin typeface="+mj-lt"/>
              </a:rPr>
              <a:t>μήκος</a:t>
            </a:r>
            <a:r>
              <a:rPr lang="en-US" sz="2400" i="1" dirty="0" smtClean="0">
                <a:latin typeface="+mj-lt"/>
              </a:rPr>
              <a:t>x </a:t>
            </a:r>
            <a:r>
              <a:rPr lang="el-GR" sz="2400" i="1" dirty="0" smtClean="0">
                <a:latin typeface="+mj-lt"/>
              </a:rPr>
              <a:t>πλάτος</a:t>
            </a:r>
            <a:r>
              <a:rPr lang="en-US" sz="2400" i="1" dirty="0" smtClean="0">
                <a:latin typeface="+mj-lt"/>
              </a:rPr>
              <a:t>) x </a:t>
            </a:r>
            <a:r>
              <a:rPr lang="el-GR" sz="2400" i="1" dirty="0" smtClean="0">
                <a:latin typeface="+mj-lt"/>
              </a:rPr>
              <a:t>ύψος= </a:t>
            </a:r>
            <a:r>
              <a:rPr lang="en-US" sz="2400" i="1" dirty="0" smtClean="0">
                <a:latin typeface="+mj-lt"/>
              </a:rPr>
              <a:t>m</a:t>
            </a:r>
            <a:r>
              <a:rPr lang="en-US" sz="2400" i="1" baseline="30000" dirty="0" smtClean="0">
                <a:latin typeface="+mj-lt"/>
              </a:rPr>
              <a:t>3</a:t>
            </a:r>
            <a:endParaRPr lang="el-GR" sz="2400" i="1" baseline="30000" dirty="0" smtClean="0">
              <a:latin typeface="+mj-lt"/>
            </a:endParaRPr>
          </a:p>
          <a:p>
            <a:pPr>
              <a:buNone/>
            </a:pPr>
            <a:r>
              <a:rPr lang="en-US" sz="2400" i="1" dirty="0" smtClean="0"/>
              <a:t>V</a:t>
            </a:r>
            <a:r>
              <a:rPr lang="el-GR" sz="2400" i="1" baseline="-25000" dirty="0" smtClean="0"/>
              <a:t>Κ1</a:t>
            </a:r>
            <a:r>
              <a:rPr lang="el-GR" sz="2400" i="1" dirty="0" smtClean="0"/>
              <a:t> = Ε</a:t>
            </a:r>
            <a:r>
              <a:rPr lang="en-US" sz="2400" i="1" dirty="0" smtClean="0"/>
              <a:t>x </a:t>
            </a:r>
            <a:r>
              <a:rPr lang="el-GR" sz="2400" i="1" dirty="0" smtClean="0"/>
              <a:t>υ= </a:t>
            </a:r>
            <a:r>
              <a:rPr lang="en-US" sz="2400" i="1" dirty="0" smtClean="0"/>
              <a:t>(</a:t>
            </a:r>
            <a:r>
              <a:rPr lang="el-GR" sz="2400" i="1" dirty="0" smtClean="0"/>
              <a:t>μήκος</a:t>
            </a:r>
            <a:r>
              <a:rPr lang="en-US" sz="2400" i="1" dirty="0" smtClean="0"/>
              <a:t>x </a:t>
            </a:r>
            <a:r>
              <a:rPr lang="el-GR" sz="2400" i="1" dirty="0" smtClean="0"/>
              <a:t>πλάτος</a:t>
            </a:r>
            <a:r>
              <a:rPr lang="en-US" sz="2400" i="1" dirty="0" smtClean="0"/>
              <a:t>) x </a:t>
            </a:r>
            <a:r>
              <a:rPr lang="el-GR" sz="2400" i="1" dirty="0" smtClean="0"/>
              <a:t>ύψος</a:t>
            </a:r>
            <a:r>
              <a:rPr lang="en-US" sz="2400" i="1" dirty="0" smtClean="0"/>
              <a:t>= 0,35x0,35x 3,00= 0,367 m</a:t>
            </a:r>
            <a:r>
              <a:rPr lang="en-US" sz="2400" i="1" baseline="30000" dirty="0" smtClean="0"/>
              <a:t>3</a:t>
            </a:r>
            <a:endParaRPr lang="en-US" sz="2400" i="1" dirty="0">
              <a:latin typeface="+mj-lt"/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Όγκος Σκυροδέματος </a:t>
            </a:r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Κ1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Κ2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,</a:t>
            </a:r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Κ3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και </a:t>
            </a:r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Κ4. 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l-GR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l-GR" dirty="0" smtClean="0"/>
              <a:t>ΔΕΔΟΜΕΝΑ</a:t>
            </a:r>
          </a:p>
          <a:p>
            <a:pPr>
              <a:buNone/>
            </a:pPr>
            <a:r>
              <a:rPr lang="el-GR" dirty="0" smtClean="0"/>
              <a:t>Ύψος Κ1= 3,00 μ</a:t>
            </a:r>
          </a:p>
          <a:p>
            <a:pPr>
              <a:buNone/>
            </a:pPr>
            <a:r>
              <a:rPr lang="el-GR" dirty="0" smtClean="0"/>
              <a:t>Πλάτος Κ1= 0,35 μ</a:t>
            </a:r>
          </a:p>
          <a:p>
            <a:pPr>
              <a:buNone/>
            </a:pPr>
            <a:r>
              <a:rPr lang="el-GR" dirty="0" smtClean="0"/>
              <a:t>Μήκος Κ1= 0,35 μ </a:t>
            </a:r>
          </a:p>
          <a:p>
            <a:pPr>
              <a:buNone/>
            </a:pPr>
            <a:r>
              <a:rPr lang="en-US" dirty="0" smtClean="0"/>
              <a:t>V</a:t>
            </a:r>
            <a:r>
              <a:rPr lang="el-GR" baseline="-25000" dirty="0" smtClean="0"/>
              <a:t>Κ1</a:t>
            </a:r>
            <a:r>
              <a:rPr lang="el-GR" dirty="0" smtClean="0"/>
              <a:t>= 3,00μ</a:t>
            </a:r>
            <a:r>
              <a:rPr lang="en-US" dirty="0" smtClean="0"/>
              <a:t>x 0,</a:t>
            </a:r>
            <a:r>
              <a:rPr lang="el-GR" dirty="0" smtClean="0"/>
              <a:t>3</a:t>
            </a:r>
            <a:r>
              <a:rPr lang="en-US" dirty="0" smtClean="0"/>
              <a:t>5</a:t>
            </a:r>
            <a:r>
              <a:rPr lang="el-GR" dirty="0" smtClean="0"/>
              <a:t>μ</a:t>
            </a:r>
            <a:r>
              <a:rPr lang="en-US" dirty="0" smtClean="0"/>
              <a:t>x 0,</a:t>
            </a:r>
            <a:r>
              <a:rPr lang="el-GR" dirty="0" smtClean="0"/>
              <a:t>35μ</a:t>
            </a:r>
            <a:r>
              <a:rPr lang="en-US" dirty="0" smtClean="0"/>
              <a:t>= </a:t>
            </a:r>
            <a:r>
              <a:rPr lang="el-GR" dirty="0" smtClean="0"/>
              <a:t>0,37 μ</a:t>
            </a:r>
            <a:r>
              <a:rPr lang="el-GR" baseline="30000" dirty="0" smtClean="0"/>
              <a:t>3</a:t>
            </a:r>
            <a:r>
              <a:rPr lang="el-GR" dirty="0" smtClean="0"/>
              <a:t> </a:t>
            </a:r>
          </a:p>
          <a:p>
            <a:pPr>
              <a:buNone/>
            </a:pPr>
            <a:endParaRPr lang="el-GR" dirty="0" smtClean="0"/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l-GR" dirty="0" smtClean="0"/>
              <a:t>Εφόσον </a:t>
            </a:r>
            <a:r>
              <a:rPr lang="en-US" dirty="0" smtClean="0"/>
              <a:t>o</a:t>
            </a:r>
            <a:r>
              <a:rPr lang="el-GR" dirty="0" smtClean="0"/>
              <a:t> </a:t>
            </a:r>
            <a:r>
              <a:rPr lang="en-US" dirty="0" smtClean="0"/>
              <a:t>V</a:t>
            </a:r>
            <a:r>
              <a:rPr lang="el-GR" baseline="-25000" dirty="0" smtClean="0"/>
              <a:t>Κ1</a:t>
            </a:r>
            <a:r>
              <a:rPr lang="el-GR" dirty="0" smtClean="0"/>
              <a:t>= </a:t>
            </a:r>
            <a:r>
              <a:rPr lang="en-US" dirty="0" smtClean="0"/>
              <a:t>V</a:t>
            </a:r>
            <a:r>
              <a:rPr lang="el-GR" baseline="-25000" dirty="0" smtClean="0"/>
              <a:t>Κ2</a:t>
            </a:r>
            <a:r>
              <a:rPr lang="el-GR" dirty="0" smtClean="0"/>
              <a:t>= </a:t>
            </a:r>
            <a:r>
              <a:rPr lang="en-US" dirty="0" smtClean="0"/>
              <a:t>V</a:t>
            </a:r>
            <a:r>
              <a:rPr lang="el-GR" baseline="-25000" dirty="0" smtClean="0"/>
              <a:t>Κ3</a:t>
            </a:r>
            <a:r>
              <a:rPr lang="el-GR" dirty="0" smtClean="0"/>
              <a:t>= </a:t>
            </a:r>
            <a:r>
              <a:rPr lang="en-US" dirty="0" smtClean="0"/>
              <a:t>V</a:t>
            </a:r>
            <a:r>
              <a:rPr lang="el-GR" baseline="-25000" dirty="0" smtClean="0"/>
              <a:t>Κ4</a:t>
            </a:r>
            <a:r>
              <a:rPr lang="el-GR" dirty="0" smtClean="0"/>
              <a:t> έχουμε:</a:t>
            </a:r>
          </a:p>
          <a:p>
            <a:pPr>
              <a:buNone/>
            </a:pP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Κ1+Κ2+Κ3+Κ4</a:t>
            </a:r>
            <a:r>
              <a:rPr lang="el-GR" dirty="0" smtClean="0"/>
              <a:t>= 0,37 μ</a:t>
            </a:r>
            <a:r>
              <a:rPr lang="el-GR" baseline="30000" dirty="0" smtClean="0"/>
              <a:t>3</a:t>
            </a:r>
            <a:r>
              <a:rPr lang="el-GR" dirty="0" smtClean="0"/>
              <a:t> </a:t>
            </a:r>
            <a:r>
              <a:rPr lang="en-US" dirty="0" smtClean="0"/>
              <a:t>x </a:t>
            </a:r>
            <a:r>
              <a:rPr lang="el-GR" dirty="0" smtClean="0"/>
              <a:t>4</a:t>
            </a:r>
            <a:r>
              <a:rPr lang="en-US" dirty="0" smtClean="0"/>
              <a:t>= </a:t>
            </a:r>
            <a:r>
              <a:rPr lang="el-GR" dirty="0" smtClean="0"/>
              <a:t>1,47</a:t>
            </a:r>
            <a:r>
              <a:rPr lang="en-US" dirty="0" smtClean="0"/>
              <a:t> </a:t>
            </a:r>
            <a:r>
              <a:rPr lang="el-GR" dirty="0" smtClean="0"/>
              <a:t>μ</a:t>
            </a:r>
            <a:r>
              <a:rPr lang="el-GR" baseline="30000" dirty="0" smtClean="0"/>
              <a:t>3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Όγκος Σκυροδέματος </a:t>
            </a:r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Κ5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και </a:t>
            </a:r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Κ6. 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l-GR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l-GR" dirty="0" smtClean="0"/>
              <a:t>ΔΕΔΟΜΕΝΑ</a:t>
            </a:r>
          </a:p>
          <a:p>
            <a:pPr>
              <a:buNone/>
            </a:pPr>
            <a:r>
              <a:rPr lang="el-GR" dirty="0" smtClean="0"/>
              <a:t>Ύψος Κ1= 3,00 μ</a:t>
            </a:r>
          </a:p>
          <a:p>
            <a:pPr>
              <a:buNone/>
            </a:pPr>
            <a:r>
              <a:rPr lang="el-GR" dirty="0" smtClean="0"/>
              <a:t>Πλάτος Κ1= 0,35 μ</a:t>
            </a:r>
          </a:p>
          <a:p>
            <a:pPr>
              <a:buNone/>
            </a:pPr>
            <a:r>
              <a:rPr lang="el-GR" dirty="0" smtClean="0"/>
              <a:t>Μήκος Κ1= 0,50 μ </a:t>
            </a:r>
          </a:p>
          <a:p>
            <a:pPr>
              <a:buNone/>
            </a:pPr>
            <a:r>
              <a:rPr lang="en-US" dirty="0" smtClean="0"/>
              <a:t>V</a:t>
            </a:r>
            <a:r>
              <a:rPr lang="el-GR" baseline="-25000" dirty="0" smtClean="0"/>
              <a:t>Κ1</a:t>
            </a:r>
            <a:r>
              <a:rPr lang="el-GR" dirty="0" smtClean="0"/>
              <a:t>= 3,00μ</a:t>
            </a:r>
            <a:r>
              <a:rPr lang="en-US" dirty="0" smtClean="0"/>
              <a:t>x 0,</a:t>
            </a:r>
            <a:r>
              <a:rPr lang="el-GR" dirty="0" smtClean="0"/>
              <a:t>50μ</a:t>
            </a:r>
            <a:r>
              <a:rPr lang="en-US" dirty="0" smtClean="0"/>
              <a:t>x 0,</a:t>
            </a:r>
            <a:r>
              <a:rPr lang="el-GR" dirty="0" smtClean="0"/>
              <a:t>35μ</a:t>
            </a:r>
            <a:r>
              <a:rPr lang="en-US" dirty="0" smtClean="0"/>
              <a:t>= </a:t>
            </a:r>
            <a:r>
              <a:rPr lang="el-GR" dirty="0" smtClean="0"/>
              <a:t>0,525 μ</a:t>
            </a:r>
            <a:r>
              <a:rPr lang="el-GR" baseline="30000" dirty="0" smtClean="0"/>
              <a:t>3</a:t>
            </a:r>
            <a:r>
              <a:rPr lang="el-GR" dirty="0" smtClean="0"/>
              <a:t> </a:t>
            </a:r>
          </a:p>
          <a:p>
            <a:pPr>
              <a:buNone/>
            </a:pPr>
            <a:endParaRPr lang="el-GR" dirty="0" smtClean="0"/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l-GR" dirty="0" smtClean="0"/>
              <a:t>Εφόσον </a:t>
            </a:r>
            <a:r>
              <a:rPr lang="en-US" dirty="0" smtClean="0"/>
              <a:t>o</a:t>
            </a:r>
            <a:r>
              <a:rPr lang="el-GR" dirty="0" smtClean="0"/>
              <a:t> </a:t>
            </a:r>
            <a:r>
              <a:rPr lang="en-US" dirty="0" smtClean="0"/>
              <a:t>V</a:t>
            </a:r>
            <a:r>
              <a:rPr lang="el-GR" baseline="-25000" dirty="0" smtClean="0"/>
              <a:t>Κ5</a:t>
            </a:r>
            <a:r>
              <a:rPr lang="el-GR" dirty="0" smtClean="0"/>
              <a:t>= </a:t>
            </a:r>
            <a:r>
              <a:rPr lang="en-US" dirty="0" smtClean="0"/>
              <a:t>V</a:t>
            </a:r>
            <a:r>
              <a:rPr lang="el-GR" baseline="-25000" dirty="0" smtClean="0"/>
              <a:t>Κ6</a:t>
            </a:r>
            <a:r>
              <a:rPr lang="el-GR" dirty="0" smtClean="0"/>
              <a:t> έχουμε:</a:t>
            </a:r>
          </a:p>
          <a:p>
            <a:pPr>
              <a:buNone/>
            </a:pP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Κ5+Κ6</a:t>
            </a:r>
            <a:r>
              <a:rPr lang="el-GR" dirty="0" smtClean="0"/>
              <a:t>= 0,525 μ</a:t>
            </a:r>
            <a:r>
              <a:rPr lang="el-GR" baseline="30000" dirty="0" smtClean="0"/>
              <a:t>3</a:t>
            </a:r>
            <a:r>
              <a:rPr lang="el-GR" dirty="0" smtClean="0"/>
              <a:t> </a:t>
            </a:r>
            <a:r>
              <a:rPr lang="en-US" dirty="0" smtClean="0"/>
              <a:t>x </a:t>
            </a:r>
            <a:r>
              <a:rPr lang="el-GR" dirty="0" smtClean="0"/>
              <a:t>2</a:t>
            </a:r>
            <a:r>
              <a:rPr lang="en-US" dirty="0" smtClean="0"/>
              <a:t>= </a:t>
            </a:r>
            <a:r>
              <a:rPr lang="el-GR" dirty="0" smtClean="0"/>
              <a:t>1,05</a:t>
            </a:r>
            <a:r>
              <a:rPr lang="en-US" dirty="0" smtClean="0"/>
              <a:t> </a:t>
            </a:r>
            <a:r>
              <a:rPr lang="el-GR" dirty="0" smtClean="0"/>
              <a:t>μ</a:t>
            </a:r>
            <a:r>
              <a:rPr lang="el-GR" baseline="30000" dirty="0" smtClean="0"/>
              <a:t>3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ΚΣΥΝ.</a:t>
            </a:r>
            <a:endParaRPr lang="el-GR" b="1" baseline="-250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26928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ΚΣΥΝ.</a:t>
            </a:r>
            <a:r>
              <a:rPr lang="el-GR" dirty="0" smtClean="0"/>
              <a:t>=</a:t>
            </a:r>
            <a:r>
              <a:rPr lang="el-GR" b="1" baseline="-25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Κ5+Κ6 </a:t>
            </a:r>
            <a:r>
              <a:rPr lang="el-GR" dirty="0" smtClean="0"/>
              <a:t>+</a:t>
            </a: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V</a:t>
            </a:r>
            <a:r>
              <a:rPr lang="el-GR" b="1" baseline="-25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Κ1+Κ2+Κ3+Κ4</a:t>
            </a:r>
            <a:r>
              <a:rPr lang="en-US" dirty="0" smtClean="0"/>
              <a:t> </a:t>
            </a:r>
            <a:r>
              <a:rPr lang="el-GR" dirty="0" smtClean="0"/>
              <a:t>= </a:t>
            </a:r>
          </a:p>
          <a:p>
            <a:pPr algn="ctr">
              <a:buNone/>
            </a:pPr>
            <a:r>
              <a:rPr lang="el-GR" dirty="0" smtClean="0"/>
              <a:t>=1,05</a:t>
            </a:r>
            <a:r>
              <a:rPr lang="en-US" dirty="0" smtClean="0"/>
              <a:t> </a:t>
            </a:r>
            <a:r>
              <a:rPr lang="el-GR" dirty="0" smtClean="0"/>
              <a:t>μ</a:t>
            </a:r>
            <a:r>
              <a:rPr lang="el-GR" baseline="30000" dirty="0" smtClean="0"/>
              <a:t>3 </a:t>
            </a:r>
            <a:r>
              <a:rPr lang="el-GR" dirty="0" smtClean="0"/>
              <a:t>+ 1,47</a:t>
            </a:r>
            <a:r>
              <a:rPr lang="en-US" dirty="0" smtClean="0"/>
              <a:t> </a:t>
            </a:r>
            <a:r>
              <a:rPr lang="el-GR" dirty="0" smtClean="0"/>
              <a:t>μ</a:t>
            </a:r>
            <a:r>
              <a:rPr lang="el-GR" baseline="30000" dirty="0" smtClean="0"/>
              <a:t>3 </a:t>
            </a:r>
            <a:r>
              <a:rPr lang="el-GR" dirty="0" smtClean="0"/>
              <a:t>= 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2,52 μ</a:t>
            </a:r>
            <a:r>
              <a:rPr lang="el-GR" b="1" baseline="30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r>
              <a:rPr lang="el-GR" baseline="30000" dirty="0" smtClean="0"/>
              <a:t>.</a:t>
            </a:r>
            <a:endParaRPr lang="el-GR" dirty="0" smtClean="0"/>
          </a:p>
          <a:p>
            <a:pPr>
              <a:buNone/>
            </a:pPr>
            <a:endParaRPr lang="el-GR" baseline="-25000" dirty="0" smtClean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33479" t="19313" r="21693" b="17688"/>
          <a:stretch>
            <a:fillRect/>
          </a:stretch>
        </p:blipFill>
        <p:spPr bwMode="auto">
          <a:xfrm>
            <a:off x="2627784" y="620688"/>
            <a:ext cx="5832648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Γ. </a:t>
            </a:r>
            <a:r>
              <a:rPr lang="el-GR" dirty="0" err="1" smtClean="0"/>
              <a:t>Προμετρηση</a:t>
            </a:r>
            <a:r>
              <a:rPr lang="el-GR" dirty="0" smtClean="0"/>
              <a:t> </a:t>
            </a:r>
            <a:r>
              <a:rPr lang="el-GR" dirty="0" err="1" smtClean="0"/>
              <a:t>ογκου</a:t>
            </a:r>
            <a:r>
              <a:rPr lang="el-GR" dirty="0" smtClean="0"/>
              <a:t> </a:t>
            </a:r>
            <a:r>
              <a:rPr lang="el-GR" dirty="0" err="1" smtClean="0"/>
              <a:t>σκυροδεματοΣ</a:t>
            </a:r>
            <a:r>
              <a:rPr lang="el-GR" dirty="0" smtClean="0"/>
              <a:t> ΔΟΚΟΙ </a:t>
            </a: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ΔΙΑΤΟΜΗ ΔΟΚΟΥ </a:t>
            </a:r>
            <a:r>
              <a:rPr lang="el-GR" dirty="0" smtClean="0"/>
              <a:t>ΣΕ ΤΟΜΗ ΓΙΑ ΠΡΟΜΕΤΡΗΣΗ ΟΓΚΟΥ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611560" y="5085184"/>
            <a:ext cx="792088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dirty="0" smtClean="0"/>
              <a:t>Η διατομή της δοκού που συμμετέχει στην </a:t>
            </a:r>
            <a:r>
              <a:rPr lang="el-GR" dirty="0" err="1" smtClean="0"/>
              <a:t>προμέτρηση</a:t>
            </a:r>
            <a:r>
              <a:rPr lang="el-GR" dirty="0" smtClean="0"/>
              <a:t> του σκυροδέματος είναι ίση με το </a:t>
            </a:r>
            <a:r>
              <a:rPr lang="el-GR" b="1" dirty="0" smtClean="0"/>
              <a:t>πλάτος</a:t>
            </a:r>
            <a:r>
              <a:rPr lang="el-GR" dirty="0" smtClean="0"/>
              <a:t> επί το </a:t>
            </a:r>
            <a:r>
              <a:rPr lang="el-GR" b="1" dirty="0" smtClean="0"/>
              <a:t>ύψος</a:t>
            </a:r>
            <a:r>
              <a:rPr lang="el-GR" dirty="0" smtClean="0"/>
              <a:t> της (όπως φαίνεται στο σχήμα παραπάνω). Ως </a:t>
            </a:r>
            <a:r>
              <a:rPr lang="el-GR" b="1" dirty="0" smtClean="0"/>
              <a:t>μήκος</a:t>
            </a:r>
            <a:r>
              <a:rPr lang="el-GR" dirty="0" smtClean="0"/>
              <a:t> δοκού για τις </a:t>
            </a:r>
            <a:r>
              <a:rPr lang="el-GR" dirty="0" err="1" smtClean="0"/>
              <a:t>προμετρήσεις</a:t>
            </a:r>
            <a:r>
              <a:rPr lang="el-GR" dirty="0" smtClean="0"/>
              <a:t> θεωρείται η </a:t>
            </a:r>
            <a:r>
              <a:rPr lang="el-GR" b="1" dirty="0" smtClean="0"/>
              <a:t>απόσταση από την παρειά σε πορεία υποστυλώματος</a:t>
            </a:r>
            <a:r>
              <a:rPr lang="el-GR" dirty="0" smtClean="0"/>
              <a:t>. </a:t>
            </a:r>
            <a:endParaRPr lang="el-GR" dirty="0"/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938" t="24920" r="24822" b="29766"/>
          <a:stretch>
            <a:fillRect/>
          </a:stretch>
        </p:blipFill>
        <p:spPr bwMode="auto">
          <a:xfrm>
            <a:off x="467544" y="1484784"/>
            <a:ext cx="8237715" cy="31683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4109" t="55734" r="21693" b="20641"/>
          <a:stretch>
            <a:fillRect/>
          </a:stretch>
        </p:blipFill>
        <p:spPr bwMode="auto">
          <a:xfrm>
            <a:off x="323528" y="1844824"/>
            <a:ext cx="8352928" cy="17281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3 - Ορθογώνιο"/>
          <p:cNvSpPr/>
          <p:nvPr/>
        </p:nvSpPr>
        <p:spPr>
          <a:xfrm>
            <a:off x="1691680" y="332656"/>
            <a:ext cx="592540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ΜΗΚΟΣ ΔΟΚΟΥ </a:t>
            </a:r>
            <a:r>
              <a:rPr lang="el-GR" sz="4000" dirty="0" smtClean="0">
                <a:latin typeface="+mj-lt"/>
                <a:ea typeface="+mj-ea"/>
                <a:cs typeface="+mj-cs"/>
              </a:rPr>
              <a:t>ΣΕ ΚΑΤΟΨΗ</a:t>
            </a:r>
          </a:p>
          <a:p>
            <a:r>
              <a:rPr lang="el-GR" sz="4000" dirty="0" smtClean="0">
                <a:latin typeface="+mj-lt"/>
                <a:ea typeface="+mj-ea"/>
                <a:cs typeface="+mj-cs"/>
              </a:rPr>
              <a:t>ΓΙΑ ΠΡΟΜΕΤΡΗΣΗ ΟΓΚΟΥ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043608" y="4437112"/>
            <a:ext cx="705678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l-GR" sz="2000" dirty="0" smtClean="0"/>
              <a:t>Ως </a:t>
            </a:r>
            <a:r>
              <a:rPr lang="el-GR" sz="2000" b="1" dirty="0" smtClean="0"/>
              <a:t>μήκος</a:t>
            </a:r>
            <a:r>
              <a:rPr lang="el-GR" sz="2000" dirty="0" smtClean="0"/>
              <a:t> δοκού για τις </a:t>
            </a:r>
            <a:r>
              <a:rPr lang="el-GR" sz="2000" dirty="0" err="1" smtClean="0"/>
              <a:t>προμετρήσεις</a:t>
            </a:r>
            <a:r>
              <a:rPr lang="el-GR" sz="2000" dirty="0" smtClean="0"/>
              <a:t> θεωρείται η </a:t>
            </a:r>
            <a:r>
              <a:rPr lang="el-GR" sz="2000" b="1" dirty="0" smtClean="0"/>
              <a:t>απόσταση από την παρειά σε πορεία υποστυλώματος</a:t>
            </a:r>
            <a:r>
              <a:rPr lang="el-GR" sz="2000" dirty="0" smtClean="0"/>
              <a:t>. </a:t>
            </a:r>
            <a:endParaRPr lang="el-GR" sz="2000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Όλα για την τάξη μου: 70. Όγκος κύβου και ορθογωνίου παραλληλεπιπέδου"/>
          <p:cNvPicPr>
            <a:picLocks noChangeAspect="1" noChangeArrowheads="1"/>
          </p:cNvPicPr>
          <p:nvPr/>
        </p:nvPicPr>
        <p:blipFill>
          <a:blip r:embed="rId2" cstate="print"/>
          <a:srcRect l="55095" t="13818" b="10772"/>
          <a:stretch>
            <a:fillRect/>
          </a:stretch>
        </p:blipFill>
        <p:spPr bwMode="auto">
          <a:xfrm>
            <a:off x="4498250" y="3501008"/>
            <a:ext cx="4645750" cy="31987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Γ.2. </a:t>
            </a:r>
            <a:r>
              <a:rPr lang="el-GR" dirty="0" err="1" smtClean="0"/>
              <a:t>Προμέτρηση</a:t>
            </a:r>
            <a:r>
              <a:rPr lang="el-GR" dirty="0" smtClean="0"/>
              <a:t> 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Όγκου</a:t>
            </a:r>
            <a:r>
              <a:rPr lang="el-G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l-GR" dirty="0" smtClean="0"/>
              <a:t>Δοκού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2492896"/>
            <a:ext cx="8712968" cy="9361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l-GR" dirty="0" smtClean="0"/>
              <a:t>Όγκος= μήκος δοκού </a:t>
            </a:r>
            <a:r>
              <a:rPr lang="en-US" dirty="0" smtClean="0"/>
              <a:t>x </a:t>
            </a:r>
            <a:r>
              <a:rPr lang="el-GR" dirty="0" smtClean="0"/>
              <a:t>πλάτος δοκού </a:t>
            </a:r>
            <a:r>
              <a:rPr lang="en-US" dirty="0" smtClean="0"/>
              <a:t>x </a:t>
            </a:r>
            <a:r>
              <a:rPr lang="el-GR" dirty="0" smtClean="0"/>
              <a:t>ύψος δοκού </a:t>
            </a:r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731" b="3908"/>
          <a:stretch>
            <a:fillRect/>
          </a:stretch>
        </p:blipFill>
        <p:spPr bwMode="auto">
          <a:xfrm>
            <a:off x="251520" y="1124744"/>
            <a:ext cx="864810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el-GR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Ξυλότυπος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ισογείου</a:t>
            </a:r>
            <a:endParaRPr lang="el-GR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30712" t="20297" r="25014" b="6250"/>
          <a:stretch>
            <a:fillRect/>
          </a:stretch>
        </p:blipFill>
        <p:spPr bwMode="auto">
          <a:xfrm>
            <a:off x="755576" y="548680"/>
            <a:ext cx="6408712" cy="5805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4 - Ορθογώνιο"/>
          <p:cNvSpPr/>
          <p:nvPr/>
        </p:nvSpPr>
        <p:spPr>
          <a:xfrm rot="1222440">
            <a:off x="4424162" y="854780"/>
            <a:ext cx="4993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/>
              <a:t>Στάδια  </a:t>
            </a:r>
            <a:r>
              <a:rPr lang="el-GR" sz="2400" b="1" dirty="0" err="1" smtClean="0"/>
              <a:t>Ογκομέτρησης</a:t>
            </a:r>
            <a:r>
              <a:rPr lang="el-GR" sz="2400" b="1" dirty="0" smtClean="0"/>
              <a:t> Σκυροδέματος</a:t>
            </a:r>
            <a:endParaRPr lang="el-GR" sz="2400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260648"/>
            <a:ext cx="360040" cy="6021288"/>
          </a:xfrm>
        </p:spPr>
        <p:txBody>
          <a:bodyPr>
            <a:normAutofit/>
          </a:bodyPr>
          <a:lstStyle/>
          <a:p>
            <a:r>
              <a:rPr lang="el-GR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Παράδειγμα</a:t>
            </a:r>
            <a:br>
              <a:rPr lang="el-GR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el-GR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Δ7</a:t>
            </a:r>
            <a:endParaRPr lang="el-GR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5216" t="18329" r="28334" b="6250"/>
          <a:stretch>
            <a:fillRect/>
          </a:stretch>
        </p:blipFill>
        <p:spPr bwMode="auto">
          <a:xfrm>
            <a:off x="1547664" y="404664"/>
            <a:ext cx="7344816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Άσκηση για το σπίτι</a:t>
            </a:r>
            <a:endParaRPr lang="el-G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66"/>
              </a:buClr>
              <a:buFont typeface="Wingdings" pitchFamily="2" charset="2"/>
              <a:buChar char="ü"/>
            </a:pPr>
            <a:r>
              <a:rPr lang="el-GR" dirty="0" smtClean="0"/>
              <a:t>Υπολογίστε τον όγκο σκυροδέματος που θα χρειαστεί για τις Δοκούς </a:t>
            </a:r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Δ1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Δ6</a:t>
            </a:r>
            <a:r>
              <a:rPr lang="el-GR" dirty="0" smtClean="0"/>
              <a:t>.</a:t>
            </a:r>
          </a:p>
          <a:p>
            <a:pPr algn="just">
              <a:buClr>
                <a:srgbClr val="FF0066"/>
              </a:buClr>
              <a:buFont typeface="Wingdings" pitchFamily="2" charset="2"/>
              <a:buChar char="ü"/>
            </a:pPr>
            <a:r>
              <a:rPr lang="el-GR" dirty="0" smtClean="0"/>
              <a:t>Εφόσον έχετε υπολογίσει τον όγκο του Δ1, Δ6 και Δ7 μπορείτε να υπολογίσετε το </a:t>
            </a:r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συνολικό όγκο </a:t>
            </a:r>
            <a:r>
              <a:rPr lang="el-GR" dirty="0" smtClean="0"/>
              <a:t>του σκυροδέματος.  </a:t>
            </a: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Όγκος Σκυροδέματος </a:t>
            </a:r>
            <a:r>
              <a:rPr lang="el-G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Δ7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και </a:t>
            </a:r>
            <a:r>
              <a:rPr lang="el-G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Δ4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el-GR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03648" y="2132856"/>
            <a:ext cx="6707088" cy="16127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l-GR" dirty="0" smtClean="0"/>
              <a:t>Εφόσον </a:t>
            </a:r>
            <a:r>
              <a:rPr lang="en-US" dirty="0" smtClean="0"/>
              <a:t>o</a:t>
            </a:r>
            <a:r>
              <a:rPr lang="el-GR" dirty="0" smtClean="0"/>
              <a:t> </a:t>
            </a:r>
            <a:r>
              <a:rPr lang="en-US" dirty="0" smtClean="0"/>
              <a:t>V</a:t>
            </a:r>
            <a:r>
              <a:rPr lang="el-GR" baseline="-25000" dirty="0" smtClean="0"/>
              <a:t>Δ7</a:t>
            </a:r>
            <a:r>
              <a:rPr lang="el-GR" dirty="0" smtClean="0"/>
              <a:t>= </a:t>
            </a:r>
            <a:r>
              <a:rPr lang="en-US" dirty="0" smtClean="0"/>
              <a:t>V</a:t>
            </a:r>
            <a:r>
              <a:rPr lang="el-GR" baseline="-25000" dirty="0" smtClean="0"/>
              <a:t>Δ4</a:t>
            </a:r>
            <a:r>
              <a:rPr lang="el-GR" dirty="0" smtClean="0"/>
              <a:t> έχουμε:</a:t>
            </a:r>
          </a:p>
          <a:p>
            <a:pPr>
              <a:buNone/>
            </a:pP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r>
              <a:rPr lang="el-GR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Δ7+Δ4</a:t>
            </a:r>
            <a:r>
              <a:rPr lang="el-GR" dirty="0" smtClean="0"/>
              <a:t>= 0,45</a:t>
            </a:r>
            <a:r>
              <a:rPr lang="en-US" dirty="0" smtClean="0"/>
              <a:t>x 2= 0,90 </a:t>
            </a:r>
            <a:r>
              <a:rPr lang="el-GR" dirty="0" smtClean="0"/>
              <a:t>μ</a:t>
            </a:r>
            <a:r>
              <a:rPr lang="el-GR" baseline="30000" dirty="0" smtClean="0"/>
              <a:t>3</a:t>
            </a:r>
            <a:endParaRPr lang="el-GR" baseline="30000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Όγκος Σκυροδέματος </a:t>
            </a:r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Δ1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και </a:t>
            </a:r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Δ3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l-GR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l-GR" dirty="0" smtClean="0"/>
              <a:t>ΔΕΔΟΜΕΝΑ</a:t>
            </a:r>
          </a:p>
          <a:p>
            <a:pPr>
              <a:buNone/>
            </a:pPr>
            <a:r>
              <a:rPr lang="el-GR" dirty="0" smtClean="0"/>
              <a:t>Μήκος Δ1= 6μ- 0,35μ - 0,35μ = 5,30μ</a:t>
            </a:r>
          </a:p>
          <a:p>
            <a:pPr>
              <a:buNone/>
            </a:pPr>
            <a:r>
              <a:rPr lang="el-GR" dirty="0" smtClean="0"/>
              <a:t>Πλάτος Δ1= 0,25 μ</a:t>
            </a:r>
          </a:p>
          <a:p>
            <a:pPr>
              <a:buNone/>
            </a:pPr>
            <a:r>
              <a:rPr lang="el-GR" dirty="0" smtClean="0"/>
              <a:t>Ύψος Δ7= 0,50 μ </a:t>
            </a:r>
          </a:p>
          <a:p>
            <a:pPr>
              <a:buNone/>
            </a:pPr>
            <a:r>
              <a:rPr lang="en-US" dirty="0" smtClean="0"/>
              <a:t>V</a:t>
            </a:r>
            <a:r>
              <a:rPr lang="el-GR" baseline="-25000" dirty="0" smtClean="0"/>
              <a:t>Δ7</a:t>
            </a:r>
            <a:r>
              <a:rPr lang="el-GR" dirty="0" smtClean="0"/>
              <a:t>= 5,30μ</a:t>
            </a:r>
            <a:r>
              <a:rPr lang="en-US" dirty="0" smtClean="0"/>
              <a:t>x 0,25</a:t>
            </a:r>
            <a:r>
              <a:rPr lang="el-GR" dirty="0" smtClean="0"/>
              <a:t>μ</a:t>
            </a:r>
            <a:r>
              <a:rPr lang="en-US" dirty="0" smtClean="0"/>
              <a:t>x 0,50</a:t>
            </a:r>
            <a:r>
              <a:rPr lang="el-GR" dirty="0" smtClean="0"/>
              <a:t>μ</a:t>
            </a:r>
            <a:r>
              <a:rPr lang="en-US" dirty="0" smtClean="0"/>
              <a:t>= </a:t>
            </a:r>
            <a:r>
              <a:rPr lang="el-GR" dirty="0" smtClean="0"/>
              <a:t>0,66 μ</a:t>
            </a:r>
            <a:r>
              <a:rPr lang="el-GR" baseline="30000" dirty="0" smtClean="0"/>
              <a:t>3</a:t>
            </a:r>
            <a:r>
              <a:rPr lang="el-GR" dirty="0" smtClean="0"/>
              <a:t> </a:t>
            </a:r>
          </a:p>
          <a:p>
            <a:pPr>
              <a:buNone/>
            </a:pPr>
            <a:endParaRPr lang="el-GR" dirty="0" smtClean="0"/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l-GR" dirty="0" smtClean="0"/>
              <a:t>Εφόσον </a:t>
            </a:r>
            <a:r>
              <a:rPr lang="en-US" dirty="0" smtClean="0"/>
              <a:t>o</a:t>
            </a:r>
            <a:r>
              <a:rPr lang="el-GR" dirty="0" smtClean="0"/>
              <a:t> </a:t>
            </a:r>
            <a:r>
              <a:rPr lang="en-US" dirty="0" smtClean="0"/>
              <a:t>V</a:t>
            </a:r>
            <a:r>
              <a:rPr lang="el-GR" baseline="-25000" dirty="0" smtClean="0"/>
              <a:t>Δ1</a:t>
            </a:r>
            <a:r>
              <a:rPr lang="el-GR" dirty="0" smtClean="0"/>
              <a:t>= </a:t>
            </a:r>
            <a:r>
              <a:rPr lang="en-US" dirty="0" smtClean="0"/>
              <a:t>V</a:t>
            </a:r>
            <a:r>
              <a:rPr lang="el-GR" baseline="-25000" dirty="0" smtClean="0"/>
              <a:t>Δ3</a:t>
            </a:r>
            <a:r>
              <a:rPr lang="el-GR" dirty="0" smtClean="0"/>
              <a:t> έχουμε:</a:t>
            </a:r>
          </a:p>
          <a:p>
            <a:pPr>
              <a:buNone/>
            </a:pP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Δ1+Δ3</a:t>
            </a:r>
            <a:r>
              <a:rPr lang="el-GR" dirty="0" smtClean="0"/>
              <a:t>= 0,66</a:t>
            </a:r>
            <a:r>
              <a:rPr lang="en-US" dirty="0" smtClean="0"/>
              <a:t>x 2= </a:t>
            </a:r>
            <a:r>
              <a:rPr lang="el-GR" dirty="0" smtClean="0"/>
              <a:t>1,32</a:t>
            </a:r>
            <a:r>
              <a:rPr lang="en-US" dirty="0" smtClean="0"/>
              <a:t> </a:t>
            </a:r>
            <a:r>
              <a:rPr lang="el-GR" dirty="0" smtClean="0"/>
              <a:t>μ</a:t>
            </a:r>
            <a:r>
              <a:rPr lang="el-GR" baseline="30000" dirty="0" smtClean="0"/>
              <a:t>3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Όγκος Σκυροδέματος </a:t>
            </a:r>
            <a:r>
              <a:rPr lang="el-GR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Δ6</a:t>
            </a:r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και</a:t>
            </a:r>
            <a:r>
              <a:rPr lang="el-GR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Δ5 </a:t>
            </a:r>
            <a:endParaRPr lang="el-GR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l-GR" dirty="0" smtClean="0"/>
              <a:t>ΔΕΔΟΜΕΝΑ</a:t>
            </a:r>
          </a:p>
          <a:p>
            <a:pPr>
              <a:buNone/>
            </a:pPr>
            <a:r>
              <a:rPr lang="el-GR" dirty="0" smtClean="0"/>
              <a:t>Μήκος Δ6= 5,70μ- 0,35μ = 5,35μ</a:t>
            </a:r>
          </a:p>
          <a:p>
            <a:pPr>
              <a:buNone/>
            </a:pPr>
            <a:r>
              <a:rPr lang="el-GR" dirty="0" smtClean="0"/>
              <a:t>Πλάτος Δ6= 0,25 μ</a:t>
            </a:r>
          </a:p>
          <a:p>
            <a:pPr>
              <a:buNone/>
            </a:pPr>
            <a:r>
              <a:rPr lang="el-GR" dirty="0" smtClean="0"/>
              <a:t>Ύψος Δ6= 0,50 μ </a:t>
            </a:r>
          </a:p>
          <a:p>
            <a:pPr>
              <a:buNone/>
            </a:pPr>
            <a:r>
              <a:rPr lang="en-US" dirty="0" smtClean="0"/>
              <a:t>V</a:t>
            </a:r>
            <a:r>
              <a:rPr lang="el-GR" baseline="-25000" dirty="0" smtClean="0"/>
              <a:t>Δ6</a:t>
            </a:r>
            <a:r>
              <a:rPr lang="el-GR" dirty="0" smtClean="0"/>
              <a:t>= 5,35μ</a:t>
            </a:r>
            <a:r>
              <a:rPr lang="en-US" dirty="0" smtClean="0"/>
              <a:t>x 0,25</a:t>
            </a:r>
            <a:r>
              <a:rPr lang="el-GR" dirty="0" smtClean="0"/>
              <a:t>μ</a:t>
            </a:r>
            <a:r>
              <a:rPr lang="en-US" dirty="0" smtClean="0"/>
              <a:t>x 0,50</a:t>
            </a:r>
            <a:r>
              <a:rPr lang="el-GR" dirty="0" smtClean="0"/>
              <a:t>μ</a:t>
            </a:r>
            <a:r>
              <a:rPr lang="en-US" dirty="0" smtClean="0"/>
              <a:t>= </a:t>
            </a:r>
            <a:r>
              <a:rPr lang="el-GR" dirty="0" smtClean="0"/>
              <a:t>0,67 μ</a:t>
            </a:r>
            <a:r>
              <a:rPr lang="el-GR" baseline="30000" dirty="0" smtClean="0"/>
              <a:t>3</a:t>
            </a:r>
            <a:r>
              <a:rPr lang="el-GR" dirty="0" smtClean="0"/>
              <a:t> </a:t>
            </a:r>
          </a:p>
          <a:p>
            <a:pPr>
              <a:buNone/>
            </a:pPr>
            <a:endParaRPr lang="el-GR" dirty="0" smtClean="0"/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l-GR" dirty="0" smtClean="0"/>
              <a:t>Εφόσον </a:t>
            </a:r>
            <a:r>
              <a:rPr lang="en-US" dirty="0" smtClean="0"/>
              <a:t>o</a:t>
            </a:r>
            <a:r>
              <a:rPr lang="el-GR" dirty="0" smtClean="0"/>
              <a:t> </a:t>
            </a:r>
            <a:r>
              <a:rPr lang="en-US" dirty="0" smtClean="0"/>
              <a:t>V</a:t>
            </a:r>
            <a:r>
              <a:rPr lang="el-GR" baseline="-25000" dirty="0" smtClean="0"/>
              <a:t>Δ6</a:t>
            </a:r>
            <a:r>
              <a:rPr lang="el-GR" dirty="0" smtClean="0"/>
              <a:t>= </a:t>
            </a:r>
            <a:r>
              <a:rPr lang="en-US" dirty="0" smtClean="0"/>
              <a:t>V</a:t>
            </a:r>
            <a:r>
              <a:rPr lang="el-GR" baseline="-25000" dirty="0" smtClean="0"/>
              <a:t>Δ5</a:t>
            </a:r>
            <a:r>
              <a:rPr lang="el-GR" dirty="0" smtClean="0"/>
              <a:t> έχουμε:</a:t>
            </a:r>
          </a:p>
          <a:p>
            <a:pPr>
              <a:buNone/>
            </a:pP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Δ6+Δ5</a:t>
            </a:r>
            <a:r>
              <a:rPr lang="el-GR" dirty="0" smtClean="0"/>
              <a:t>= 0,67</a:t>
            </a:r>
            <a:r>
              <a:rPr lang="en-US" dirty="0" smtClean="0"/>
              <a:t>x 2= </a:t>
            </a:r>
            <a:r>
              <a:rPr lang="el-GR" dirty="0" smtClean="0"/>
              <a:t>1,34</a:t>
            </a:r>
            <a:r>
              <a:rPr lang="en-US" dirty="0" smtClean="0"/>
              <a:t> </a:t>
            </a:r>
            <a:r>
              <a:rPr lang="el-GR" dirty="0" smtClean="0"/>
              <a:t>μ</a:t>
            </a:r>
            <a:r>
              <a:rPr lang="el-GR" baseline="30000" dirty="0" smtClean="0"/>
              <a:t>3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Όγκος Σκυροδέματος </a:t>
            </a:r>
            <a:r>
              <a:rPr lang="el-GR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Δ2</a:t>
            </a:r>
            <a:endParaRPr lang="el-GR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36724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l-GR" dirty="0" smtClean="0"/>
              <a:t>ΔΕΔΟΜΕΝΑ</a:t>
            </a:r>
          </a:p>
          <a:p>
            <a:pPr>
              <a:buNone/>
            </a:pPr>
            <a:r>
              <a:rPr lang="el-GR" dirty="0" smtClean="0"/>
              <a:t>Μήκος Δ2= 6,00 μ- 0,35μ- 0,35μ = 5,30μ</a:t>
            </a:r>
          </a:p>
          <a:p>
            <a:pPr>
              <a:buNone/>
            </a:pPr>
            <a:r>
              <a:rPr lang="el-GR" dirty="0" smtClean="0"/>
              <a:t>Πλάτος Δ2= 0,30 μ</a:t>
            </a:r>
          </a:p>
          <a:p>
            <a:pPr>
              <a:buNone/>
            </a:pPr>
            <a:r>
              <a:rPr lang="el-GR" dirty="0" smtClean="0"/>
              <a:t>Ύψος Δ2= 0,50 μ </a:t>
            </a:r>
          </a:p>
          <a:p>
            <a:pPr>
              <a:buNone/>
            </a:pPr>
            <a:endParaRPr lang="el-GR" dirty="0" smtClean="0"/>
          </a:p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Δ2</a:t>
            </a:r>
            <a:r>
              <a:rPr lang="el-GR" dirty="0" smtClean="0"/>
              <a:t>= 5,35μ</a:t>
            </a:r>
            <a:r>
              <a:rPr lang="en-US" dirty="0" smtClean="0"/>
              <a:t>x 0,</a:t>
            </a:r>
            <a:r>
              <a:rPr lang="el-GR" dirty="0" smtClean="0"/>
              <a:t>30μ </a:t>
            </a:r>
            <a:r>
              <a:rPr lang="en-US" dirty="0" smtClean="0"/>
              <a:t>x 0,50</a:t>
            </a:r>
            <a:r>
              <a:rPr lang="el-GR" dirty="0" smtClean="0"/>
              <a:t>μ</a:t>
            </a:r>
            <a:r>
              <a:rPr lang="en-US" dirty="0" smtClean="0"/>
              <a:t>= </a:t>
            </a:r>
            <a:r>
              <a:rPr lang="el-GR" dirty="0" smtClean="0"/>
              <a:t>0,80 μ</a:t>
            </a:r>
            <a:r>
              <a:rPr lang="el-GR" baseline="30000" dirty="0" smtClean="0"/>
              <a:t>3</a:t>
            </a:r>
            <a:r>
              <a:rPr lang="el-GR" dirty="0" smtClean="0"/>
              <a:t> 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ΔΣΥΝ.</a:t>
            </a:r>
            <a:endParaRPr lang="el-GR" b="1" baseline="-250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26928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ΔΣΥΝ.</a:t>
            </a:r>
            <a:r>
              <a:rPr lang="el-GR" dirty="0" smtClean="0"/>
              <a:t>=</a:t>
            </a:r>
            <a:r>
              <a:rPr lang="el-GR" b="1" baseline="-250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Δ1+Δ3 </a:t>
            </a:r>
            <a:r>
              <a:rPr lang="el-GR" dirty="0" smtClean="0"/>
              <a:t>+</a:t>
            </a:r>
            <a:r>
              <a:rPr lang="en-US" dirty="0" smtClean="0"/>
              <a:t> 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Δ6+Δ5</a:t>
            </a:r>
            <a:r>
              <a:rPr lang="el-GR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l-GR" dirty="0" smtClean="0"/>
              <a:t>+</a:t>
            </a:r>
            <a:r>
              <a:rPr lang="en-US" dirty="0" smtClean="0"/>
              <a:t> 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</a:t>
            </a:r>
            <a:r>
              <a:rPr lang="el-GR" b="1" baseline="-25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Δ2 </a:t>
            </a:r>
            <a:r>
              <a:rPr lang="el-GR" dirty="0" smtClean="0"/>
              <a:t>+</a:t>
            </a:r>
            <a:r>
              <a:rPr lang="en-US" dirty="0" smtClean="0"/>
              <a:t>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</a:t>
            </a:r>
            <a:r>
              <a:rPr lang="el-GR" b="1" cap="all" baseline="-25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Δ7+Δ4</a:t>
            </a:r>
            <a:r>
              <a:rPr lang="el-G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l-GR" dirty="0" smtClean="0"/>
              <a:t>=</a:t>
            </a:r>
          </a:p>
          <a:p>
            <a:pPr>
              <a:buNone/>
            </a:pPr>
            <a:r>
              <a:rPr lang="el-GR" dirty="0" smtClean="0"/>
              <a:t>		= 1,32</a:t>
            </a:r>
            <a:r>
              <a:rPr lang="en-US" dirty="0" smtClean="0"/>
              <a:t> </a:t>
            </a:r>
            <a:r>
              <a:rPr lang="el-GR" dirty="0" smtClean="0"/>
              <a:t>μ</a:t>
            </a:r>
            <a:r>
              <a:rPr lang="el-GR" baseline="30000" dirty="0" smtClean="0"/>
              <a:t>3 </a:t>
            </a:r>
            <a:r>
              <a:rPr lang="el-GR" dirty="0" smtClean="0"/>
              <a:t>+ 1,34</a:t>
            </a:r>
            <a:r>
              <a:rPr lang="en-US" dirty="0" smtClean="0"/>
              <a:t> </a:t>
            </a:r>
            <a:r>
              <a:rPr lang="el-GR" dirty="0" smtClean="0"/>
              <a:t>μ</a:t>
            </a:r>
            <a:r>
              <a:rPr lang="el-GR" baseline="30000" dirty="0" smtClean="0"/>
              <a:t>3 </a:t>
            </a:r>
            <a:r>
              <a:rPr lang="el-GR" dirty="0" smtClean="0"/>
              <a:t>+ 0,80 μ</a:t>
            </a:r>
            <a:r>
              <a:rPr lang="el-GR" baseline="30000" dirty="0" smtClean="0"/>
              <a:t>3</a:t>
            </a:r>
            <a:r>
              <a:rPr lang="el-GR" dirty="0" smtClean="0"/>
              <a:t> + </a:t>
            </a:r>
            <a:r>
              <a:rPr lang="en-US" dirty="0" smtClean="0"/>
              <a:t>0,90 </a:t>
            </a:r>
            <a:r>
              <a:rPr lang="el-GR" dirty="0" smtClean="0"/>
              <a:t>μ</a:t>
            </a:r>
            <a:r>
              <a:rPr lang="el-GR" baseline="30000" dirty="0" smtClean="0"/>
              <a:t>3 </a:t>
            </a:r>
            <a:r>
              <a:rPr lang="el-GR" dirty="0" smtClean="0"/>
              <a:t>=</a:t>
            </a:r>
          </a:p>
          <a:p>
            <a:pPr algn="ctr">
              <a:buNone/>
            </a:pPr>
            <a:r>
              <a:rPr lang="el-GR" dirty="0" smtClean="0"/>
              <a:t>= 4,36 μ</a:t>
            </a:r>
            <a:r>
              <a:rPr lang="el-GR" baseline="30000" dirty="0" smtClean="0"/>
              <a:t>3.</a:t>
            </a:r>
            <a:endParaRPr lang="el-GR" dirty="0" smtClean="0"/>
          </a:p>
          <a:p>
            <a:pPr>
              <a:buNone/>
            </a:pPr>
            <a:endParaRPr lang="el-GR" baseline="-25000" dirty="0" smtClean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Εργαστηριακη</a:t>
            </a:r>
            <a:r>
              <a:rPr lang="el-GR" dirty="0" smtClean="0"/>
              <a:t> </a:t>
            </a:r>
            <a:r>
              <a:rPr lang="el-GR" dirty="0" err="1" smtClean="0"/>
              <a:t>ασκηση</a:t>
            </a:r>
            <a:r>
              <a:rPr lang="el-GR" dirty="0" smtClean="0"/>
              <a:t> </a:t>
            </a:r>
            <a:r>
              <a:rPr lang="el-GR" dirty="0" err="1" smtClean="0"/>
              <a:t>υπολογισμοσ</a:t>
            </a:r>
            <a:r>
              <a:rPr lang="el-GR" dirty="0" smtClean="0"/>
              <a:t> </a:t>
            </a:r>
            <a:r>
              <a:rPr lang="el-GR" dirty="0" err="1" smtClean="0"/>
              <a:t>ογκου</a:t>
            </a:r>
            <a:r>
              <a:rPr lang="el-GR" dirty="0" smtClean="0"/>
              <a:t> </a:t>
            </a:r>
            <a:r>
              <a:rPr lang="el-GR" dirty="0" err="1" smtClean="0"/>
              <a:t>σκυροδεματοσ</a:t>
            </a:r>
            <a:r>
              <a:rPr lang="el-GR" dirty="0" smtClean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9961" t="32061" r="47843" b="32390"/>
          <a:stretch>
            <a:fillRect/>
          </a:stretch>
        </p:blipFill>
        <p:spPr bwMode="auto">
          <a:xfrm>
            <a:off x="395536" y="548680"/>
            <a:ext cx="8352928" cy="5472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- Ορθογώνιο"/>
          <p:cNvSpPr/>
          <p:nvPr/>
        </p:nvSpPr>
        <p:spPr>
          <a:xfrm>
            <a:off x="467544" y="1916832"/>
            <a:ext cx="1236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Σκυρόδεμα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4355976" y="1988840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3</a:t>
            </a:r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Υπομνημα</a:t>
            </a: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Α. </a:t>
            </a:r>
            <a:r>
              <a:rPr lang="el-GR" dirty="0" err="1" smtClean="0"/>
              <a:t>Προμετρηση</a:t>
            </a:r>
            <a:r>
              <a:rPr lang="el-GR" dirty="0" smtClean="0"/>
              <a:t> </a:t>
            </a:r>
            <a:r>
              <a:rPr lang="el-GR" dirty="0" err="1" smtClean="0"/>
              <a:t>ογκου</a:t>
            </a:r>
            <a:r>
              <a:rPr lang="el-GR" dirty="0" smtClean="0"/>
              <a:t> </a:t>
            </a:r>
            <a:r>
              <a:rPr lang="el-GR" dirty="0" err="1" smtClean="0"/>
              <a:t>σκυροδεματοΣ</a:t>
            </a:r>
            <a:r>
              <a:rPr lang="el-GR" dirty="0" smtClean="0"/>
              <a:t> </a:t>
            </a:r>
            <a:r>
              <a:rPr lang="el-GR" dirty="0" err="1" smtClean="0"/>
              <a:t>πεδιλου</a:t>
            </a:r>
            <a:r>
              <a:rPr lang="el-GR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216" t="35634" r="24059" b="38910"/>
          <a:stretch>
            <a:fillRect/>
          </a:stretch>
        </p:blipFill>
        <p:spPr bwMode="auto">
          <a:xfrm>
            <a:off x="0" y="1556792"/>
            <a:ext cx="9144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b="1" dirty="0" smtClean="0"/>
              <a:t>ΘΕΜΕΛΙΩΣΗ</a:t>
            </a:r>
            <a:endParaRPr lang="el-GR" b="1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ΠΕΔΙΛΟ </a:t>
            </a:r>
            <a:endParaRPr lang="el-G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411" t="32452" r="29177" b="23000"/>
          <a:stretch>
            <a:fillRect/>
          </a:stretch>
        </p:blipFill>
        <p:spPr bwMode="auto">
          <a:xfrm>
            <a:off x="1331640" y="1628800"/>
            <a:ext cx="6912768" cy="495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ΜΟΝΑΔΕΣ ΜΕΤΡΗΣΗΣ </a:t>
            </a:r>
            <a:endParaRPr lang="el-GR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004" t="35634" r="26743" b="29364"/>
          <a:stretch>
            <a:fillRect/>
          </a:stretch>
        </p:blipFill>
        <p:spPr bwMode="auto">
          <a:xfrm>
            <a:off x="323528" y="1772816"/>
            <a:ext cx="854276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ΨΑΡΡΑ ΝΙΚΟΛΙΑ ΠΕ81 </a:t>
            </a:r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2276872"/>
            <a:ext cx="8208912" cy="164649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l-GR" dirty="0" smtClean="0"/>
              <a:t>	Ο </a:t>
            </a:r>
            <a:r>
              <a:rPr lang="el-GR" b="1" dirty="0" smtClean="0"/>
              <a:t>όγκος</a:t>
            </a:r>
            <a:r>
              <a:rPr lang="el-GR" dirty="0" smtClean="0"/>
              <a:t> του </a:t>
            </a:r>
            <a:r>
              <a:rPr lang="el-GR" b="1" dirty="0" err="1" smtClean="0"/>
              <a:t>πεδίλου</a:t>
            </a:r>
            <a:r>
              <a:rPr lang="el-GR" dirty="0" smtClean="0"/>
              <a:t> προκύπτει από το άθροισμα του </a:t>
            </a:r>
            <a:r>
              <a:rPr lang="el-GR" b="1" dirty="0" smtClean="0"/>
              <a:t>ορθογωνίου παραλληλεπιπέδου</a:t>
            </a:r>
            <a:r>
              <a:rPr lang="el-GR" dirty="0" smtClean="0"/>
              <a:t> και της </a:t>
            </a:r>
            <a:r>
              <a:rPr lang="el-GR" b="1" dirty="0" smtClean="0"/>
              <a:t>κόλουρης πυραμίδας.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/>
              <a:t>ΘΕΜΕΛΙΩΣΗ</a:t>
            </a:r>
            <a:endParaRPr lang="el-GR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2110" t="24893" r="31237" b="26182"/>
          <a:stretch>
            <a:fillRect/>
          </a:stretch>
        </p:blipFill>
        <p:spPr bwMode="auto">
          <a:xfrm>
            <a:off x="1043608" y="1124744"/>
            <a:ext cx="6887015" cy="5168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Α.1. </a:t>
            </a:r>
            <a:r>
              <a:rPr lang="en-US" b="1" dirty="0" err="1" smtClean="0"/>
              <a:t>Υπολογισμός</a:t>
            </a:r>
            <a:r>
              <a:rPr lang="en-US" b="1" dirty="0" smtClean="0"/>
              <a:t> </a:t>
            </a:r>
            <a:r>
              <a:rPr lang="el-GR" b="1" dirty="0" smtClean="0"/>
              <a:t>όγκο</a:t>
            </a:r>
            <a:r>
              <a:rPr lang="en-US" b="1" dirty="0" smtClean="0"/>
              <a:t>υ</a:t>
            </a:r>
            <a:r>
              <a:rPr lang="el-GR" b="1" dirty="0" smtClean="0"/>
              <a:t> ορθογωνίου παραλληλεπιπέδου.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2214554"/>
            <a:ext cx="8208912" cy="1257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i="1" dirty="0" smtClean="0">
                <a:latin typeface="+mj-lt"/>
              </a:rPr>
              <a:t>V</a:t>
            </a:r>
            <a:r>
              <a:rPr lang="el-GR" sz="2400" i="1" dirty="0" smtClean="0">
                <a:latin typeface="+mj-lt"/>
              </a:rPr>
              <a:t> = Ε</a:t>
            </a:r>
            <a:r>
              <a:rPr lang="en-US" sz="2400" i="1" dirty="0" smtClean="0">
                <a:latin typeface="+mj-lt"/>
              </a:rPr>
              <a:t>x </a:t>
            </a:r>
            <a:r>
              <a:rPr lang="el-GR" sz="2400" i="1" dirty="0" smtClean="0">
                <a:latin typeface="+mj-lt"/>
              </a:rPr>
              <a:t>υ= </a:t>
            </a:r>
            <a:r>
              <a:rPr lang="en-US" sz="2400" i="1" dirty="0" smtClean="0">
                <a:latin typeface="+mj-lt"/>
              </a:rPr>
              <a:t>(</a:t>
            </a:r>
            <a:r>
              <a:rPr lang="el-GR" sz="2400" i="1" dirty="0" smtClean="0">
                <a:latin typeface="+mj-lt"/>
              </a:rPr>
              <a:t>μήκος</a:t>
            </a:r>
            <a:r>
              <a:rPr lang="en-US" sz="2400" i="1" dirty="0" smtClean="0">
                <a:latin typeface="+mj-lt"/>
              </a:rPr>
              <a:t>x </a:t>
            </a:r>
            <a:r>
              <a:rPr lang="el-GR" sz="2400" i="1" dirty="0" smtClean="0">
                <a:latin typeface="+mj-lt"/>
              </a:rPr>
              <a:t>πλάτος</a:t>
            </a:r>
            <a:r>
              <a:rPr lang="en-US" sz="2400" i="1" dirty="0" smtClean="0">
                <a:latin typeface="+mj-lt"/>
              </a:rPr>
              <a:t>) x </a:t>
            </a:r>
            <a:r>
              <a:rPr lang="el-GR" sz="2400" i="1" dirty="0" smtClean="0">
                <a:latin typeface="+mj-lt"/>
              </a:rPr>
              <a:t>ύψος</a:t>
            </a:r>
            <a:r>
              <a:rPr lang="el-GR" sz="2400" i="1" dirty="0" smtClean="0"/>
              <a:t> = </a:t>
            </a:r>
            <a:r>
              <a:rPr lang="en-US" sz="2400" i="1" dirty="0" smtClean="0"/>
              <a:t>m</a:t>
            </a:r>
            <a:r>
              <a:rPr lang="en-US" sz="2400" i="1" baseline="30000" dirty="0" smtClean="0"/>
              <a:t>3</a:t>
            </a:r>
            <a:endParaRPr lang="en-US" sz="2400" i="1" dirty="0">
              <a:latin typeface="+mj-lt"/>
            </a:endParaRPr>
          </a:p>
        </p:txBody>
      </p:sp>
      <p:pic>
        <p:nvPicPr>
          <p:cNvPr id="19458" name="Picture 2" descr="Όλα για την τάξη μου: 70. Όγκος κύβου και ορθογωνίου παραλληλεπιπέδου"/>
          <p:cNvPicPr>
            <a:picLocks noChangeAspect="1" noChangeArrowheads="1"/>
          </p:cNvPicPr>
          <p:nvPr/>
        </p:nvPicPr>
        <p:blipFill>
          <a:blip r:embed="rId2" cstate="print"/>
          <a:srcRect l="55095" t="13818" b="10772"/>
          <a:stretch>
            <a:fillRect/>
          </a:stretch>
        </p:blipFill>
        <p:spPr bwMode="auto">
          <a:xfrm>
            <a:off x="4786282" y="3857604"/>
            <a:ext cx="4357718" cy="3000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4 - Ορθογώνιο"/>
          <p:cNvSpPr/>
          <p:nvPr/>
        </p:nvSpPr>
        <p:spPr>
          <a:xfrm>
            <a:off x="251520" y="2928934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V</a:t>
            </a:r>
            <a:r>
              <a:rPr lang="el-GR" sz="2400" i="1" dirty="0" smtClean="0"/>
              <a:t> = Ε</a:t>
            </a:r>
            <a:r>
              <a:rPr lang="en-US" sz="2400" i="1" dirty="0" smtClean="0"/>
              <a:t>x </a:t>
            </a:r>
            <a:r>
              <a:rPr lang="el-GR" sz="2400" i="1" dirty="0" smtClean="0"/>
              <a:t>υ= </a:t>
            </a:r>
            <a:r>
              <a:rPr lang="en-US" sz="2400" i="1" dirty="0" smtClean="0"/>
              <a:t>(</a:t>
            </a:r>
            <a:r>
              <a:rPr lang="el-GR" sz="2400" i="1" dirty="0" smtClean="0"/>
              <a:t>μήκος</a:t>
            </a:r>
            <a:r>
              <a:rPr lang="en-US" sz="2400" i="1" dirty="0" smtClean="0"/>
              <a:t>x </a:t>
            </a:r>
            <a:r>
              <a:rPr lang="el-GR" sz="2400" i="1" dirty="0" smtClean="0"/>
              <a:t>πλάτος</a:t>
            </a:r>
            <a:r>
              <a:rPr lang="en-US" sz="2400" i="1" dirty="0" smtClean="0"/>
              <a:t>) x </a:t>
            </a:r>
            <a:r>
              <a:rPr lang="el-GR" sz="2400" i="1" dirty="0" smtClean="0"/>
              <a:t>ύψος= 1,00 </a:t>
            </a:r>
            <a:r>
              <a:rPr lang="en-US" sz="2400" i="1" dirty="0" smtClean="0"/>
              <a:t>x</a:t>
            </a:r>
            <a:r>
              <a:rPr lang="el-GR" sz="2400" i="1" dirty="0" smtClean="0"/>
              <a:t> 1,00 </a:t>
            </a:r>
            <a:r>
              <a:rPr lang="en-US" sz="2400" i="1" dirty="0" smtClean="0"/>
              <a:t>x</a:t>
            </a:r>
            <a:r>
              <a:rPr lang="el-GR" sz="2400" i="1" dirty="0" smtClean="0"/>
              <a:t> 0,20 = 0,200 </a:t>
            </a:r>
            <a:r>
              <a:rPr lang="en-US" sz="2400" i="1" dirty="0" smtClean="0"/>
              <a:t>m</a:t>
            </a:r>
            <a:r>
              <a:rPr lang="el-GR" sz="2400" i="1" baseline="30000" dirty="0" smtClean="0"/>
              <a:t>3</a:t>
            </a:r>
            <a:r>
              <a:rPr lang="el-GR" sz="2400" i="1" dirty="0" smtClean="0"/>
              <a:t> </a:t>
            </a:r>
            <a:endParaRPr lang="en-US" sz="2400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9599" t="57352" r="31011" b="29799"/>
          <a:stretch>
            <a:fillRect/>
          </a:stretch>
        </p:blipFill>
        <p:spPr bwMode="auto">
          <a:xfrm>
            <a:off x="611560" y="4149080"/>
            <a:ext cx="3643338" cy="13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Κόλουρη πυραμίδα. Υπολογισμός όγκου κόλουρης πυραμίδας online"/>
          <p:cNvPicPr>
            <a:picLocks noChangeAspect="1" noChangeArrowheads="1"/>
          </p:cNvPicPr>
          <p:nvPr/>
        </p:nvPicPr>
        <p:blipFill>
          <a:blip r:embed="rId3" cstate="print"/>
          <a:srcRect l="12500" r="7954"/>
          <a:stretch>
            <a:fillRect/>
          </a:stretch>
        </p:blipFill>
        <p:spPr bwMode="auto">
          <a:xfrm>
            <a:off x="4143340" y="3429000"/>
            <a:ext cx="500066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5 - Ορθογώνιο"/>
          <p:cNvSpPr/>
          <p:nvPr/>
        </p:nvSpPr>
        <p:spPr>
          <a:xfrm>
            <a:off x="785786" y="214290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3600" b="1" dirty="0" smtClean="0">
                <a:latin typeface="+mj-lt"/>
              </a:rPr>
              <a:t>Α.2. </a:t>
            </a:r>
            <a:r>
              <a:rPr lang="en-US" sz="3600" b="1" dirty="0" err="1" smtClean="0">
                <a:latin typeface="+mj-lt"/>
              </a:rPr>
              <a:t>Υπολογισμός</a:t>
            </a:r>
            <a:r>
              <a:rPr lang="en-US" sz="3600" b="1" dirty="0" smtClean="0">
                <a:latin typeface="+mj-lt"/>
              </a:rPr>
              <a:t> </a:t>
            </a:r>
            <a:r>
              <a:rPr lang="el-GR" sz="3600" b="1" dirty="0" smtClean="0">
                <a:latin typeface="+mj-lt"/>
              </a:rPr>
              <a:t>όγκο</a:t>
            </a:r>
            <a:r>
              <a:rPr lang="en-US" sz="3600" b="1" dirty="0" smtClean="0">
                <a:latin typeface="+mj-lt"/>
              </a:rPr>
              <a:t>υ</a:t>
            </a:r>
            <a:r>
              <a:rPr lang="el-GR" sz="3600" b="1" dirty="0" smtClean="0">
                <a:latin typeface="+mj-lt"/>
              </a:rPr>
              <a:t> κόλουρης πυραμίδας.</a:t>
            </a:r>
            <a:endParaRPr lang="en-US" sz="3600" dirty="0" smtClean="0">
              <a:latin typeface="+mj-lt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428596" y="2643182"/>
          <a:ext cx="7504056" cy="1505898"/>
        </p:xfrm>
        <a:graphic>
          <a:graphicData uri="http://schemas.openxmlformats.org/presentationml/2006/ole">
            <p:oleObj spid="_x0000_s2053" name="Εξίσωση" r:id="rId4" imgW="3644900" imgH="812800" progId="Equation.3">
              <p:embed/>
            </p:oleObj>
          </a:graphicData>
        </a:graphic>
      </p:graphicFrame>
      <p:sp>
        <p:nvSpPr>
          <p:cNvPr id="12" name="11 - Ορθογώνιο"/>
          <p:cNvSpPr/>
          <p:nvPr/>
        </p:nvSpPr>
        <p:spPr>
          <a:xfrm>
            <a:off x="285720" y="4653136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V</a:t>
            </a:r>
            <a:r>
              <a:rPr lang="el-GR" sz="2400" dirty="0" smtClean="0"/>
              <a:t> = 0,200 + 0,212 = 0,412 </a:t>
            </a:r>
            <a:r>
              <a:rPr lang="en-US" sz="2400" dirty="0" smtClean="0"/>
              <a:t>m</a:t>
            </a:r>
            <a:r>
              <a:rPr lang="el-GR" sz="2400" baseline="30000" dirty="0" smtClean="0"/>
              <a:t>3</a:t>
            </a:r>
            <a:r>
              <a:rPr lang="el-GR" sz="2400" dirty="0" smtClean="0"/>
              <a:t>.</a:t>
            </a:r>
            <a:endParaRPr lang="en-US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49979" t="43152" r="31391" b="39943"/>
          <a:stretch>
            <a:fillRect/>
          </a:stretch>
        </p:blipFill>
        <p:spPr bwMode="auto">
          <a:xfrm>
            <a:off x="5436096" y="836712"/>
            <a:ext cx="3500462" cy="17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10 - Ορθογώνιο"/>
          <p:cNvSpPr/>
          <p:nvPr/>
        </p:nvSpPr>
        <p:spPr>
          <a:xfrm>
            <a:off x="395536" y="1772816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None/>
            </a:pPr>
            <a:r>
              <a:rPr lang="en-US" sz="2800" dirty="0" smtClean="0"/>
              <a:t>V</a:t>
            </a:r>
            <a:r>
              <a:rPr lang="el-GR" sz="2800" baseline="-25000" dirty="0" smtClean="0"/>
              <a:t>κολ.πυρ.</a:t>
            </a:r>
            <a:r>
              <a:rPr lang="el-GR" sz="2800" dirty="0" smtClean="0"/>
              <a:t>=</a:t>
            </a:r>
            <a:r>
              <a:rPr lang="el-GR" sz="2800" baseline="-25000" dirty="0" smtClean="0"/>
              <a:t> </a:t>
            </a:r>
            <a:r>
              <a:rPr lang="el-GR" sz="2800" dirty="0" smtClean="0"/>
              <a:t>½</a:t>
            </a:r>
            <a:r>
              <a:rPr lang="en-US" sz="2800" dirty="0" smtClean="0"/>
              <a:t>x</a:t>
            </a:r>
            <a:r>
              <a:rPr lang="el-GR" sz="2800" dirty="0" smtClean="0"/>
              <a:t>(Ε1</a:t>
            </a:r>
            <a:r>
              <a:rPr lang="en-US" sz="2800" dirty="0" smtClean="0"/>
              <a:t>+E2)x</a:t>
            </a:r>
            <a:r>
              <a:rPr lang="el-GR" sz="2800" dirty="0" smtClean="0"/>
              <a:t>υ</a:t>
            </a:r>
            <a:endParaRPr lang="en-US" sz="2800" dirty="0" smtClean="0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064896" cy="5412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ΞΥΛΟΤΥΠΟΣ ΘΕΜΕΛΙΩΣΗΣ</a:t>
            </a: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1800" dirty="0" smtClean="0"/>
              <a:t>ΨΑΡΡΑ ΝΙΚΟΛΙΑ ΠΕ81 </a:t>
            </a:r>
            <a:endParaRPr lang="el-GR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1267</Words>
  <Application>Microsoft Office PowerPoint</Application>
  <PresentationFormat>Προβολή στην οθόνη (4:3)</PresentationFormat>
  <Paragraphs>185</Paragraphs>
  <Slides>42</Slides>
  <Notes>1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4" baseType="lpstr">
      <vt:lpstr>Θέμα του Office</vt:lpstr>
      <vt:lpstr>Εξίσωση</vt:lpstr>
      <vt:lpstr> Ογκομέτρηση σκυροδέματος  </vt:lpstr>
      <vt:lpstr>Ογκομέτρηση σκυροδέματος</vt:lpstr>
      <vt:lpstr>Διαφάνεια 3</vt:lpstr>
      <vt:lpstr>Α. Προμετρηση ογκου σκυροδεματοΣ πεδιλου. </vt:lpstr>
      <vt:lpstr> </vt:lpstr>
      <vt:lpstr>ΘΕΜΕΛΙΩΣΗ</vt:lpstr>
      <vt:lpstr>Α.1. Υπολογισμός όγκου ορθογωνίου παραλληλεπιπέδου. </vt:lpstr>
      <vt:lpstr>Διαφάνεια 8</vt:lpstr>
      <vt:lpstr>ΞΥΛΟΤΥΠΟΣ ΘΕΜΕΛΙΩΣΗΣ</vt:lpstr>
      <vt:lpstr>ΠΕΔΙΛΟ Θ1</vt:lpstr>
      <vt:lpstr>ΠΕΔΙΛΟ Θ1</vt:lpstr>
      <vt:lpstr>ΠΕΔΙΛΟ Θ1</vt:lpstr>
      <vt:lpstr>ΠΕΔΙΛΟ Θ1, Θ2, Θ3 &amp;Θ4</vt:lpstr>
      <vt:lpstr>ΠΕΔΙΛΟ Θ5</vt:lpstr>
      <vt:lpstr>ΠΕΔΙΛΟ Θ5 </vt:lpstr>
      <vt:lpstr>ΠΕΔΙΛΟ Θ5 </vt:lpstr>
      <vt:lpstr>ΠΕΔΙΛΟ Θ5 και Θ6</vt:lpstr>
      <vt:lpstr>ΣΥΝΟΛΙΚΟΣ ΟΓΚΟΣ ΣΚΥΡΟΔΕΜΑΤΟΣ (σελ. 27)</vt:lpstr>
      <vt:lpstr>β. Προμετρηση ογκου σκυροδεματοΣ υποστυλωματων. </vt:lpstr>
      <vt:lpstr>Προμέτρηση σκυροδέματος </vt:lpstr>
      <vt:lpstr>Β.1. Υπολογισμός όγκου ορθογωνίου παραλληλεπιπέδου.</vt:lpstr>
      <vt:lpstr>Όγκος Σκυροδέματος Κ1, Κ2 , Κ3 και Κ4.  </vt:lpstr>
      <vt:lpstr>Όγκος Σκυροδέματος Κ5 και Κ6.  </vt:lpstr>
      <vt:lpstr>VΚΣΥΝ.</vt:lpstr>
      <vt:lpstr>Γ. Προμετρηση ογκου σκυροδεματοΣ ΔΟΚΟΙ </vt:lpstr>
      <vt:lpstr>ΔΙΑΤΟΜΗ ΔΟΚΟΥ ΣΕ ΤΟΜΗ ΓΙΑ ΠΡΟΜΕΤΡΗΣΗ ΟΓΚΟΥ</vt:lpstr>
      <vt:lpstr>Διαφάνεια 27</vt:lpstr>
      <vt:lpstr>Γ.2. Προμέτρηση Όγκου Δοκού</vt:lpstr>
      <vt:lpstr>Ξυλότυπος ισογείου</vt:lpstr>
      <vt:lpstr>Παράδειγμα Δ7</vt:lpstr>
      <vt:lpstr>Άσκηση για το σπίτι</vt:lpstr>
      <vt:lpstr>Όγκος Σκυροδέματος Δ7 και Δ4  </vt:lpstr>
      <vt:lpstr>Όγκος Σκυροδέματος Δ1 και Δ3 </vt:lpstr>
      <vt:lpstr>Όγκος Σκυροδέματος Δ6 και Δ5 </vt:lpstr>
      <vt:lpstr>Όγκος Σκυροδέματος Δ2</vt:lpstr>
      <vt:lpstr>VΔΣΥΝ.</vt:lpstr>
      <vt:lpstr>Εργαστηριακη ασκηση υπολογισμοσ ογκου σκυροδεματοσ </vt:lpstr>
      <vt:lpstr>Διαφάνεια 38</vt:lpstr>
      <vt:lpstr>Υπομνημα</vt:lpstr>
      <vt:lpstr>ΘΕΜΕΛΙΩΣΗ</vt:lpstr>
      <vt:lpstr>ΠΕΔΙΛΟ </vt:lpstr>
      <vt:lpstr>ΜΟΝΑΔΕΣ ΜΕΤΡΗΣΗΣ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lenovo</dc:creator>
  <cp:lastModifiedBy>lenovo</cp:lastModifiedBy>
  <cp:revision>164</cp:revision>
  <dcterms:created xsi:type="dcterms:W3CDTF">2020-11-16T10:36:13Z</dcterms:created>
  <dcterms:modified xsi:type="dcterms:W3CDTF">2021-02-21T18:53:09Z</dcterms:modified>
</cp:coreProperties>
</file>