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69" r:id="rId3"/>
    <p:sldId id="270" r:id="rId4"/>
    <p:sldId id="271" r:id="rId5"/>
    <p:sldId id="258" r:id="rId6"/>
    <p:sldId id="257" r:id="rId7"/>
    <p:sldId id="259" r:id="rId8"/>
    <p:sldId id="261" r:id="rId9"/>
    <p:sldId id="260" r:id="rId10"/>
    <p:sldId id="263" r:id="rId11"/>
    <p:sldId id="262" r:id="rId12"/>
    <p:sldId id="264" r:id="rId13"/>
    <p:sldId id="265" r:id="rId14"/>
    <p:sldId id="267" r:id="rId15"/>
    <p:sldId id="297" r:id="rId16"/>
    <p:sldId id="268" r:id="rId17"/>
    <p:sldId id="272" r:id="rId18"/>
    <p:sldId id="273" r:id="rId19"/>
    <p:sldId id="274" r:id="rId20"/>
    <p:sldId id="275" r:id="rId21"/>
    <p:sldId id="276" r:id="rId22"/>
    <p:sldId id="277" r:id="rId23"/>
    <p:sldId id="280" r:id="rId24"/>
    <p:sldId id="279" r:id="rId25"/>
    <p:sldId id="278" r:id="rId26"/>
    <p:sldId id="289" r:id="rId27"/>
    <p:sldId id="290" r:id="rId28"/>
    <p:sldId id="291" r:id="rId29"/>
    <p:sldId id="292" r:id="rId30"/>
    <p:sldId id="293" r:id="rId31"/>
    <p:sldId id="296" r:id="rId32"/>
    <p:sldId id="294" r:id="rId33"/>
    <p:sldId id="295" r:id="rId34"/>
    <p:sldId id="281" r:id="rId35"/>
    <p:sldId id="282" r:id="rId36"/>
    <p:sldId id="283" r:id="rId37"/>
    <p:sldId id="284" r:id="rId38"/>
    <p:sldId id="336" r:id="rId39"/>
    <p:sldId id="285" r:id="rId40"/>
    <p:sldId id="288" r:id="rId41"/>
    <p:sldId id="331" r:id="rId42"/>
    <p:sldId id="310" r:id="rId43"/>
    <p:sldId id="333" r:id="rId44"/>
    <p:sldId id="327" r:id="rId45"/>
    <p:sldId id="329" r:id="rId46"/>
    <p:sldId id="330" r:id="rId47"/>
    <p:sldId id="332" r:id="rId48"/>
    <p:sldId id="335" r:id="rId49"/>
    <p:sldId id="334" r:id="rId50"/>
    <p:sldId id="299" r:id="rId51"/>
    <p:sldId id="313" r:id="rId52"/>
    <p:sldId id="314" r:id="rId53"/>
    <p:sldId id="298" r:id="rId54"/>
    <p:sldId id="324" r:id="rId55"/>
    <p:sldId id="300" r:id="rId56"/>
    <p:sldId id="301" r:id="rId57"/>
    <p:sldId id="302" r:id="rId58"/>
    <p:sldId id="303" r:id="rId59"/>
    <p:sldId id="307" r:id="rId60"/>
    <p:sldId id="304" r:id="rId61"/>
    <p:sldId id="305" r:id="rId62"/>
    <p:sldId id="311" r:id="rId63"/>
    <p:sldId id="315" r:id="rId64"/>
    <p:sldId id="316" r:id="rId65"/>
    <p:sldId id="326" r:id="rId66"/>
    <p:sldId id="325" r:id="rId67"/>
    <p:sldId id="319" r:id="rId68"/>
    <p:sldId id="306" r:id="rId69"/>
    <p:sldId id="308" r:id="rId70"/>
    <p:sldId id="320" r:id="rId71"/>
    <p:sldId id="318" r:id="rId72"/>
    <p:sldId id="309" r:id="rId73"/>
    <p:sldId id="322" r:id="rId74"/>
    <p:sldId id="323" r:id="rId75"/>
    <p:sldId id="317" r:id="rId76"/>
    <p:sldId id="321" r:id="rId77"/>
    <p:sldId id="339" r:id="rId78"/>
    <p:sldId id="346" r:id="rId79"/>
    <p:sldId id="347" r:id="rId80"/>
    <p:sldId id="348" r:id="rId81"/>
    <p:sldId id="341" r:id="rId82"/>
    <p:sldId id="340" r:id="rId83"/>
    <p:sldId id="342" r:id="rId84"/>
    <p:sldId id="344" r:id="rId85"/>
    <p:sldId id="345" r:id="rId86"/>
    <p:sldId id="343" r:id="rId87"/>
    <p:sldId id="337" r:id="rId88"/>
    <p:sldId id="338" r:id="rId89"/>
    <p:sldId id="349"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amWmNihYhsqBpMZnL4qMWQ==" hashData="m+xpRaTS2ZawG7p9uNG/Gv1BAto="/>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18F167-D8F8-40F4-A9BC-D2A3CEB110D8}" type="datetimeFigureOut">
              <a:rPr lang="el-GR" smtClean="0"/>
              <a:pPr/>
              <a:t>22/12/2020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0B398F-46D7-44EB-B4EC-55820AC3F968}"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n-US"/>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a:p>
        </p:txBody>
      </p:sp>
      <p:sp>
        <p:nvSpPr>
          <p:cNvPr id="4" name="3 - Θέση ημερομηνίας"/>
          <p:cNvSpPr>
            <a:spLocks noGrp="1"/>
          </p:cNvSpPr>
          <p:nvPr>
            <p:ph type="dt" sz="half" idx="10"/>
          </p:nvPr>
        </p:nvSpPr>
        <p:spPr/>
        <p:txBody>
          <a:bodyPr/>
          <a:lstStyle/>
          <a:p>
            <a:fld id="{3F25F869-DE96-44C6-9D52-4AADFC7C6397}" type="datetime1">
              <a:rPr lang="en-US" smtClean="0"/>
              <a:pPr/>
              <a:t>12/22/2020</a:t>
            </a:fld>
            <a:endParaRPr lang="en-US"/>
          </a:p>
        </p:txBody>
      </p:sp>
      <p:sp>
        <p:nvSpPr>
          <p:cNvPr id="5" name="4 - Θέση υποσέλιδου"/>
          <p:cNvSpPr>
            <a:spLocks noGrp="1"/>
          </p:cNvSpPr>
          <p:nvPr>
            <p:ph type="ftr" sz="quarter" idx="11"/>
          </p:nvPr>
        </p:nvSpPr>
        <p:spPr/>
        <p:txBody>
          <a:bodyPr/>
          <a:lstStyle/>
          <a:p>
            <a:r>
              <a:rPr lang="el-GR" smtClean="0"/>
              <a:t>Ψαρρά Νικολία ΠΕ81</a:t>
            </a:r>
            <a:endParaRPr lang="en-US"/>
          </a:p>
        </p:txBody>
      </p:sp>
      <p:sp>
        <p:nvSpPr>
          <p:cNvPr id="6" name="5 - Θέση αριθμού διαφάνειας"/>
          <p:cNvSpPr>
            <a:spLocks noGrp="1"/>
          </p:cNvSpPr>
          <p:nvPr>
            <p:ph type="sldNum" sz="quarter" idx="12"/>
          </p:nvPr>
        </p:nvSpPr>
        <p:spPr/>
        <p:txBody>
          <a:bodyPr/>
          <a:lstStyle/>
          <a:p>
            <a:fld id="{6FD1E07A-E37F-405D-896D-6FF48A4C70F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p>
            <a:fld id="{025A3536-F1A0-4FF2-9615-0FE62B39CEA0}" type="datetime1">
              <a:rPr lang="en-US" smtClean="0"/>
              <a:pPr/>
              <a:t>12/22/2020</a:t>
            </a:fld>
            <a:endParaRPr lang="en-US"/>
          </a:p>
        </p:txBody>
      </p:sp>
      <p:sp>
        <p:nvSpPr>
          <p:cNvPr id="5" name="4 - Θέση υποσέλιδου"/>
          <p:cNvSpPr>
            <a:spLocks noGrp="1"/>
          </p:cNvSpPr>
          <p:nvPr>
            <p:ph type="ftr" sz="quarter" idx="11"/>
          </p:nvPr>
        </p:nvSpPr>
        <p:spPr/>
        <p:txBody>
          <a:bodyPr/>
          <a:lstStyle/>
          <a:p>
            <a:r>
              <a:rPr lang="el-GR" smtClean="0"/>
              <a:t>Ψαρρά Νικολία ΠΕ81</a:t>
            </a:r>
            <a:endParaRPr lang="en-US"/>
          </a:p>
        </p:txBody>
      </p:sp>
      <p:sp>
        <p:nvSpPr>
          <p:cNvPr id="6" name="5 - Θέση αριθμού διαφάνειας"/>
          <p:cNvSpPr>
            <a:spLocks noGrp="1"/>
          </p:cNvSpPr>
          <p:nvPr>
            <p:ph type="sldNum" sz="quarter" idx="12"/>
          </p:nvPr>
        </p:nvSpPr>
        <p:spPr/>
        <p:txBody>
          <a:bodyPr/>
          <a:lstStyle/>
          <a:p>
            <a:fld id="{6FD1E07A-E37F-405D-896D-6FF48A4C70F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p>
            <a:fld id="{EE0885AC-390E-4D1F-A2CF-A19A71E571E6}" type="datetime1">
              <a:rPr lang="en-US" smtClean="0"/>
              <a:pPr/>
              <a:t>12/22/2020</a:t>
            </a:fld>
            <a:endParaRPr lang="en-US"/>
          </a:p>
        </p:txBody>
      </p:sp>
      <p:sp>
        <p:nvSpPr>
          <p:cNvPr id="5" name="4 - Θέση υποσέλιδου"/>
          <p:cNvSpPr>
            <a:spLocks noGrp="1"/>
          </p:cNvSpPr>
          <p:nvPr>
            <p:ph type="ftr" sz="quarter" idx="11"/>
          </p:nvPr>
        </p:nvSpPr>
        <p:spPr/>
        <p:txBody>
          <a:bodyPr/>
          <a:lstStyle/>
          <a:p>
            <a:r>
              <a:rPr lang="el-GR" smtClean="0"/>
              <a:t>Ψαρρά Νικολία ΠΕ81</a:t>
            </a:r>
            <a:endParaRPr lang="en-US"/>
          </a:p>
        </p:txBody>
      </p:sp>
      <p:sp>
        <p:nvSpPr>
          <p:cNvPr id="6" name="5 - Θέση αριθμού διαφάνειας"/>
          <p:cNvSpPr>
            <a:spLocks noGrp="1"/>
          </p:cNvSpPr>
          <p:nvPr>
            <p:ph type="sldNum" sz="quarter" idx="12"/>
          </p:nvPr>
        </p:nvSpPr>
        <p:spPr/>
        <p:txBody>
          <a:bodyPr/>
          <a:lstStyle/>
          <a:p>
            <a:fld id="{6FD1E07A-E37F-405D-896D-6FF48A4C70F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p>
            <a:fld id="{A78124B4-38AD-49A3-A44F-49EA49C2B2B7}" type="datetime1">
              <a:rPr lang="en-US" smtClean="0"/>
              <a:pPr/>
              <a:t>12/22/2020</a:t>
            </a:fld>
            <a:endParaRPr lang="en-US"/>
          </a:p>
        </p:txBody>
      </p:sp>
      <p:sp>
        <p:nvSpPr>
          <p:cNvPr id="5" name="4 - Θέση υποσέλιδου"/>
          <p:cNvSpPr>
            <a:spLocks noGrp="1"/>
          </p:cNvSpPr>
          <p:nvPr>
            <p:ph type="ftr" sz="quarter" idx="11"/>
          </p:nvPr>
        </p:nvSpPr>
        <p:spPr/>
        <p:txBody>
          <a:bodyPr/>
          <a:lstStyle/>
          <a:p>
            <a:r>
              <a:rPr lang="el-GR" smtClean="0"/>
              <a:t>Ψαρρά Νικολία ΠΕ81</a:t>
            </a:r>
            <a:endParaRPr lang="en-US"/>
          </a:p>
        </p:txBody>
      </p:sp>
      <p:sp>
        <p:nvSpPr>
          <p:cNvPr id="6" name="5 - Θέση αριθμού διαφάνειας"/>
          <p:cNvSpPr>
            <a:spLocks noGrp="1"/>
          </p:cNvSpPr>
          <p:nvPr>
            <p:ph type="sldNum" sz="quarter" idx="12"/>
          </p:nvPr>
        </p:nvSpPr>
        <p:spPr/>
        <p:txBody>
          <a:bodyPr/>
          <a:lstStyle/>
          <a:p>
            <a:fld id="{6FD1E07A-E37F-405D-896D-6FF48A4C70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A2539241-D0EC-4B33-B718-899B330AC63C}" type="datetime1">
              <a:rPr lang="en-US" smtClean="0"/>
              <a:pPr/>
              <a:t>12/22/2020</a:t>
            </a:fld>
            <a:endParaRPr lang="en-US"/>
          </a:p>
        </p:txBody>
      </p:sp>
      <p:sp>
        <p:nvSpPr>
          <p:cNvPr id="5" name="4 - Θέση υποσέλιδου"/>
          <p:cNvSpPr>
            <a:spLocks noGrp="1"/>
          </p:cNvSpPr>
          <p:nvPr>
            <p:ph type="ftr" sz="quarter" idx="11"/>
          </p:nvPr>
        </p:nvSpPr>
        <p:spPr/>
        <p:txBody>
          <a:bodyPr/>
          <a:lstStyle/>
          <a:p>
            <a:r>
              <a:rPr lang="el-GR" smtClean="0"/>
              <a:t>Ψαρρά Νικολία ΠΕ81</a:t>
            </a:r>
            <a:endParaRPr lang="en-US"/>
          </a:p>
        </p:txBody>
      </p:sp>
      <p:sp>
        <p:nvSpPr>
          <p:cNvPr id="6" name="5 - Θέση αριθμού διαφάνειας"/>
          <p:cNvSpPr>
            <a:spLocks noGrp="1"/>
          </p:cNvSpPr>
          <p:nvPr>
            <p:ph type="sldNum" sz="quarter" idx="12"/>
          </p:nvPr>
        </p:nvSpPr>
        <p:spPr/>
        <p:txBody>
          <a:bodyPr/>
          <a:lstStyle/>
          <a:p>
            <a:fld id="{6FD1E07A-E37F-405D-896D-6FF48A4C70F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ημερομηνίας"/>
          <p:cNvSpPr>
            <a:spLocks noGrp="1"/>
          </p:cNvSpPr>
          <p:nvPr>
            <p:ph type="dt" sz="half" idx="10"/>
          </p:nvPr>
        </p:nvSpPr>
        <p:spPr/>
        <p:txBody>
          <a:bodyPr/>
          <a:lstStyle/>
          <a:p>
            <a:fld id="{9EC167DB-6805-49D3-8097-477EBDE92D36}" type="datetime1">
              <a:rPr lang="en-US" smtClean="0"/>
              <a:pPr/>
              <a:t>12/22/2020</a:t>
            </a:fld>
            <a:endParaRPr lang="en-US"/>
          </a:p>
        </p:txBody>
      </p:sp>
      <p:sp>
        <p:nvSpPr>
          <p:cNvPr id="6" name="5 - Θέση υποσέλιδου"/>
          <p:cNvSpPr>
            <a:spLocks noGrp="1"/>
          </p:cNvSpPr>
          <p:nvPr>
            <p:ph type="ftr" sz="quarter" idx="11"/>
          </p:nvPr>
        </p:nvSpPr>
        <p:spPr/>
        <p:txBody>
          <a:bodyPr/>
          <a:lstStyle/>
          <a:p>
            <a:r>
              <a:rPr lang="el-GR" smtClean="0"/>
              <a:t>Ψαρρά Νικολία ΠΕ81</a:t>
            </a:r>
            <a:endParaRPr lang="en-US"/>
          </a:p>
        </p:txBody>
      </p:sp>
      <p:sp>
        <p:nvSpPr>
          <p:cNvPr id="7" name="6 - Θέση αριθμού διαφάνειας"/>
          <p:cNvSpPr>
            <a:spLocks noGrp="1"/>
          </p:cNvSpPr>
          <p:nvPr>
            <p:ph type="sldNum" sz="quarter" idx="12"/>
          </p:nvPr>
        </p:nvSpPr>
        <p:spPr/>
        <p:txBody>
          <a:bodyPr/>
          <a:lstStyle/>
          <a:p>
            <a:fld id="{6FD1E07A-E37F-405D-896D-6FF48A4C70F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6 - Θέση ημερομηνίας"/>
          <p:cNvSpPr>
            <a:spLocks noGrp="1"/>
          </p:cNvSpPr>
          <p:nvPr>
            <p:ph type="dt" sz="half" idx="10"/>
          </p:nvPr>
        </p:nvSpPr>
        <p:spPr/>
        <p:txBody>
          <a:bodyPr/>
          <a:lstStyle/>
          <a:p>
            <a:fld id="{658C2D9F-4E14-47B1-809A-0114BB43183F}" type="datetime1">
              <a:rPr lang="en-US" smtClean="0"/>
              <a:pPr/>
              <a:t>12/22/2020</a:t>
            </a:fld>
            <a:endParaRPr lang="en-US"/>
          </a:p>
        </p:txBody>
      </p:sp>
      <p:sp>
        <p:nvSpPr>
          <p:cNvPr id="8" name="7 - Θέση υποσέλιδου"/>
          <p:cNvSpPr>
            <a:spLocks noGrp="1"/>
          </p:cNvSpPr>
          <p:nvPr>
            <p:ph type="ftr" sz="quarter" idx="11"/>
          </p:nvPr>
        </p:nvSpPr>
        <p:spPr/>
        <p:txBody>
          <a:bodyPr/>
          <a:lstStyle/>
          <a:p>
            <a:r>
              <a:rPr lang="el-GR" smtClean="0"/>
              <a:t>Ψαρρά Νικολία ΠΕ81</a:t>
            </a:r>
            <a:endParaRPr lang="en-US"/>
          </a:p>
        </p:txBody>
      </p:sp>
      <p:sp>
        <p:nvSpPr>
          <p:cNvPr id="9" name="8 - Θέση αριθμού διαφάνειας"/>
          <p:cNvSpPr>
            <a:spLocks noGrp="1"/>
          </p:cNvSpPr>
          <p:nvPr>
            <p:ph type="sldNum" sz="quarter" idx="12"/>
          </p:nvPr>
        </p:nvSpPr>
        <p:spPr/>
        <p:txBody>
          <a:bodyPr/>
          <a:lstStyle/>
          <a:p>
            <a:fld id="{6FD1E07A-E37F-405D-896D-6FF48A4C70F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ημερομηνίας"/>
          <p:cNvSpPr>
            <a:spLocks noGrp="1"/>
          </p:cNvSpPr>
          <p:nvPr>
            <p:ph type="dt" sz="half" idx="10"/>
          </p:nvPr>
        </p:nvSpPr>
        <p:spPr/>
        <p:txBody>
          <a:bodyPr/>
          <a:lstStyle/>
          <a:p>
            <a:fld id="{67274082-AF9E-4C6B-A93C-8AEA302EDC88}" type="datetime1">
              <a:rPr lang="en-US" smtClean="0"/>
              <a:pPr/>
              <a:t>12/22/2020</a:t>
            </a:fld>
            <a:endParaRPr lang="en-US"/>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
        <p:nvSpPr>
          <p:cNvPr id="5" name="4 - Θέση αριθμού διαφάνειας"/>
          <p:cNvSpPr>
            <a:spLocks noGrp="1"/>
          </p:cNvSpPr>
          <p:nvPr>
            <p:ph type="sldNum" sz="quarter" idx="12"/>
          </p:nvPr>
        </p:nvSpPr>
        <p:spPr/>
        <p:txBody>
          <a:bodyPr/>
          <a:lstStyle/>
          <a:p>
            <a:fld id="{6FD1E07A-E37F-405D-896D-6FF48A4C70F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F2714EC-4A00-4238-92B5-41DD19768D7E}" type="datetime1">
              <a:rPr lang="en-US" smtClean="0"/>
              <a:pPr/>
              <a:t>12/22/2020</a:t>
            </a:fld>
            <a:endParaRPr lang="en-US"/>
          </a:p>
        </p:txBody>
      </p:sp>
      <p:sp>
        <p:nvSpPr>
          <p:cNvPr id="3" name="2 - Θέση υποσέλιδου"/>
          <p:cNvSpPr>
            <a:spLocks noGrp="1"/>
          </p:cNvSpPr>
          <p:nvPr>
            <p:ph type="ftr" sz="quarter" idx="11"/>
          </p:nvPr>
        </p:nvSpPr>
        <p:spPr/>
        <p:txBody>
          <a:bodyPr/>
          <a:lstStyle/>
          <a:p>
            <a:r>
              <a:rPr lang="el-GR" smtClean="0"/>
              <a:t>Ψαρρά Νικολία ΠΕ81</a:t>
            </a:r>
            <a:endParaRPr lang="en-US"/>
          </a:p>
        </p:txBody>
      </p:sp>
      <p:sp>
        <p:nvSpPr>
          <p:cNvPr id="4" name="3 - Θέση αριθμού διαφάνειας"/>
          <p:cNvSpPr>
            <a:spLocks noGrp="1"/>
          </p:cNvSpPr>
          <p:nvPr>
            <p:ph type="sldNum" sz="quarter" idx="12"/>
          </p:nvPr>
        </p:nvSpPr>
        <p:spPr/>
        <p:txBody>
          <a:bodyPr/>
          <a:lstStyle/>
          <a:p>
            <a:fld id="{6FD1E07A-E37F-405D-896D-6FF48A4C70F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n-US"/>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63912FC-BA50-49D7-A7A4-22FF8BDF9E21}" type="datetime1">
              <a:rPr lang="en-US" smtClean="0"/>
              <a:pPr/>
              <a:t>12/22/2020</a:t>
            </a:fld>
            <a:endParaRPr lang="en-US"/>
          </a:p>
        </p:txBody>
      </p:sp>
      <p:sp>
        <p:nvSpPr>
          <p:cNvPr id="6" name="5 - Θέση υποσέλιδου"/>
          <p:cNvSpPr>
            <a:spLocks noGrp="1"/>
          </p:cNvSpPr>
          <p:nvPr>
            <p:ph type="ftr" sz="quarter" idx="11"/>
          </p:nvPr>
        </p:nvSpPr>
        <p:spPr/>
        <p:txBody>
          <a:bodyPr/>
          <a:lstStyle/>
          <a:p>
            <a:r>
              <a:rPr lang="el-GR" smtClean="0"/>
              <a:t>Ψαρρά Νικολία ΠΕ81</a:t>
            </a:r>
            <a:endParaRPr lang="en-US"/>
          </a:p>
        </p:txBody>
      </p:sp>
      <p:sp>
        <p:nvSpPr>
          <p:cNvPr id="7" name="6 - Θέση αριθμού διαφάνειας"/>
          <p:cNvSpPr>
            <a:spLocks noGrp="1"/>
          </p:cNvSpPr>
          <p:nvPr>
            <p:ph type="sldNum" sz="quarter" idx="12"/>
          </p:nvPr>
        </p:nvSpPr>
        <p:spPr/>
        <p:txBody>
          <a:bodyPr/>
          <a:lstStyle/>
          <a:p>
            <a:fld id="{6FD1E07A-E37F-405D-896D-6FF48A4C70F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9FE4D6C-2415-4AD8-9AE3-DD4503FAAF8E}" type="datetime1">
              <a:rPr lang="en-US" smtClean="0"/>
              <a:pPr/>
              <a:t>12/22/2020</a:t>
            </a:fld>
            <a:endParaRPr lang="en-US"/>
          </a:p>
        </p:txBody>
      </p:sp>
      <p:sp>
        <p:nvSpPr>
          <p:cNvPr id="6" name="5 - Θέση υποσέλιδου"/>
          <p:cNvSpPr>
            <a:spLocks noGrp="1"/>
          </p:cNvSpPr>
          <p:nvPr>
            <p:ph type="ftr" sz="quarter" idx="11"/>
          </p:nvPr>
        </p:nvSpPr>
        <p:spPr/>
        <p:txBody>
          <a:bodyPr/>
          <a:lstStyle/>
          <a:p>
            <a:r>
              <a:rPr lang="el-GR" smtClean="0"/>
              <a:t>Ψαρρά Νικολία ΠΕ81</a:t>
            </a:r>
            <a:endParaRPr lang="en-US"/>
          </a:p>
        </p:txBody>
      </p:sp>
      <p:sp>
        <p:nvSpPr>
          <p:cNvPr id="7" name="6 - Θέση αριθμού διαφάνειας"/>
          <p:cNvSpPr>
            <a:spLocks noGrp="1"/>
          </p:cNvSpPr>
          <p:nvPr>
            <p:ph type="sldNum" sz="quarter" idx="12"/>
          </p:nvPr>
        </p:nvSpPr>
        <p:spPr/>
        <p:txBody>
          <a:bodyPr/>
          <a:lstStyle/>
          <a:p>
            <a:fld id="{6FD1E07A-E37F-405D-896D-6FF48A4C70F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306E3-F8B3-44E2-B589-766D3F608DF1}" type="datetime1">
              <a:rPr lang="en-US" smtClean="0"/>
              <a:pPr/>
              <a:t>12/22/2020</a:t>
            </a:fld>
            <a:endParaRPr lang="en-US"/>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smtClean="0"/>
              <a:t>Ψαρρά Νικολία ΠΕ81</a:t>
            </a:r>
            <a:endParaRPr lang="en-US"/>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1E07A-E37F-405D-896D-6FF48A4C70F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ikimapia.or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hyperlink" Target="http://www.opengov.gr/minenv/?p=7698"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www.opengov.gr/minenv/?p=3934"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ikimapia.org/"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normAutofit/>
          </a:bodyPr>
          <a:lstStyle/>
          <a:p>
            <a:r>
              <a:rPr lang="el-GR" dirty="0" smtClean="0"/>
              <a:t>ΑΡΧΙΤΕΚΤΟΝΙΚΟ ΣΧΕΔΙΟ ΚΑΙ ΠΟΛΕΟΔΟΜΙΑ</a:t>
            </a:r>
            <a:endParaRPr lang="en-US" dirty="0"/>
          </a:p>
        </p:txBody>
      </p:sp>
      <p:sp>
        <p:nvSpPr>
          <p:cNvPr id="3" name="2 - Υπότιτλος"/>
          <p:cNvSpPr>
            <a:spLocks noGrp="1"/>
          </p:cNvSpPr>
          <p:nvPr>
            <p:ph type="subTitle" idx="1"/>
          </p:nvPr>
        </p:nvSpPr>
        <p:spPr/>
        <p:txBody>
          <a:bodyPr/>
          <a:lstStyle/>
          <a:p>
            <a:r>
              <a:rPr lang="el-GR" dirty="0" smtClean="0"/>
              <a:t>ΨΑΡΡΑ ΝΙΚΟΛΙΑ</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ΠΡΟΒΛΗΜΑΤΑ ΠΟΛΕΩΝ- </a:t>
            </a:r>
            <a:r>
              <a:rPr lang="el-GR" dirty="0" err="1" smtClean="0"/>
              <a:t>Πολεοδομια</a:t>
            </a:r>
            <a:r>
              <a:rPr lang="el-GR" dirty="0" smtClean="0"/>
              <a:t>. </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ΑΣΤΙΚΟΠΟΙΗΣΗ </a:t>
            </a:r>
            <a:endParaRPr lang="en-US" dirty="0"/>
          </a:p>
        </p:txBody>
      </p:sp>
      <p:sp>
        <p:nvSpPr>
          <p:cNvPr id="3" name="2 - Θέση περιεχομένου"/>
          <p:cNvSpPr>
            <a:spLocks noGrp="1"/>
          </p:cNvSpPr>
          <p:nvPr>
            <p:ph idx="1"/>
          </p:nvPr>
        </p:nvSpPr>
        <p:spPr/>
        <p:txBody>
          <a:bodyPr/>
          <a:lstStyle/>
          <a:p>
            <a:pPr algn="just"/>
            <a:endParaRPr lang="el-GR" dirty="0" smtClean="0"/>
          </a:p>
          <a:p>
            <a:pPr algn="just">
              <a:buFont typeface="Wingdings" pitchFamily="2" charset="2"/>
              <a:buChar char="q"/>
            </a:pPr>
            <a:r>
              <a:rPr lang="el-GR" b="1" dirty="0" smtClean="0"/>
              <a:t>Μεγάλη συγκέντρωση ανθρώπων </a:t>
            </a:r>
            <a:r>
              <a:rPr lang="el-GR" dirty="0" smtClean="0"/>
              <a:t>και δραστηριοτήτων στις πόλεις. </a:t>
            </a:r>
          </a:p>
          <a:p>
            <a:pPr algn="just">
              <a:buFont typeface="Wingdings" pitchFamily="2" charset="2"/>
              <a:buChar char="q"/>
            </a:pPr>
            <a:r>
              <a:rPr lang="el-GR" dirty="0" smtClean="0"/>
              <a:t>Ξεκίνησε το 18</a:t>
            </a:r>
            <a:r>
              <a:rPr lang="el-GR" baseline="30000" dirty="0" smtClean="0"/>
              <a:t>ο</a:t>
            </a:r>
            <a:r>
              <a:rPr lang="el-GR" dirty="0" smtClean="0"/>
              <a:t> αιώνα </a:t>
            </a:r>
            <a:r>
              <a:rPr lang="el-GR" dirty="0" smtClean="0">
                <a:sym typeface="Wingdings" pitchFamily="2" charset="2"/>
              </a:rPr>
              <a:t> βιομηχανική επανάσταση (π.χ. Αθήνα και Θεσσαλονίκη αστικοποίηση από 1950).     </a:t>
            </a:r>
          </a:p>
          <a:p>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Προβλήματα: </a:t>
            </a:r>
            <a:endParaRPr lang="en-US" dirty="0"/>
          </a:p>
        </p:txBody>
      </p:sp>
      <p:sp>
        <p:nvSpPr>
          <p:cNvPr id="3" name="2 - Θέση περιεχομένου"/>
          <p:cNvSpPr>
            <a:spLocks noGrp="1"/>
          </p:cNvSpPr>
          <p:nvPr>
            <p:ph idx="1"/>
          </p:nvPr>
        </p:nvSpPr>
        <p:spPr/>
        <p:txBody>
          <a:bodyPr>
            <a:normAutofit lnSpcReduction="10000"/>
          </a:bodyPr>
          <a:lstStyle/>
          <a:p>
            <a:pPr algn="just">
              <a:buFont typeface="Wingdings" pitchFamily="2" charset="2"/>
              <a:buChar char="q"/>
            </a:pPr>
            <a:r>
              <a:rPr lang="el-GR" dirty="0" smtClean="0"/>
              <a:t>Οι </a:t>
            </a:r>
            <a:r>
              <a:rPr lang="el-GR" b="1" dirty="0" smtClean="0"/>
              <a:t>κοινωνικοί εξοπλισμοί δεν επαρκούν </a:t>
            </a:r>
            <a:r>
              <a:rPr lang="el-GR" dirty="0" smtClean="0"/>
              <a:t>(π.χ. σχολεία) εξαιτίας των μεγάλων αναγκών που δημιουργεί η μεγάλη συγκέντρωση του πληθυσμού. </a:t>
            </a:r>
          </a:p>
          <a:p>
            <a:pPr algn="just">
              <a:buFont typeface="Wingdings" pitchFamily="2" charset="2"/>
              <a:buChar char="q"/>
            </a:pPr>
            <a:r>
              <a:rPr lang="el-GR" b="1" dirty="0" smtClean="0"/>
              <a:t>Δεν επαρκεί ο αριθμός των κατοικιών </a:t>
            </a:r>
            <a:r>
              <a:rPr lang="el-GR" dirty="0" smtClean="0"/>
              <a:t>(αυθαίρετα). </a:t>
            </a:r>
          </a:p>
          <a:p>
            <a:pPr algn="just">
              <a:buFont typeface="Wingdings" pitchFamily="2" charset="2"/>
              <a:buChar char="q"/>
            </a:pPr>
            <a:r>
              <a:rPr lang="el-GR" b="1" dirty="0" smtClean="0"/>
              <a:t>Επιβαρύνεται το περιβάλλον </a:t>
            </a:r>
            <a:r>
              <a:rPr lang="el-GR" dirty="0" smtClean="0"/>
              <a:t>από τις οικονομικές δραστηριότητες (π.χ. βιομηχανία, κυκλοφοριακό).  </a:t>
            </a:r>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Πολεοδομία</a:t>
            </a:r>
            <a:endParaRPr lang="en-US" dirty="0"/>
          </a:p>
        </p:txBody>
      </p:sp>
      <p:sp>
        <p:nvSpPr>
          <p:cNvPr id="3" name="2 - Θέση περιεχομένου"/>
          <p:cNvSpPr>
            <a:spLocks noGrp="1"/>
          </p:cNvSpPr>
          <p:nvPr>
            <p:ph idx="1"/>
          </p:nvPr>
        </p:nvSpPr>
        <p:spPr/>
        <p:txBody>
          <a:bodyPr>
            <a:normAutofit/>
          </a:bodyPr>
          <a:lstStyle/>
          <a:p>
            <a:pPr algn="just">
              <a:buFont typeface="Wingdings" pitchFamily="2" charset="2"/>
              <a:buChar char="q"/>
            </a:pPr>
            <a:r>
              <a:rPr lang="el-GR" b="1" dirty="0" smtClean="0"/>
              <a:t>Δομώ- κτίζω </a:t>
            </a:r>
            <a:r>
              <a:rPr lang="el-GR" dirty="0" smtClean="0"/>
              <a:t>(κατασκευάζω)</a:t>
            </a:r>
          </a:p>
          <a:p>
            <a:pPr algn="just">
              <a:buFont typeface="Wingdings" pitchFamily="2" charset="2"/>
              <a:buChar char="q"/>
            </a:pPr>
            <a:r>
              <a:rPr lang="el-GR" dirty="0" smtClean="0"/>
              <a:t>Είναι η επιστήμη που </a:t>
            </a:r>
            <a:r>
              <a:rPr lang="el-GR" b="1" dirty="0" smtClean="0"/>
              <a:t>μελετά τα προβλήματα των πόλεων και προτείνει τρόπους για τη ρύθμιση και τη λύση τους</a:t>
            </a:r>
            <a:r>
              <a:rPr lang="el-GR" dirty="0" smtClean="0"/>
              <a:t>, δηλαδή για την αντιμετώπιση τους. </a:t>
            </a:r>
          </a:p>
          <a:p>
            <a:pPr algn="just">
              <a:buFont typeface="Wingdings" pitchFamily="2" charset="2"/>
              <a:buChar char="q"/>
            </a:pPr>
            <a:r>
              <a:rPr lang="el-GR" dirty="0" smtClean="0"/>
              <a:t>Αποτελεί συνειδητή προσπάθεια των ανθρώπων για την αντιμετώπιση των αναγκών και των προβλημάτων των πόλεων. </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ΠΟΛΕΟΔΟΜΙΚΑ ΣΧΕΔΙΑ</a:t>
            </a:r>
            <a:endParaRPr lang="en-US" dirty="0"/>
          </a:p>
        </p:txBody>
      </p:sp>
      <p:sp>
        <p:nvSpPr>
          <p:cNvPr id="3" name="2 - Θέση περιεχομένου"/>
          <p:cNvSpPr>
            <a:spLocks noGrp="1"/>
          </p:cNvSpPr>
          <p:nvPr>
            <p:ph idx="1"/>
          </p:nvPr>
        </p:nvSpPr>
        <p:spPr/>
        <p:txBody>
          <a:bodyPr/>
          <a:lstStyle/>
          <a:p>
            <a:pPr algn="just">
              <a:buFont typeface="Wingdings" pitchFamily="2" charset="2"/>
              <a:buChar char="q"/>
            </a:pPr>
            <a:r>
              <a:rPr lang="el-GR" dirty="0" smtClean="0"/>
              <a:t>Οι </a:t>
            </a:r>
            <a:r>
              <a:rPr lang="el-GR" b="1" dirty="0" smtClean="0"/>
              <a:t>προτάσεις για τη ρύθμιση των αναγκών</a:t>
            </a:r>
            <a:r>
              <a:rPr lang="el-GR" dirty="0" smtClean="0"/>
              <a:t> και </a:t>
            </a:r>
            <a:r>
              <a:rPr lang="el-GR" b="1" dirty="0" smtClean="0"/>
              <a:t>οι λύσεις για τα προβλήματα </a:t>
            </a:r>
            <a:r>
              <a:rPr lang="el-GR" dirty="0" smtClean="0"/>
              <a:t>των πόλεων παρουσιάζονται σε τεχνικά διαγράμματα που ονομάζονται </a:t>
            </a:r>
            <a:r>
              <a:rPr lang="el-GR" b="1" dirty="0" smtClean="0"/>
              <a:t>πολεοδομικά σχέδια</a:t>
            </a:r>
            <a:r>
              <a:rPr lang="el-GR" dirty="0" smtClean="0"/>
              <a:t>. </a:t>
            </a:r>
          </a:p>
          <a:p>
            <a:pPr algn="just">
              <a:buFont typeface="Wingdings" pitchFamily="2" charset="2"/>
              <a:buChar char="q"/>
            </a:pPr>
            <a:r>
              <a:rPr lang="el-GR" b="1" dirty="0" smtClean="0"/>
              <a:t>Συνοδεύονται από σειρά κανόνων </a:t>
            </a:r>
            <a:r>
              <a:rPr lang="el-GR" dirty="0" smtClean="0"/>
              <a:t>βάση των ισχύων νόμων.</a:t>
            </a:r>
          </a:p>
          <a:p>
            <a:pPr algn="just">
              <a:buFont typeface="Wingdings" pitchFamily="2" charset="2"/>
              <a:buChar char="q"/>
            </a:pPr>
            <a:r>
              <a:rPr lang="el-GR" dirty="0"/>
              <a:t>Κ</a:t>
            </a:r>
            <a:r>
              <a:rPr lang="el-GR" dirty="0" smtClean="0"/>
              <a:t>ατηγορίες ανάλογα το μέγεθος και τη λειτουργία των οικισμών. </a:t>
            </a:r>
          </a:p>
          <a:p>
            <a:pPr algn="just"/>
            <a:endParaRPr lang="el-GR" dirty="0" smtClean="0"/>
          </a:p>
          <a:p>
            <a:pPr algn="just"/>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 Ρυμοτομία</a:t>
            </a:r>
            <a:endParaRPr lang="en-US" dirty="0"/>
          </a:p>
        </p:txBody>
      </p:sp>
      <p:sp>
        <p:nvSpPr>
          <p:cNvPr id="3" name="2 - Θέση περιεχομένου"/>
          <p:cNvSpPr>
            <a:spLocks noGrp="1"/>
          </p:cNvSpPr>
          <p:nvPr>
            <p:ph idx="1"/>
          </p:nvPr>
        </p:nvSpPr>
        <p:spPr>
          <a:xfrm>
            <a:off x="457200" y="1268760"/>
            <a:ext cx="8229600" cy="4857403"/>
          </a:xfrm>
        </p:spPr>
        <p:txBody>
          <a:bodyPr>
            <a:normAutofit fontScale="77500" lnSpcReduction="20000"/>
          </a:bodyPr>
          <a:lstStyle/>
          <a:p>
            <a:pPr algn="just">
              <a:buFont typeface="Wingdings" pitchFamily="2" charset="2"/>
              <a:buChar char="q"/>
            </a:pPr>
            <a:r>
              <a:rPr lang="el-GR" dirty="0" smtClean="0"/>
              <a:t>Είναι κλάδος της πολεοδομίας που ασχολείται με τη </a:t>
            </a:r>
            <a:r>
              <a:rPr lang="el-GR" b="1" dirty="0" smtClean="0"/>
              <a:t>διαρρύθμιση του χώρου</a:t>
            </a:r>
            <a:r>
              <a:rPr lang="el-GR" dirty="0" smtClean="0"/>
              <a:t>, μέσα στον οποίο </a:t>
            </a:r>
            <a:r>
              <a:rPr lang="el-GR" b="1" dirty="0" smtClean="0"/>
              <a:t>πρόκειται να κτιστεί οικισμός</a:t>
            </a:r>
            <a:r>
              <a:rPr lang="el-GR" dirty="0" smtClean="0"/>
              <a:t>, </a:t>
            </a:r>
            <a:r>
              <a:rPr lang="el-GR" b="1" dirty="0" smtClean="0"/>
              <a:t>πόλη ή οποιοδήποτε οικοδομικό συγκρότημα</a:t>
            </a:r>
            <a:r>
              <a:rPr lang="el-GR" dirty="0" smtClean="0"/>
              <a:t>. </a:t>
            </a:r>
            <a:endParaRPr lang="en-US" dirty="0" smtClean="0"/>
          </a:p>
          <a:p>
            <a:pPr algn="just">
              <a:buFont typeface="Wingdings" pitchFamily="2" charset="2"/>
              <a:buChar char="q"/>
            </a:pPr>
            <a:r>
              <a:rPr lang="el-GR" dirty="0" smtClean="0"/>
              <a:t>Η διαρρύθμιση </a:t>
            </a:r>
            <a:r>
              <a:rPr lang="el-GR" b="1" dirty="0" smtClean="0"/>
              <a:t>περιλαμβάνει</a:t>
            </a:r>
            <a:r>
              <a:rPr lang="el-GR" dirty="0" smtClean="0"/>
              <a:t> αρχικά τη </a:t>
            </a:r>
            <a:r>
              <a:rPr lang="el-GR" b="1" dirty="0" smtClean="0"/>
              <a:t>χάραξη οικοπέδων</a:t>
            </a:r>
            <a:r>
              <a:rPr lang="el-GR" dirty="0" smtClean="0"/>
              <a:t>, </a:t>
            </a:r>
            <a:r>
              <a:rPr lang="el-GR" b="1" dirty="0" smtClean="0"/>
              <a:t>δρόμων, πλατειών, το εύρος αυτών, τις οικοδομικές γραμμές</a:t>
            </a:r>
            <a:r>
              <a:rPr lang="el-GR" dirty="0" smtClean="0"/>
              <a:t> κ.λπ. και στη συνέχεια μετά την </a:t>
            </a:r>
            <a:r>
              <a:rPr lang="el-GR" dirty="0" err="1" smtClean="0"/>
              <a:t>προέγκρισή</a:t>
            </a:r>
            <a:r>
              <a:rPr lang="el-GR" dirty="0" smtClean="0"/>
              <a:t> τους στη διάνοιξη αυτών. </a:t>
            </a:r>
            <a:endParaRPr lang="en-US" dirty="0" smtClean="0"/>
          </a:p>
          <a:p>
            <a:pPr algn="just">
              <a:buFont typeface="Wingdings" pitchFamily="2" charset="2"/>
              <a:buChar char="q"/>
            </a:pPr>
            <a:r>
              <a:rPr lang="el-GR" dirty="0" smtClean="0"/>
              <a:t>Γενικά η εργασία αυτή διέπεται από επιστημονικούς πολεοδομικούς κανόνες, σύγχρονες αντιλήψεις αισθητικής, αλλά και πρακτικών κανόνων ικανών ώστε ο επιχειρούμενος σχεδιασμός και διάνοιξη να καλύψουν και μελλοντικές ανάγκες σε βάθος τουλάχιστον μιας εκατονταετίας.</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ΣΧΕΔΙΑ ΠΟΛΗΣ Ή ΡΥΜΟΤΟΜΙΚΑ ΣΧΕΔΙΑ. </a:t>
            </a:r>
            <a:endParaRPr lang="en-US" dirty="0"/>
          </a:p>
        </p:txBody>
      </p:sp>
      <p:sp>
        <p:nvSpPr>
          <p:cNvPr id="3" name="2 - Θέση περιεχομένου"/>
          <p:cNvSpPr>
            <a:spLocks noGrp="1"/>
          </p:cNvSpPr>
          <p:nvPr>
            <p:ph idx="1"/>
          </p:nvPr>
        </p:nvSpPr>
        <p:spPr>
          <a:xfrm>
            <a:off x="457200" y="1600200"/>
            <a:ext cx="8229600" cy="5257800"/>
          </a:xfrm>
        </p:spPr>
        <p:txBody>
          <a:bodyPr>
            <a:normAutofit fontScale="92500"/>
          </a:bodyPr>
          <a:lstStyle/>
          <a:p>
            <a:pPr algn="just">
              <a:buNone/>
            </a:pPr>
            <a:r>
              <a:rPr lang="el-GR" dirty="0" smtClean="0"/>
              <a:t>Είναι το εγκεκριμένο διάγραμμα που καθορίζει τους </a:t>
            </a:r>
            <a:r>
              <a:rPr lang="el-GR" b="1" dirty="0" smtClean="0"/>
              <a:t>κοινόχρηστους, κοινωφελείς και δομήσιμους χώρους τους ειδικούς όρους δόμησης</a:t>
            </a:r>
            <a:r>
              <a:rPr lang="el-GR" dirty="0" smtClean="0"/>
              <a:t> και τις επιτρεπόμενες χρήσεις σε κάθε τμήμα ή ζώνη τους. </a:t>
            </a:r>
            <a:endParaRPr lang="en-US" dirty="0" smtClean="0"/>
          </a:p>
          <a:p>
            <a:pPr algn="just">
              <a:buNone/>
            </a:pPr>
            <a:r>
              <a:rPr lang="el-GR" dirty="0" smtClean="0"/>
              <a:t>Στο σχέδιο πόλης δεν φαίνονται κατασκευαστικές λεπτομέρειες αλλά καθορίζονται όρια των χώρων, οδικά δίκτυα, γραμμές που πάνω ή πέρα από αυτές απαγορεύεται η δόμηση και γενικά </a:t>
            </a:r>
            <a:r>
              <a:rPr lang="el-GR" b="1" dirty="0" smtClean="0"/>
              <a:t>οριοθετούνται οι χρήσεις της γης</a:t>
            </a:r>
            <a:r>
              <a:rPr lang="el-GR" dirty="0" smtClean="0"/>
              <a:t>.</a:t>
            </a:r>
            <a:br>
              <a:rPr lang="el-GR" dirty="0" smtClean="0"/>
            </a:b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Ιστορικο</a:t>
            </a:r>
            <a:r>
              <a:rPr lang="el-GR" dirty="0" smtClean="0"/>
              <a:t> </a:t>
            </a:r>
            <a:r>
              <a:rPr lang="el-GR" dirty="0" err="1" smtClean="0"/>
              <a:t>σχεδιο</a:t>
            </a:r>
            <a:r>
              <a:rPr lang="el-GR" dirty="0" smtClean="0"/>
              <a:t> </a:t>
            </a:r>
            <a:r>
              <a:rPr lang="el-GR" dirty="0" err="1" smtClean="0"/>
              <a:t>πολησ</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Καποδίστριας </a:t>
            </a:r>
            <a:r>
              <a:rPr lang="en-US" b="1" i="1" dirty="0" smtClean="0"/>
              <a:t>1828-19</a:t>
            </a:r>
            <a:r>
              <a:rPr lang="el-GR" b="1" i="1" dirty="0" smtClean="0"/>
              <a:t>3</a:t>
            </a:r>
            <a:r>
              <a:rPr lang="en-US" b="1" i="1" dirty="0" smtClean="0"/>
              <a:t>3</a:t>
            </a:r>
            <a:endParaRPr lang="en-US" dirty="0"/>
          </a:p>
        </p:txBody>
      </p:sp>
      <p:sp>
        <p:nvSpPr>
          <p:cNvPr id="3" name="2 - Θέση περιεχομένου"/>
          <p:cNvSpPr>
            <a:spLocks noGrp="1"/>
          </p:cNvSpPr>
          <p:nvPr>
            <p:ph idx="1"/>
          </p:nvPr>
        </p:nvSpPr>
        <p:spPr/>
        <p:txBody>
          <a:bodyPr>
            <a:normAutofit fontScale="85000" lnSpcReduction="20000"/>
          </a:bodyPr>
          <a:lstStyle/>
          <a:p>
            <a:pPr>
              <a:buNone/>
            </a:pPr>
            <a:r>
              <a:rPr lang="el-GR" dirty="0"/>
              <a:t>Πρώτη προσπάθεια για απόκτηση Σχεδίων Πόλεως.</a:t>
            </a:r>
          </a:p>
          <a:p>
            <a:pPr>
              <a:buFont typeface="Wingdings" pitchFamily="2" charset="2"/>
              <a:buChar char="ü"/>
            </a:pPr>
            <a:r>
              <a:rPr lang="el-GR" dirty="0"/>
              <a:t>• Εκπονήθηκαν χωρίς ύπαρξη νομοθετικού πλαισίου </a:t>
            </a:r>
            <a:r>
              <a:rPr lang="el-GR" dirty="0" smtClean="0"/>
              <a:t>Πολεοδομικού Σχεδιασμού.</a:t>
            </a:r>
          </a:p>
          <a:p>
            <a:pPr>
              <a:buFont typeface="Wingdings" pitchFamily="2" charset="2"/>
              <a:buChar char="ü"/>
            </a:pPr>
            <a:r>
              <a:rPr lang="el-GR" dirty="0" smtClean="0"/>
              <a:t>• </a:t>
            </a:r>
            <a:r>
              <a:rPr lang="el-GR" dirty="0"/>
              <a:t>Η πολιτεία έθετε περισσότερο αστυνομικές </a:t>
            </a:r>
            <a:r>
              <a:rPr lang="el-GR" dirty="0" smtClean="0"/>
              <a:t>παρά πολεοδομικές διατάξεις </a:t>
            </a:r>
            <a:r>
              <a:rPr lang="el-GR" dirty="0"/>
              <a:t>που αφορούσαν τη ρύθμιση κάθε κτιρίου χωριστά</a:t>
            </a:r>
            <a:r>
              <a:rPr lang="el-GR" dirty="0" smtClean="0"/>
              <a:t>.</a:t>
            </a:r>
          </a:p>
          <a:p>
            <a:pPr>
              <a:buNone/>
            </a:pPr>
            <a:endParaRPr lang="el-GR" dirty="0"/>
          </a:p>
          <a:p>
            <a:pPr>
              <a:buNone/>
            </a:pPr>
            <a:r>
              <a:rPr lang="el-GR" i="1" dirty="0"/>
              <a:t>Σπουδαιότερα νομοθετήματα:</a:t>
            </a:r>
          </a:p>
          <a:p>
            <a:pPr>
              <a:buNone/>
            </a:pPr>
            <a:r>
              <a:rPr lang="el-GR" b="1" dirty="0"/>
              <a:t>Α) υποχρεωτική τήρηση οικοδομικών </a:t>
            </a:r>
            <a:r>
              <a:rPr lang="el-GR" b="1" dirty="0" smtClean="0"/>
              <a:t>και ρυμοτομικών γραμμών και</a:t>
            </a:r>
          </a:p>
          <a:p>
            <a:pPr>
              <a:buNone/>
            </a:pPr>
            <a:r>
              <a:rPr lang="el-GR" b="1" dirty="0" smtClean="0"/>
              <a:t>Β</a:t>
            </a:r>
            <a:r>
              <a:rPr lang="el-GR" b="1" dirty="0"/>
              <a:t>) Τακτοποίηση οικοπέδων</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2143108" y="-53843"/>
            <a:ext cx="4786346" cy="6911843"/>
          </a:xfrm>
          <a:prstGeom prst="rect">
            <a:avLst/>
          </a:prstGeom>
          <a:noFill/>
          <a:ln w="9525">
            <a:noFill/>
            <a:miter lim="800000"/>
            <a:headEnd/>
            <a:tailEnd/>
          </a:ln>
          <a:effectLst/>
        </p:spPr>
      </p:pic>
      <p:sp>
        <p:nvSpPr>
          <p:cNvPr id="3" name="2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ΝΟΜΑΔΕΣ</a:t>
            </a:r>
            <a:endParaRPr lang="en-US" dirty="0"/>
          </a:p>
        </p:txBody>
      </p:sp>
      <p:pic>
        <p:nvPicPr>
          <p:cNvPr id="4" name="3 - Θέση περιεχομένου" descr="νομαδες.jpg"/>
          <p:cNvPicPr>
            <a:picLocks noGrp="1" noChangeAspect="1"/>
          </p:cNvPicPr>
          <p:nvPr>
            <p:ph idx="1"/>
          </p:nvPr>
        </p:nvPicPr>
        <p:blipFill>
          <a:blip r:embed="rId2" cstate="print"/>
          <a:stretch>
            <a:fillRect/>
          </a:stretch>
        </p:blipFill>
        <p:spPr>
          <a:xfrm>
            <a:off x="714348" y="1140307"/>
            <a:ext cx="7786742" cy="5717693"/>
          </a:xfrm>
        </p:spPr>
      </p:pic>
      <p:sp>
        <p:nvSpPr>
          <p:cNvPr id="5" name="4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Όθωνας</a:t>
            </a:r>
            <a:r>
              <a:rPr lang="el-GR" dirty="0" smtClean="0"/>
              <a:t> 1833- 1862</a:t>
            </a:r>
            <a:endParaRPr lang="en-US" dirty="0"/>
          </a:p>
        </p:txBody>
      </p:sp>
      <p:sp>
        <p:nvSpPr>
          <p:cNvPr id="3" name="2 - Θέση περιεχομένου"/>
          <p:cNvSpPr>
            <a:spLocks noGrp="1"/>
          </p:cNvSpPr>
          <p:nvPr>
            <p:ph idx="1"/>
          </p:nvPr>
        </p:nvSpPr>
        <p:spPr/>
        <p:txBody>
          <a:bodyPr/>
          <a:lstStyle/>
          <a:p>
            <a:pPr>
              <a:buNone/>
            </a:pPr>
            <a:r>
              <a:rPr lang="el-GR" dirty="0" smtClean="0"/>
              <a:t>Βασιλικό διάταγμα</a:t>
            </a:r>
          </a:p>
          <a:p>
            <a:endParaRPr lang="el-GR" dirty="0" smtClean="0"/>
          </a:p>
          <a:p>
            <a:endParaRPr lang="el-GR" dirty="0"/>
          </a:p>
          <a:p>
            <a:pPr algn="just">
              <a:buNone/>
            </a:pPr>
            <a:r>
              <a:rPr lang="el-GR" b="1" i="1" dirty="0" smtClean="0"/>
              <a:t>«Περί  υγιεινής οικοδομής πόλεων και χωριών»</a:t>
            </a:r>
            <a:endParaRPr lang="el-GR" b="1" i="1"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1828- 1912</a:t>
            </a:r>
            <a:endParaRPr lang="en-US" dirty="0"/>
          </a:p>
        </p:txBody>
      </p:sp>
      <p:sp>
        <p:nvSpPr>
          <p:cNvPr id="3" name="2 - Θέση περιεχομένου"/>
          <p:cNvSpPr>
            <a:spLocks noGrp="1"/>
          </p:cNvSpPr>
          <p:nvPr>
            <p:ph idx="1"/>
          </p:nvPr>
        </p:nvSpPr>
        <p:spPr/>
        <p:txBody>
          <a:bodyPr>
            <a:normAutofit lnSpcReduction="10000"/>
          </a:bodyPr>
          <a:lstStyle/>
          <a:p>
            <a:pPr algn="just">
              <a:buFont typeface="Wingdings" pitchFamily="2" charset="2"/>
              <a:buChar char="ü"/>
            </a:pPr>
            <a:r>
              <a:rPr lang="el-GR" dirty="0" smtClean="0"/>
              <a:t>Μεταξύ </a:t>
            </a:r>
            <a:r>
              <a:rPr lang="el-GR" dirty="0"/>
              <a:t>του </a:t>
            </a:r>
            <a:r>
              <a:rPr lang="el-GR" b="1" dirty="0"/>
              <a:t>1828</a:t>
            </a:r>
            <a:r>
              <a:rPr lang="el-GR" dirty="0"/>
              <a:t> και του </a:t>
            </a:r>
            <a:r>
              <a:rPr lang="el-GR" b="1" dirty="0"/>
              <a:t>1899</a:t>
            </a:r>
            <a:r>
              <a:rPr lang="el-GR" dirty="0"/>
              <a:t> υπολογίζεται ότι συντάχθηκαν </a:t>
            </a:r>
            <a:r>
              <a:rPr lang="el-GR" b="1" dirty="0"/>
              <a:t>152 ρυμοτομικά </a:t>
            </a:r>
            <a:r>
              <a:rPr lang="el-GR" b="1" dirty="0" smtClean="0"/>
              <a:t>σχέδια </a:t>
            </a:r>
            <a:r>
              <a:rPr lang="el-GR" dirty="0" smtClean="0"/>
              <a:t>σε </a:t>
            </a:r>
            <a:r>
              <a:rPr lang="el-GR" dirty="0"/>
              <a:t>πόλεις και οικισμούς της χώρας ενώ από το </a:t>
            </a:r>
            <a:r>
              <a:rPr lang="el-GR" b="1" dirty="0"/>
              <a:t>1900</a:t>
            </a:r>
            <a:r>
              <a:rPr lang="el-GR" dirty="0"/>
              <a:t> έως το </a:t>
            </a:r>
            <a:r>
              <a:rPr lang="el-GR" b="1" dirty="0"/>
              <a:t>1912 </a:t>
            </a:r>
            <a:r>
              <a:rPr lang="el-GR" dirty="0"/>
              <a:t>εγκρίθηκαν </a:t>
            </a:r>
            <a:r>
              <a:rPr lang="el-GR" dirty="0" smtClean="0"/>
              <a:t>άλλα </a:t>
            </a:r>
            <a:r>
              <a:rPr lang="el-GR" b="1" dirty="0" smtClean="0"/>
              <a:t>τριάντα</a:t>
            </a:r>
            <a:r>
              <a:rPr lang="el-GR" dirty="0" smtClean="0"/>
              <a:t> </a:t>
            </a:r>
            <a:r>
              <a:rPr lang="el-GR" b="1" dirty="0"/>
              <a:t>εννέα ρυμοτομικά </a:t>
            </a:r>
            <a:r>
              <a:rPr lang="el-GR" dirty="0"/>
              <a:t>σχέδια σε ολόκληρη την ελληνική </a:t>
            </a:r>
            <a:r>
              <a:rPr lang="el-GR" dirty="0" smtClean="0"/>
              <a:t>επικράτεια.</a:t>
            </a:r>
          </a:p>
          <a:p>
            <a:pPr>
              <a:buFont typeface="Wingdings" pitchFamily="2" charset="2"/>
              <a:buChar char="ü"/>
            </a:pPr>
            <a:r>
              <a:rPr lang="el-GR" dirty="0" smtClean="0"/>
              <a:t>1</a:t>
            </a:r>
            <a:r>
              <a:rPr lang="el-GR" baseline="30000" dirty="0" smtClean="0"/>
              <a:t>η</a:t>
            </a:r>
            <a:r>
              <a:rPr lang="el-GR" dirty="0" smtClean="0"/>
              <a:t> πόλη Πάτρα 1828.</a:t>
            </a:r>
          </a:p>
          <a:p>
            <a:pPr algn="just">
              <a:buFont typeface="Wingdings" pitchFamily="2" charset="2"/>
              <a:buChar char="ü"/>
            </a:pPr>
            <a:r>
              <a:rPr lang="el-GR" dirty="0" smtClean="0"/>
              <a:t> ακολουθούν Ναύπλιο, Αίγιο, Κόρινθος, Τρίπολη, Πύλος, Αθήνα 1830.  </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i="1" dirty="0" smtClean="0"/>
              <a:t>Διάταγμα 19-15/5/1855</a:t>
            </a:r>
            <a:br>
              <a:rPr lang="el-GR" b="1" i="1" dirty="0" smtClean="0"/>
            </a:br>
            <a:endParaRPr lang="en-US" dirty="0"/>
          </a:p>
        </p:txBody>
      </p:sp>
      <p:sp>
        <p:nvSpPr>
          <p:cNvPr id="3" name="2 - Θέση περιεχομένου"/>
          <p:cNvSpPr>
            <a:spLocks noGrp="1"/>
          </p:cNvSpPr>
          <p:nvPr>
            <p:ph idx="1"/>
          </p:nvPr>
        </p:nvSpPr>
        <p:spPr/>
        <p:txBody>
          <a:bodyPr>
            <a:normAutofit/>
          </a:bodyPr>
          <a:lstStyle/>
          <a:p>
            <a:pPr algn="just">
              <a:buFont typeface="Wingdings" pitchFamily="2" charset="2"/>
              <a:buChar char="ü"/>
            </a:pPr>
            <a:r>
              <a:rPr lang="el-GR" dirty="0" smtClean="0"/>
              <a:t>• </a:t>
            </a:r>
            <a:r>
              <a:rPr lang="el-GR" dirty="0"/>
              <a:t>Τα </a:t>
            </a:r>
            <a:r>
              <a:rPr lang="el-GR" b="1" dirty="0"/>
              <a:t>δημόσια κτίρια </a:t>
            </a:r>
            <a:r>
              <a:rPr lang="el-GR" dirty="0"/>
              <a:t>θα αναγείρονται εντός </a:t>
            </a:r>
            <a:r>
              <a:rPr lang="el-GR" dirty="0" smtClean="0"/>
              <a:t>της πόλης.</a:t>
            </a:r>
          </a:p>
          <a:p>
            <a:pPr algn="just">
              <a:buFont typeface="Wingdings" pitchFamily="2" charset="2"/>
              <a:buChar char="ü"/>
            </a:pPr>
            <a:r>
              <a:rPr lang="el-GR" dirty="0" smtClean="0"/>
              <a:t>• </a:t>
            </a:r>
            <a:r>
              <a:rPr lang="el-GR" dirty="0"/>
              <a:t>Τα </a:t>
            </a:r>
            <a:r>
              <a:rPr lang="el-GR" b="1" dirty="0"/>
              <a:t>νοσοκομεία</a:t>
            </a:r>
            <a:r>
              <a:rPr lang="el-GR" dirty="0"/>
              <a:t> και τα σφαγεία εκτός </a:t>
            </a:r>
            <a:r>
              <a:rPr lang="el-GR" dirty="0" smtClean="0"/>
              <a:t>πόλης, σε </a:t>
            </a:r>
            <a:r>
              <a:rPr lang="el-GR" dirty="0"/>
              <a:t>περιοχές με καλό αερισμό</a:t>
            </a:r>
            <a:r>
              <a:rPr lang="el-GR" dirty="0" smtClean="0"/>
              <a:t>.</a:t>
            </a:r>
          </a:p>
          <a:p>
            <a:pPr algn="just">
              <a:buFont typeface="Wingdings" pitchFamily="2" charset="2"/>
              <a:buChar char="ü"/>
            </a:pPr>
            <a:r>
              <a:rPr lang="el-GR" dirty="0" smtClean="0"/>
              <a:t>• </a:t>
            </a:r>
            <a:r>
              <a:rPr lang="el-GR" dirty="0"/>
              <a:t>Τα </a:t>
            </a:r>
            <a:r>
              <a:rPr lang="el-GR" b="1" dirty="0"/>
              <a:t>βιομηχανικά καταστήματα </a:t>
            </a:r>
            <a:r>
              <a:rPr lang="el-GR" dirty="0"/>
              <a:t>με την </a:t>
            </a:r>
            <a:r>
              <a:rPr lang="el-GR" dirty="0" smtClean="0"/>
              <a:t>παροχή αστυνομικής </a:t>
            </a:r>
            <a:r>
              <a:rPr lang="el-GR" dirty="0"/>
              <a:t>αδείας, </a:t>
            </a:r>
            <a:r>
              <a:rPr lang="el-GR" dirty="0" smtClean="0"/>
              <a:t>απομακρύνονται </a:t>
            </a:r>
            <a:r>
              <a:rPr lang="el-GR" dirty="0"/>
              <a:t>σε </a:t>
            </a:r>
            <a:r>
              <a:rPr lang="el-GR" dirty="0" smtClean="0"/>
              <a:t>απόσταση μισής </a:t>
            </a:r>
            <a:r>
              <a:rPr lang="el-GR" dirty="0"/>
              <a:t>ώρας από τις πόλεις.</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3429000"/>
            <a:ext cx="7772400" cy="1362075"/>
          </a:xfrm>
        </p:spPr>
        <p:txBody>
          <a:bodyPr>
            <a:normAutofit fontScale="90000"/>
          </a:bodyPr>
          <a:lstStyle/>
          <a:p>
            <a:r>
              <a:rPr lang="el-GR" dirty="0"/>
              <a:t>Το Σύνταγμα του 1975 ελέγχει </a:t>
            </a:r>
            <a:r>
              <a:rPr lang="el-GR" dirty="0" smtClean="0"/>
              <a:t>την πολεοδομική ανάπτυξη</a:t>
            </a:r>
            <a:r>
              <a:rPr lang="el-GR" dirty="0"/>
              <a:t>, </a:t>
            </a:r>
            <a:r>
              <a:rPr lang="el-GR" dirty="0" smtClean="0"/>
              <a:t>την προστασία </a:t>
            </a:r>
            <a:r>
              <a:rPr lang="el-GR" dirty="0"/>
              <a:t>του </a:t>
            </a:r>
            <a:r>
              <a:rPr lang="el-GR" dirty="0" err="1" smtClean="0"/>
              <a:t>περιβάλλοντοσ</a:t>
            </a:r>
            <a:endParaRPr lang="en-US" dirty="0"/>
          </a:p>
        </p:txBody>
      </p:sp>
      <p:sp>
        <p:nvSpPr>
          <p:cNvPr id="3" name="2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214290"/>
            <a:ext cx="8229600" cy="5911873"/>
          </a:xfrm>
        </p:spPr>
        <p:txBody>
          <a:bodyPr>
            <a:normAutofit fontScale="85000" lnSpcReduction="20000"/>
          </a:bodyPr>
          <a:lstStyle/>
          <a:p>
            <a:pPr algn="just">
              <a:buNone/>
            </a:pPr>
            <a:r>
              <a:rPr lang="el-GR" dirty="0"/>
              <a:t>Τα νέα Διατάγματα που θεσμοθετούνται προκάλεσαν </a:t>
            </a:r>
            <a:r>
              <a:rPr lang="el-GR" dirty="0" smtClean="0"/>
              <a:t>την ανεξέλεγκτη </a:t>
            </a:r>
            <a:r>
              <a:rPr lang="el-GR" dirty="0"/>
              <a:t>οικοδομική και πολεοδομική ανάπτυξη του </a:t>
            </a:r>
            <a:r>
              <a:rPr lang="el-GR" dirty="0" smtClean="0"/>
              <a:t>Ελληνικού αστικού </a:t>
            </a:r>
            <a:r>
              <a:rPr lang="el-GR" dirty="0"/>
              <a:t>χώρου.</a:t>
            </a:r>
          </a:p>
          <a:p>
            <a:pPr algn="just">
              <a:buNone/>
            </a:pPr>
            <a:r>
              <a:rPr lang="el-GR" dirty="0"/>
              <a:t>Τα χαρακτηριστικότερα Διατάγματα </a:t>
            </a:r>
            <a:r>
              <a:rPr lang="el-GR" dirty="0" smtClean="0"/>
              <a:t>που θεσμοθετήθηκαν </a:t>
            </a:r>
            <a:r>
              <a:rPr lang="el-GR" dirty="0"/>
              <a:t>αυτήν την </a:t>
            </a:r>
            <a:r>
              <a:rPr lang="el-GR" dirty="0" smtClean="0"/>
              <a:t>περίοδο είναι</a:t>
            </a:r>
            <a:r>
              <a:rPr lang="el-GR" dirty="0"/>
              <a:t>:</a:t>
            </a:r>
          </a:p>
          <a:p>
            <a:pPr marL="514350" indent="-514350">
              <a:buAutoNum type="arabicPeriod"/>
            </a:pPr>
            <a:r>
              <a:rPr lang="el-GR" dirty="0" smtClean="0"/>
              <a:t>Το </a:t>
            </a:r>
            <a:r>
              <a:rPr lang="el-GR" dirty="0"/>
              <a:t>Διάταγμα περί Οικιστικών Περιοχών, που αποτέλεσε </a:t>
            </a:r>
            <a:r>
              <a:rPr lang="el-GR" dirty="0" smtClean="0"/>
              <a:t>προσπάθεια καθορισμού </a:t>
            </a:r>
            <a:r>
              <a:rPr lang="el-GR" dirty="0"/>
              <a:t>πλαισίων για τις αστικές </a:t>
            </a:r>
            <a:r>
              <a:rPr lang="el-GR" dirty="0" smtClean="0"/>
              <a:t>χρήσεις,</a:t>
            </a:r>
          </a:p>
          <a:p>
            <a:pPr marL="514350" indent="-514350">
              <a:buAutoNum type="arabicPeriod"/>
            </a:pPr>
            <a:r>
              <a:rPr lang="el-GR" dirty="0" smtClean="0"/>
              <a:t>Μεταφορά </a:t>
            </a:r>
            <a:r>
              <a:rPr lang="el-GR" dirty="0"/>
              <a:t>Σ.Δ., Ανώτατα </a:t>
            </a:r>
            <a:r>
              <a:rPr lang="el-GR" dirty="0" smtClean="0"/>
              <a:t>όρια,</a:t>
            </a:r>
          </a:p>
          <a:p>
            <a:pPr marL="514350" indent="-514350">
              <a:buAutoNum type="arabicPeriod"/>
            </a:pPr>
            <a:r>
              <a:rPr lang="el-GR" dirty="0" smtClean="0"/>
              <a:t>Δόμηση </a:t>
            </a:r>
            <a:r>
              <a:rPr lang="el-GR" dirty="0"/>
              <a:t>εκτός </a:t>
            </a:r>
            <a:r>
              <a:rPr lang="el-GR" dirty="0" smtClean="0"/>
              <a:t>Σχεδίου,</a:t>
            </a:r>
          </a:p>
          <a:p>
            <a:pPr marL="514350" indent="-514350">
              <a:buAutoNum type="arabicPeriod"/>
            </a:pPr>
            <a:r>
              <a:rPr lang="el-GR" dirty="0" smtClean="0"/>
              <a:t>Δόμηση </a:t>
            </a:r>
            <a:r>
              <a:rPr lang="el-GR" dirty="0"/>
              <a:t>σε οικισμούς προ του </a:t>
            </a:r>
            <a:r>
              <a:rPr lang="el-GR" dirty="0" smtClean="0"/>
              <a:t>1923,</a:t>
            </a:r>
          </a:p>
          <a:p>
            <a:pPr marL="514350" indent="-514350">
              <a:buAutoNum type="arabicPeriod"/>
            </a:pPr>
            <a:r>
              <a:rPr lang="el-GR" dirty="0" smtClean="0"/>
              <a:t>Αυθαίρετη Δόμηση,</a:t>
            </a:r>
          </a:p>
          <a:p>
            <a:pPr marL="514350" indent="-514350">
              <a:buAutoNum type="arabicPeriod"/>
            </a:pPr>
            <a:r>
              <a:rPr lang="el-GR" dirty="0" smtClean="0"/>
              <a:t>Περί </a:t>
            </a:r>
            <a:r>
              <a:rPr lang="el-GR" dirty="0"/>
              <a:t>προστασίας των δασών </a:t>
            </a:r>
            <a:r>
              <a:rPr lang="el-GR" dirty="0" smtClean="0"/>
              <a:t>και</a:t>
            </a:r>
          </a:p>
          <a:p>
            <a:pPr marL="514350" indent="-514350">
              <a:buAutoNum type="arabicPeriod"/>
            </a:pPr>
            <a:r>
              <a:rPr lang="el-GR" dirty="0" smtClean="0"/>
              <a:t>Περί </a:t>
            </a:r>
            <a:r>
              <a:rPr lang="el-GR" dirty="0"/>
              <a:t>Γκαράζ.</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214282" y="357166"/>
            <a:ext cx="8786874" cy="607223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241873" y="0"/>
            <a:ext cx="6902127" cy="4071966"/>
          </a:xfrm>
          <a:prstGeom prst="rect">
            <a:avLst/>
          </a:prstGeom>
          <a:noFill/>
          <a:ln w="9525">
            <a:noFill/>
            <a:miter lim="800000"/>
            <a:headEnd/>
            <a:tailEnd/>
          </a:ln>
          <a:effectLst/>
        </p:spPr>
      </p:pic>
      <p:sp>
        <p:nvSpPr>
          <p:cNvPr id="2" name="1 - Τίτλος"/>
          <p:cNvSpPr>
            <a:spLocks noGrp="1"/>
          </p:cNvSpPr>
          <p:nvPr>
            <p:ph type="title"/>
          </p:nvPr>
        </p:nvSpPr>
        <p:spPr/>
        <p:txBody>
          <a:bodyPr/>
          <a:lstStyle/>
          <a:p>
            <a:r>
              <a:rPr lang="el-GR" dirty="0" smtClean="0"/>
              <a:t>(ΓΟΚ) </a:t>
            </a:r>
            <a:r>
              <a:rPr lang="el-GR" dirty="0" err="1" smtClean="0"/>
              <a:t>γενικοσ</a:t>
            </a:r>
            <a:r>
              <a:rPr lang="el-GR" dirty="0" smtClean="0"/>
              <a:t> </a:t>
            </a:r>
            <a:r>
              <a:rPr lang="el-GR" dirty="0" err="1" smtClean="0"/>
              <a:t>οικοδομικοσ</a:t>
            </a:r>
            <a:r>
              <a:rPr lang="el-GR" dirty="0" smtClean="0"/>
              <a:t> </a:t>
            </a:r>
            <a:r>
              <a:rPr lang="el-GR" dirty="0" err="1" smtClean="0"/>
              <a:t>κανονισμοσ</a:t>
            </a:r>
            <a:r>
              <a:rPr lang="el-GR" dirty="0" smtClean="0"/>
              <a:t>. </a:t>
            </a:r>
            <a:endParaRPr lang="en-US" dirty="0"/>
          </a:p>
        </p:txBody>
      </p:sp>
      <p:sp>
        <p:nvSpPr>
          <p:cNvPr id="5" name="4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t>ΓΟΚ 1929</a:t>
            </a:r>
            <a:endParaRPr lang="en-US" b="1" dirty="0"/>
          </a:p>
        </p:txBody>
      </p:sp>
      <p:sp>
        <p:nvSpPr>
          <p:cNvPr id="3" name="2 - Θέση περιεχομένου"/>
          <p:cNvSpPr>
            <a:spLocks noGrp="1"/>
          </p:cNvSpPr>
          <p:nvPr>
            <p:ph idx="1"/>
          </p:nvPr>
        </p:nvSpPr>
        <p:spPr>
          <a:xfrm>
            <a:off x="457200" y="1600200"/>
            <a:ext cx="8043890" cy="4900634"/>
          </a:xfrm>
        </p:spPr>
        <p:txBody>
          <a:bodyPr>
            <a:normAutofit fontScale="85000" lnSpcReduction="10000"/>
          </a:bodyPr>
          <a:lstStyle/>
          <a:p>
            <a:pPr>
              <a:buNone/>
            </a:pPr>
            <a:r>
              <a:rPr lang="el-GR" dirty="0"/>
              <a:t>Εισάγονταν </a:t>
            </a:r>
            <a:r>
              <a:rPr lang="el-GR" dirty="0" smtClean="0"/>
              <a:t>καινοτομίες :</a:t>
            </a:r>
          </a:p>
          <a:p>
            <a:pPr algn="just">
              <a:buFont typeface="Wingdings" pitchFamily="2" charset="2"/>
              <a:buChar char="ü"/>
            </a:pPr>
            <a:r>
              <a:rPr lang="el-GR" dirty="0" smtClean="0"/>
              <a:t>στους </a:t>
            </a:r>
            <a:r>
              <a:rPr lang="el-GR" dirty="0"/>
              <a:t>τομείς της επάρκειας </a:t>
            </a:r>
            <a:r>
              <a:rPr lang="el-GR" dirty="0" smtClean="0"/>
              <a:t>από άποψη </a:t>
            </a:r>
            <a:r>
              <a:rPr lang="el-GR" dirty="0"/>
              <a:t>υγιεινής, της </a:t>
            </a:r>
            <a:r>
              <a:rPr lang="el-GR" dirty="0" smtClean="0"/>
              <a:t>πυρασφάλειας και </a:t>
            </a:r>
            <a:r>
              <a:rPr lang="el-GR" dirty="0" err="1"/>
              <a:t>δομοστατικής</a:t>
            </a:r>
            <a:r>
              <a:rPr lang="el-GR" dirty="0"/>
              <a:t> αντοχής,</a:t>
            </a:r>
          </a:p>
          <a:p>
            <a:pPr algn="just">
              <a:buFont typeface="Wingdings" pitchFamily="2" charset="2"/>
              <a:buChar char="ü"/>
            </a:pPr>
            <a:r>
              <a:rPr lang="el-GR" dirty="0" smtClean="0"/>
              <a:t>της </a:t>
            </a:r>
            <a:r>
              <a:rPr lang="el-GR" dirty="0"/>
              <a:t>θέσης μέσα στο οικόπεδο </a:t>
            </a:r>
            <a:r>
              <a:rPr lang="el-GR" dirty="0" smtClean="0"/>
              <a:t>με την </a:t>
            </a:r>
            <a:r>
              <a:rPr lang="el-GR" dirty="0"/>
              <a:t>εισαγωγή </a:t>
            </a:r>
            <a:r>
              <a:rPr lang="el-GR" dirty="0" smtClean="0"/>
              <a:t>οικοδομικών συστημάτων,</a:t>
            </a:r>
          </a:p>
          <a:p>
            <a:pPr algn="just">
              <a:buFont typeface="Wingdings" pitchFamily="2" charset="2"/>
              <a:buChar char="ü"/>
            </a:pPr>
            <a:r>
              <a:rPr lang="el-GR" dirty="0" smtClean="0"/>
              <a:t>της </a:t>
            </a:r>
            <a:r>
              <a:rPr lang="el-GR" dirty="0" err="1"/>
              <a:t>ογκοπλαστικής</a:t>
            </a:r>
            <a:r>
              <a:rPr lang="el-GR" dirty="0"/>
              <a:t> </a:t>
            </a:r>
            <a:r>
              <a:rPr lang="el-GR" dirty="0" smtClean="0"/>
              <a:t>διάρθρωσης μέσα </a:t>
            </a:r>
            <a:r>
              <a:rPr lang="el-GR" dirty="0"/>
              <a:t>από τη διατύπωση κανόνων</a:t>
            </a:r>
          </a:p>
          <a:p>
            <a:pPr algn="just">
              <a:buFont typeface="Wingdings" pitchFamily="2" charset="2"/>
              <a:buChar char="ü"/>
            </a:pPr>
            <a:r>
              <a:rPr lang="el-GR" dirty="0"/>
              <a:t>για κλειστές και </a:t>
            </a:r>
            <a:r>
              <a:rPr lang="el-GR" dirty="0" smtClean="0"/>
              <a:t>ανοικτές προεξοχές </a:t>
            </a:r>
            <a:r>
              <a:rPr lang="el-GR" dirty="0"/>
              <a:t>στις όψεις και,</a:t>
            </a:r>
          </a:p>
          <a:p>
            <a:pPr algn="just">
              <a:buFont typeface="Wingdings" pitchFamily="2" charset="2"/>
              <a:buChar char="ü"/>
            </a:pPr>
            <a:r>
              <a:rPr lang="el-GR" dirty="0" smtClean="0"/>
              <a:t>της </a:t>
            </a:r>
            <a:r>
              <a:rPr lang="el-GR" dirty="0"/>
              <a:t>διευθέτησης των </a:t>
            </a:r>
            <a:r>
              <a:rPr lang="el-GR" dirty="0" smtClean="0"/>
              <a:t>διαφορών μεταξύ </a:t>
            </a:r>
            <a:r>
              <a:rPr lang="el-GR" dirty="0"/>
              <a:t>των ομόρων ιδιοκτησιών </a:t>
            </a:r>
            <a:r>
              <a:rPr lang="el-GR" dirty="0" smtClean="0"/>
              <a:t>με την </a:t>
            </a:r>
            <a:r>
              <a:rPr lang="el-GR" dirty="0"/>
              <a:t>εισαγωγή ρυθμίσεων για </a:t>
            </a:r>
            <a:r>
              <a:rPr lang="el-GR" dirty="0" smtClean="0"/>
              <a:t>τις μεσοτοιχίες</a:t>
            </a:r>
            <a:r>
              <a:rPr lang="el-GR" dirty="0"/>
              <a:t>, τις </a:t>
            </a:r>
            <a:r>
              <a:rPr lang="el-GR" dirty="0" smtClean="0"/>
              <a:t>τακτοποιήσεις οικοπέδων </a:t>
            </a:r>
            <a:r>
              <a:rPr lang="el-GR" dirty="0"/>
              <a:t>κλπ.</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357298"/>
            <a:ext cx="8229600" cy="4768865"/>
          </a:xfrm>
        </p:spPr>
        <p:txBody>
          <a:bodyPr>
            <a:normAutofit fontScale="92500"/>
          </a:bodyPr>
          <a:lstStyle/>
          <a:p>
            <a:pPr algn="just">
              <a:buFont typeface="Wingdings" pitchFamily="2" charset="2"/>
              <a:buChar char="ü"/>
            </a:pPr>
            <a:r>
              <a:rPr lang="el-GR" b="1" dirty="0" smtClean="0"/>
              <a:t>θέτει </a:t>
            </a:r>
            <a:r>
              <a:rPr lang="el-GR" b="1" dirty="0"/>
              <a:t>ορισμούς </a:t>
            </a:r>
            <a:r>
              <a:rPr lang="el-GR" dirty="0"/>
              <a:t>για </a:t>
            </a:r>
            <a:r>
              <a:rPr lang="el-GR" b="1" dirty="0"/>
              <a:t>τις πόλεις, ρυμοτομικές </a:t>
            </a:r>
            <a:r>
              <a:rPr lang="el-GR" dirty="0"/>
              <a:t>και </a:t>
            </a:r>
            <a:r>
              <a:rPr lang="el-GR" b="1" dirty="0"/>
              <a:t>οικοδομικές γραμμές</a:t>
            </a:r>
            <a:r>
              <a:rPr lang="el-GR" dirty="0"/>
              <a:t>, το </a:t>
            </a:r>
            <a:r>
              <a:rPr lang="el-GR" b="1" dirty="0"/>
              <a:t>ποσοστό κάλυψης </a:t>
            </a:r>
            <a:r>
              <a:rPr lang="el-GR" dirty="0"/>
              <a:t>και τους </a:t>
            </a:r>
            <a:r>
              <a:rPr lang="el-GR" b="1" dirty="0"/>
              <a:t>συντελεστές κατ’ επιφάνεια εκμετάλλευσης </a:t>
            </a:r>
            <a:r>
              <a:rPr lang="el-GR" dirty="0"/>
              <a:t>και όγκου, και αναφέρει αναλυτικές </a:t>
            </a:r>
            <a:r>
              <a:rPr lang="el-GR" b="1" dirty="0"/>
              <a:t>οδηγίες κατασκευής κτιρίων </a:t>
            </a:r>
            <a:r>
              <a:rPr lang="el-GR" dirty="0"/>
              <a:t>ως προς το φυσικό φωτισμό και αερισμό, την </a:t>
            </a:r>
            <a:r>
              <a:rPr lang="el-GR" b="1" dirty="0"/>
              <a:t>υποχρέωση </a:t>
            </a:r>
            <a:r>
              <a:rPr lang="el-GR" dirty="0"/>
              <a:t>χρησιμοποίησης  </a:t>
            </a:r>
            <a:r>
              <a:rPr lang="el-GR" b="1" dirty="0"/>
              <a:t>άκαυστων υλικών κατασκευής</a:t>
            </a:r>
            <a:r>
              <a:rPr lang="el-GR" dirty="0"/>
              <a:t>, καθώς και </a:t>
            </a:r>
            <a:r>
              <a:rPr lang="el-GR" b="1" dirty="0"/>
              <a:t>συγκεκριμένους κανόνες για χρήσεις </a:t>
            </a:r>
            <a:r>
              <a:rPr lang="el-GR" dirty="0"/>
              <a:t>της τότε εποχής, όπως αυλές (ανοικτές, κοινές ή κλειστές).</a:t>
            </a:r>
            <a:endParaRPr lang="en-US" dirty="0"/>
          </a:p>
        </p:txBody>
      </p:sp>
      <p:sp>
        <p:nvSpPr>
          <p:cNvPr id="4" name="3 - Ορθογώνιο"/>
          <p:cNvSpPr/>
          <p:nvPr/>
        </p:nvSpPr>
        <p:spPr>
          <a:xfrm>
            <a:off x="2357422" y="214290"/>
            <a:ext cx="4257448" cy="769441"/>
          </a:xfrm>
          <a:prstGeom prst="rect">
            <a:avLst/>
          </a:prstGeom>
        </p:spPr>
        <p:txBody>
          <a:bodyPr wrap="square">
            <a:spAutoFit/>
          </a:bodyPr>
          <a:lstStyle/>
          <a:p>
            <a:pPr algn="ctr"/>
            <a:r>
              <a:rPr lang="el-GR" sz="4400" b="1" dirty="0" smtClean="0"/>
              <a:t>ΓΟΚ 1955</a:t>
            </a:r>
            <a:endParaRPr lang="en-US" sz="4400" dirty="0"/>
          </a:p>
        </p:txBody>
      </p:sp>
      <p:sp>
        <p:nvSpPr>
          <p:cNvPr id="5" name="4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ΓΟΚ 1973</a:t>
            </a:r>
            <a:endParaRPr lang="en-US" b="1" dirty="0"/>
          </a:p>
        </p:txBody>
      </p:sp>
      <p:sp>
        <p:nvSpPr>
          <p:cNvPr id="3" name="2 - Θέση περιεχομένου"/>
          <p:cNvSpPr>
            <a:spLocks noGrp="1"/>
          </p:cNvSpPr>
          <p:nvPr>
            <p:ph idx="1"/>
          </p:nvPr>
        </p:nvSpPr>
        <p:spPr/>
        <p:txBody>
          <a:bodyPr>
            <a:normAutofit fontScale="85000" lnSpcReduction="10000"/>
          </a:bodyPr>
          <a:lstStyle/>
          <a:p>
            <a:pPr algn="just"/>
            <a:r>
              <a:rPr lang="el-GR" dirty="0" smtClean="0"/>
              <a:t>ορίζει </a:t>
            </a:r>
            <a:r>
              <a:rPr lang="el-GR" dirty="0"/>
              <a:t>κανόνες σχεδιασμού και κατασκευής σε επτά (!) συστήματα δόμησης, </a:t>
            </a:r>
            <a:r>
              <a:rPr lang="el-GR" dirty="0" smtClean="0"/>
              <a:t>(τέσσερα ίσχυαν </a:t>
            </a:r>
            <a:r>
              <a:rPr lang="el-GR" dirty="0"/>
              <a:t>στο ΓΟΚ του </a:t>
            </a:r>
            <a:r>
              <a:rPr lang="el-GR" dirty="0" smtClean="0"/>
              <a:t>’55), </a:t>
            </a:r>
            <a:r>
              <a:rPr lang="el-GR" dirty="0"/>
              <a:t>με αναλυτικούς τύπους και κανόνες για το καθένα  (συνεχές, ασυνεχές, μεικτό, πανταχόθεν ελεύθερο, σύστημα </a:t>
            </a:r>
            <a:r>
              <a:rPr lang="el-GR" dirty="0" err="1"/>
              <a:t>πτερυγών</a:t>
            </a:r>
            <a:r>
              <a:rPr lang="el-GR" dirty="0"/>
              <a:t>, ελεύθερης συνθέσεως και ελεύθερης δόμησης).</a:t>
            </a:r>
          </a:p>
          <a:p>
            <a:pPr algn="just"/>
            <a:r>
              <a:rPr lang="el-GR" b="1" dirty="0" smtClean="0"/>
              <a:t>θέτει </a:t>
            </a:r>
            <a:r>
              <a:rPr lang="el-GR" b="1" dirty="0"/>
              <a:t>διαδικασίες χαρακτηρισμού αυθαιρέτων, κυρώσεις αυτών με πρόστιμα και κατεδαφίσεις</a:t>
            </a:r>
            <a:r>
              <a:rPr lang="el-GR" dirty="0"/>
              <a:t>, αλλά παράλληλα και διαδικασίες εξαίρεσης αυθαίρετων κατασκευών από κατεδάφιση, χωρίς ιδιαίτερα αντικειμενικά κριτήρια!</a:t>
            </a:r>
          </a:p>
          <a:p>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ΠΡΩΤΟΙ ΟΙΚΙΣΜΟΊ</a:t>
            </a:r>
            <a:endParaRPr lang="en-US" dirty="0"/>
          </a:p>
        </p:txBody>
      </p:sp>
      <p:pic>
        <p:nvPicPr>
          <p:cNvPr id="4" name="3 - Θέση περιεχομένου" descr="πρώτοι οικισμοί.jpg"/>
          <p:cNvPicPr>
            <a:picLocks noGrp="1" noChangeAspect="1"/>
          </p:cNvPicPr>
          <p:nvPr>
            <p:ph idx="1"/>
          </p:nvPr>
        </p:nvPicPr>
        <p:blipFill>
          <a:blip r:embed="rId2" cstate="print"/>
          <a:stretch>
            <a:fillRect/>
          </a:stretch>
        </p:blipFill>
        <p:spPr>
          <a:xfrm>
            <a:off x="1053009" y="1600200"/>
            <a:ext cx="7037981" cy="4525963"/>
          </a:xfrm>
        </p:spPr>
      </p:pic>
      <p:sp>
        <p:nvSpPr>
          <p:cNvPr id="5" name="4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ΓΟΚ 1985</a:t>
            </a:r>
            <a:endParaRPr lang="en-US" b="1" dirty="0"/>
          </a:p>
        </p:txBody>
      </p:sp>
      <p:sp>
        <p:nvSpPr>
          <p:cNvPr id="3" name="2 - Θέση περιεχομένου"/>
          <p:cNvSpPr>
            <a:spLocks noGrp="1"/>
          </p:cNvSpPr>
          <p:nvPr>
            <p:ph idx="1"/>
          </p:nvPr>
        </p:nvSpPr>
        <p:spPr/>
        <p:txBody>
          <a:bodyPr/>
          <a:lstStyle/>
          <a:p>
            <a:pPr>
              <a:buNone/>
            </a:pPr>
            <a:endParaRPr lang="el-GR" dirty="0" smtClean="0"/>
          </a:p>
          <a:p>
            <a:pPr algn="just">
              <a:buNone/>
            </a:pPr>
            <a:r>
              <a:rPr lang="el-GR" dirty="0" smtClean="0"/>
              <a:t>Με </a:t>
            </a:r>
            <a:r>
              <a:rPr lang="el-GR" dirty="0"/>
              <a:t>35 μόλις άρθρα, απλοποιεί κανόνες και θέτει ορισμούς οι οποίοι ισχύουν μέχρι και σήμερα, όπως η απόσταση Δ, ο </a:t>
            </a:r>
            <a:r>
              <a:rPr lang="el-GR" dirty="0" err="1"/>
              <a:t>ημιυπαίθριος</a:t>
            </a:r>
            <a:r>
              <a:rPr lang="el-GR" dirty="0"/>
              <a:t> χώρος, το ιδεατό στερεό, κ.α.</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600" b="1" dirty="0" smtClean="0"/>
              <a:t>Άρθρο 14: Θέση κτιρίου και εγκαταστάσεων</a:t>
            </a:r>
            <a:br>
              <a:rPr lang="el-GR" sz="3600" b="1" dirty="0" smtClean="0"/>
            </a:br>
            <a:endParaRPr lang="en-US" sz="3600" dirty="0"/>
          </a:p>
        </p:txBody>
      </p:sp>
      <p:sp>
        <p:nvSpPr>
          <p:cNvPr id="3" name="2 - Θέση περιεχομένου"/>
          <p:cNvSpPr>
            <a:spLocks noGrp="1"/>
          </p:cNvSpPr>
          <p:nvPr>
            <p:ph idx="1"/>
          </p:nvPr>
        </p:nvSpPr>
        <p:spPr/>
        <p:txBody>
          <a:bodyPr>
            <a:normAutofit fontScale="85000" lnSpcReduction="20000"/>
          </a:bodyPr>
          <a:lstStyle/>
          <a:p>
            <a:pPr algn="just">
              <a:buNone/>
            </a:pPr>
            <a:r>
              <a:rPr lang="el-GR" dirty="0" smtClean="0"/>
              <a:t>1</a:t>
            </a:r>
            <a:r>
              <a:rPr lang="el-GR" dirty="0"/>
              <a:t>. Η τοποθέτηση του κτιρίου στο οικόπεδο γίνεται σύμφωνα με τις ακόλουθες </a:t>
            </a:r>
            <a:r>
              <a:rPr lang="el-GR" dirty="0" smtClean="0"/>
              <a:t>διατάξεις.</a:t>
            </a:r>
            <a:r>
              <a:rPr lang="el-GR" dirty="0"/>
              <a:t/>
            </a:r>
            <a:br>
              <a:rPr lang="el-GR" dirty="0"/>
            </a:br>
            <a:r>
              <a:rPr lang="el-GR" dirty="0"/>
              <a:t>α) Η όψη του κτιρίου στο πίσω όριο του οικοπέδου απέχει κατ’ ελάχιστο απόσταση </a:t>
            </a:r>
            <a:r>
              <a:rPr lang="el-GR" b="1" dirty="0"/>
              <a:t>Δ = 3,00+0,10Η </a:t>
            </a:r>
            <a:r>
              <a:rPr lang="el-GR" dirty="0" smtClean="0"/>
              <a:t>από αυτό</a:t>
            </a:r>
            <a:r>
              <a:rPr lang="el-GR" dirty="0"/>
              <a:t>.</a:t>
            </a:r>
            <a:br>
              <a:rPr lang="el-GR" dirty="0"/>
            </a:br>
            <a:r>
              <a:rPr lang="el-GR" dirty="0"/>
              <a:t>β) Όταν στο όμορο οικόπεδο υπάρχει κτίσμα σε απόσταση μεγαλύτερη του ενός μέτρου από το κοινό όριο, το κτίριο οφείλει να έχει κατ’ ελάχιστο απόσταση </a:t>
            </a:r>
            <a:r>
              <a:rPr lang="el-GR" b="1" dirty="0"/>
              <a:t>δ = 2,50μ.+0.05Η </a:t>
            </a:r>
            <a:r>
              <a:rPr lang="el-GR" dirty="0"/>
              <a:t>από το πλάγιο όριο, όπου </a:t>
            </a:r>
            <a:r>
              <a:rPr lang="el-GR" b="1" dirty="0"/>
              <a:t>Η</a:t>
            </a:r>
            <a:r>
              <a:rPr lang="el-GR" dirty="0"/>
              <a:t> είναι:</a:t>
            </a:r>
            <a:br>
              <a:rPr lang="el-GR" dirty="0"/>
            </a:br>
            <a:r>
              <a:rPr lang="el-GR" dirty="0"/>
              <a:t>το </a:t>
            </a:r>
            <a:r>
              <a:rPr lang="el-GR" b="1" dirty="0"/>
              <a:t>μέγιστο πραγματοποιούμενο ύψος </a:t>
            </a:r>
            <a:r>
              <a:rPr lang="el-GR" dirty="0"/>
              <a:t>του κτιρίου, σε περίπτωση που εξαντλείται ο συντελεστής δόμησης,</a:t>
            </a:r>
            <a:br>
              <a:rPr lang="el-GR" dirty="0"/>
            </a:br>
            <a:r>
              <a:rPr lang="el-GR" dirty="0"/>
              <a:t>ή το μέγιστο επιτρεπόμενο ύψος, σε περίπτωση που δεν εξαντλείται ο συντελεστής αυτός</a:t>
            </a:r>
          </a:p>
          <a:p>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
            </a:r>
            <a:br>
              <a:rPr lang="el-GR" b="1" dirty="0" smtClean="0"/>
            </a:br>
            <a:r>
              <a:rPr lang="en-US" b="1" dirty="0" smtClean="0"/>
              <a:t>NOK</a:t>
            </a:r>
            <a:r>
              <a:rPr lang="el-GR" b="1" dirty="0" smtClean="0"/>
              <a:t> 2012, με το Νόμο 4067</a:t>
            </a:r>
            <a:r>
              <a:rPr lang="el-GR" dirty="0" smtClean="0"/>
              <a:t>  (ΦΕΚ Α’ 79)</a:t>
            </a:r>
            <a:r>
              <a:rPr lang="en-US" dirty="0" smtClean="0"/>
              <a:t/>
            </a:r>
            <a:br>
              <a:rPr lang="en-US" dirty="0" smtClean="0"/>
            </a:br>
            <a:endParaRPr lang="en-US" dirty="0"/>
          </a:p>
        </p:txBody>
      </p:sp>
      <p:sp>
        <p:nvSpPr>
          <p:cNvPr id="3" name="2 - Θέση περιεχομένου"/>
          <p:cNvSpPr>
            <a:spLocks noGrp="1"/>
          </p:cNvSpPr>
          <p:nvPr>
            <p:ph idx="1"/>
          </p:nvPr>
        </p:nvSpPr>
        <p:spPr/>
        <p:txBody>
          <a:bodyPr>
            <a:normAutofit fontScale="77500" lnSpcReduction="20000"/>
          </a:bodyPr>
          <a:lstStyle/>
          <a:p>
            <a:r>
              <a:rPr lang="el-GR" dirty="0" smtClean="0"/>
              <a:t>Σχεδόν ίδιο με </a:t>
            </a:r>
            <a:r>
              <a:rPr lang="el-GR" dirty="0"/>
              <a:t>το ΓΟΚ του ’85, είναι όμως αναλυτικότερος </a:t>
            </a:r>
            <a:r>
              <a:rPr lang="el-GR" dirty="0" smtClean="0"/>
              <a:t>(</a:t>
            </a:r>
            <a:r>
              <a:rPr lang="el-GR" dirty="0"/>
              <a:t>π.χ. Δ μεγάλο και δ μικρό) </a:t>
            </a:r>
            <a:endParaRPr lang="el-GR" dirty="0" smtClean="0"/>
          </a:p>
          <a:p>
            <a:pPr algn="just"/>
            <a:r>
              <a:rPr lang="el-GR" dirty="0" smtClean="0"/>
              <a:t>εισαγάγει </a:t>
            </a:r>
            <a:r>
              <a:rPr lang="el-GR" dirty="0"/>
              <a:t>νέους εκσυγχρονισμένους όρους, όπως βιοκλιματικός σχεδιασμός, φυτεμένα δώματα, περιβαλλοντική αναβάθμιση και βελτίωση της ποιότητας ζωής, καθώς και διατάξεις για κανονισμούς στο σχεδιασμό κτιρίων και κοινόχρηστων χώρων για Άτομα Με Αναπηρία (ΑΜΕΑ</a:t>
            </a:r>
            <a:r>
              <a:rPr lang="el-GR" dirty="0" smtClean="0"/>
              <a:t>).</a:t>
            </a:r>
          </a:p>
          <a:p>
            <a:pPr algn="just"/>
            <a:r>
              <a:rPr lang="el-GR" dirty="0" smtClean="0"/>
              <a:t> </a:t>
            </a:r>
            <a:r>
              <a:rPr lang="el-GR" dirty="0"/>
              <a:t>Σε πολλά σημεία του ο ΝΟΚ, </a:t>
            </a:r>
            <a:r>
              <a:rPr lang="el-GR" b="1" dirty="0"/>
              <a:t>ήρθε να προβληματίσει τους μηχανικούς, με διφορούμενες διατάξεις</a:t>
            </a:r>
            <a:r>
              <a:rPr lang="el-GR" dirty="0"/>
              <a:t>, οι διαφορετικές ερμηνείες των οποίων δημιούργησε πολλά προβλήματα κατά τις </a:t>
            </a:r>
            <a:r>
              <a:rPr lang="el-GR" dirty="0" err="1" smtClean="0"/>
              <a:t>αδειοδοτήσεις</a:t>
            </a:r>
            <a:r>
              <a:rPr lang="el-GR" dirty="0" smtClean="0"/>
              <a:t> </a:t>
            </a:r>
            <a:r>
              <a:rPr lang="el-GR" dirty="0"/>
              <a:t>και τον έλεγχο μελετών από τις υπηρεσίες.</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Σχολεία\επαλ\Α ταξη\ΜΟΡΦΕΣ ΣΧΕΔΙΟΥ\Σχέδια\7 Urban Design\Participant-in-the-architectural-project-contest-of-the-Caferağa-Cultural-720x938.jpg"/>
          <p:cNvPicPr>
            <a:picLocks noChangeAspect="1" noChangeArrowheads="1"/>
          </p:cNvPicPr>
          <p:nvPr/>
        </p:nvPicPr>
        <p:blipFill>
          <a:blip r:embed="rId2" cstate="print"/>
          <a:srcRect/>
          <a:stretch>
            <a:fillRect/>
          </a:stretch>
        </p:blipFill>
        <p:spPr bwMode="auto">
          <a:xfrm>
            <a:off x="0" y="0"/>
            <a:ext cx="4997654" cy="6510833"/>
          </a:xfrm>
          <a:prstGeom prst="rect">
            <a:avLst/>
          </a:prstGeom>
          <a:noFill/>
        </p:spPr>
      </p:pic>
      <p:sp>
        <p:nvSpPr>
          <p:cNvPr id="2" name="1 - Τίτλος"/>
          <p:cNvSpPr>
            <a:spLocks noGrp="1"/>
          </p:cNvSpPr>
          <p:nvPr>
            <p:ph type="title"/>
          </p:nvPr>
        </p:nvSpPr>
        <p:spPr/>
        <p:txBody>
          <a:bodyPr/>
          <a:lstStyle/>
          <a:p>
            <a:r>
              <a:rPr lang="el-GR" dirty="0" smtClean="0"/>
              <a:t>ΚΑΤΗΓΟΡΙΕΣ ΧΡΗΣΕΩΝ ΠΑΡΑΔΕΙΓΜΑΤΑ ΣΧΕΔΙΑ ΠΟΛΕΩΝ. </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869511"/>
          </a:xfrm>
          <a:prstGeom prst="rect">
            <a:avLst/>
          </a:prstGeom>
          <a:noFill/>
          <a:ln w="9525">
            <a:noFill/>
            <a:miter lim="800000"/>
            <a:headEnd/>
            <a:tailEnd/>
          </a:ln>
          <a:effectLst/>
        </p:spPr>
      </p:pic>
      <p:sp>
        <p:nvSpPr>
          <p:cNvPr id="3" name="2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sp>
        <p:nvSpPr>
          <p:cNvPr id="3" name="2 - Θέση περιεχομένου"/>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srcRect l="3456" t="34"/>
          <a:stretch>
            <a:fillRect/>
          </a:stretch>
        </p:blipFill>
        <p:spPr bwMode="auto">
          <a:xfrm>
            <a:off x="0" y="0"/>
            <a:ext cx="9144000" cy="6858000"/>
          </a:xfrm>
          <a:prstGeom prst="rect">
            <a:avLst/>
          </a:prstGeom>
          <a:noFill/>
          <a:ln w="9525">
            <a:noFill/>
            <a:miter lim="800000"/>
            <a:headEnd/>
            <a:tailEnd/>
          </a:ln>
          <a:effectLst/>
        </p:spPr>
      </p:pic>
      <p:sp>
        <p:nvSpPr>
          <p:cNvPr id="5" name="4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l="1522" t="2525" r="2558"/>
          <a:stretch>
            <a:fillRect/>
          </a:stretch>
        </p:blipFill>
        <p:spPr bwMode="auto">
          <a:xfrm>
            <a:off x="0" y="-1"/>
            <a:ext cx="9144000" cy="6966833"/>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1" y="0"/>
            <a:ext cx="9147077" cy="685800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smtClean="0"/>
              <a:t>Τμήμα της περιοχής Πετρούπολης χαρακτηριστικό εξαιρετικό δείγμα ρυμοτομίας.</a:t>
            </a:r>
            <a:r>
              <a:rPr lang="en-US" sz="3600" dirty="0" smtClean="0"/>
              <a:t> </a:t>
            </a:r>
            <a:endParaRPr lang="el-GR" sz="1200" dirty="0"/>
          </a:p>
        </p:txBody>
      </p:sp>
      <p:pic>
        <p:nvPicPr>
          <p:cNvPr id="1026" name="Picture 2"/>
          <p:cNvPicPr>
            <a:picLocks noGrp="1" noChangeAspect="1" noChangeArrowheads="1"/>
          </p:cNvPicPr>
          <p:nvPr>
            <p:ph idx="1"/>
          </p:nvPr>
        </p:nvPicPr>
        <p:blipFill>
          <a:blip r:embed="rId2" cstate="print"/>
          <a:srcRect l="28532" t="38816" r="26743" b="15045"/>
          <a:stretch>
            <a:fillRect/>
          </a:stretch>
        </p:blipFill>
        <p:spPr bwMode="auto">
          <a:xfrm>
            <a:off x="395536" y="1772816"/>
            <a:ext cx="8208912" cy="4568188"/>
          </a:xfrm>
          <a:prstGeom prst="rect">
            <a:avLst/>
          </a:prstGeom>
          <a:noFill/>
          <a:ln w="9525">
            <a:noFill/>
            <a:miter lim="800000"/>
            <a:headEnd/>
            <a:tailEnd/>
          </a:ln>
        </p:spPr>
      </p:pic>
      <p:sp>
        <p:nvSpPr>
          <p:cNvPr id="5" name="4 - Ορθογώνιο"/>
          <p:cNvSpPr/>
          <p:nvPr/>
        </p:nvSpPr>
        <p:spPr>
          <a:xfrm>
            <a:off x="683568" y="6309320"/>
            <a:ext cx="7920880" cy="369332"/>
          </a:xfrm>
          <a:prstGeom prst="rect">
            <a:avLst/>
          </a:prstGeom>
        </p:spPr>
        <p:txBody>
          <a:bodyPr wrap="square">
            <a:spAutoFit/>
          </a:bodyPr>
          <a:lstStyle/>
          <a:p>
            <a:r>
              <a:rPr lang="el-GR" dirty="0" smtClean="0"/>
              <a:t>Πηγή: </a:t>
            </a:r>
            <a:r>
              <a:rPr lang="en-US" dirty="0" smtClean="0">
                <a:hlinkClick r:id="rId3"/>
              </a:rPr>
              <a:t>http://wikimapia.org/#lang=el&amp;lat=37.980418&amp;lon=23.727551&amp;z=15&amp;m=w</a:t>
            </a:r>
            <a:endParaRPr lang="el-GR" dirty="0"/>
          </a:p>
        </p:txBody>
      </p:sp>
      <p:sp>
        <p:nvSpPr>
          <p:cNvPr id="6" name="5 - Θέση υποσέλιδου"/>
          <p:cNvSpPr>
            <a:spLocks noGrp="1"/>
          </p:cNvSpPr>
          <p:nvPr>
            <p:ph type="ftr" sz="quarter" idx="11"/>
          </p:nvPr>
        </p:nvSpPr>
        <p:spPr/>
        <p:txBody>
          <a:bodyPr/>
          <a:lstStyle/>
          <a:p>
            <a:r>
              <a:rPr lang="el-GR" dirty="0" smtClean="0"/>
              <a:t>Ψαρρά </a:t>
            </a:r>
            <a:r>
              <a:rPr lang="el-GR" dirty="0" err="1" smtClean="0"/>
              <a:t>Νικολία</a:t>
            </a:r>
            <a:r>
              <a:rPr lang="el-GR" dirty="0" smtClean="0"/>
              <a:t> ΠΕ81</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3568" y="4077072"/>
            <a:ext cx="7772400" cy="1362075"/>
          </a:xfrm>
        </p:spPr>
        <p:txBody>
          <a:bodyPr>
            <a:normAutofit fontScale="90000"/>
          </a:bodyPr>
          <a:lstStyle/>
          <a:p>
            <a:r>
              <a:rPr lang="el-GR" dirty="0"/>
              <a:t>ΠΡΟΕΔΡΙΚΟ ΔΙΑΤΑΓΜΑ ΥΠ’ ΑΡΙΘΜ. </a:t>
            </a:r>
            <a:r>
              <a:rPr lang="el-GR" dirty="0" smtClean="0"/>
              <a:t>59/2018 Κατηγορίες και περιεχόμενο </a:t>
            </a:r>
            <a:r>
              <a:rPr lang="el-GR" dirty="0"/>
              <a:t>χρήσεων </a:t>
            </a:r>
            <a:r>
              <a:rPr lang="el-GR" dirty="0" err="1" smtClean="0"/>
              <a:t>γήσ</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ΣΥΓΧΡΟΝΕΣ ΠΟΛΕΙΣ </a:t>
            </a:r>
            <a:endParaRPr lang="en-US" dirty="0"/>
          </a:p>
        </p:txBody>
      </p:sp>
      <p:pic>
        <p:nvPicPr>
          <p:cNvPr id="4" name="3 - Θέση περιεχομένου" descr="ΣΥΓΧΡΟΝΕΣ ΠΟΛΕΙΣ.jpg"/>
          <p:cNvPicPr>
            <a:picLocks noGrp="1" noChangeAspect="1"/>
          </p:cNvPicPr>
          <p:nvPr>
            <p:ph idx="1"/>
          </p:nvPr>
        </p:nvPicPr>
        <p:blipFill>
          <a:blip r:embed="rId2" cstate="print"/>
          <a:stretch>
            <a:fillRect/>
          </a:stretch>
        </p:blipFill>
        <p:spPr>
          <a:xfrm>
            <a:off x="1500166" y="1571612"/>
            <a:ext cx="6232018" cy="4674014"/>
          </a:xfrm>
        </p:spPr>
      </p:pic>
      <p:sp>
        <p:nvSpPr>
          <p:cNvPr id="5" name="4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ΓΕΝΙΚΕΣ ΚΑΤΗΓΟΡΙΕΣ ΧΡΗΣΕΩΝ</a:t>
            </a:r>
            <a:endParaRPr lang="en-US" dirty="0"/>
          </a:p>
        </p:txBody>
      </p:sp>
      <p:sp>
        <p:nvSpPr>
          <p:cNvPr id="3" name="2 - Θέση περιεχομένου"/>
          <p:cNvSpPr>
            <a:spLocks noGrp="1"/>
          </p:cNvSpPr>
          <p:nvPr>
            <p:ph idx="1"/>
          </p:nvPr>
        </p:nvSpPr>
        <p:spPr>
          <a:xfrm>
            <a:off x="179512" y="1268760"/>
            <a:ext cx="8712968" cy="5184576"/>
          </a:xfrm>
        </p:spPr>
        <p:txBody>
          <a:bodyPr>
            <a:normAutofit fontScale="62500" lnSpcReduction="20000"/>
          </a:bodyPr>
          <a:lstStyle/>
          <a:p>
            <a:pPr marL="514350" indent="-514350" algn="just">
              <a:buFont typeface="Wingdings" pitchFamily="2" charset="2"/>
              <a:buChar char="q"/>
            </a:pPr>
            <a:r>
              <a:rPr lang="el-GR" dirty="0" smtClean="0"/>
              <a:t>    </a:t>
            </a:r>
            <a:r>
              <a:rPr lang="el-GR" sz="3800" dirty="0" smtClean="0"/>
              <a:t>Αμιγής </a:t>
            </a:r>
            <a:r>
              <a:rPr lang="el-GR" sz="3800" dirty="0"/>
              <a:t>κατοικία.</a:t>
            </a:r>
          </a:p>
          <a:p>
            <a:pPr marL="742950" indent="-742950" algn="just">
              <a:buFont typeface="Wingdings" pitchFamily="2" charset="2"/>
              <a:buChar char="q"/>
            </a:pPr>
            <a:r>
              <a:rPr lang="el-GR" sz="3800" dirty="0" smtClean="0"/>
              <a:t>Γενική </a:t>
            </a:r>
            <a:r>
              <a:rPr lang="el-GR" sz="3800" dirty="0"/>
              <a:t>κατοικία.</a:t>
            </a:r>
          </a:p>
          <a:p>
            <a:pPr marL="742950" indent="-742950" algn="just">
              <a:buFont typeface="Wingdings" pitchFamily="2" charset="2"/>
              <a:buChar char="q"/>
            </a:pPr>
            <a:r>
              <a:rPr lang="el-GR" sz="3800" dirty="0" smtClean="0"/>
              <a:t>Πολεοδομικό </a:t>
            </a:r>
            <a:r>
              <a:rPr lang="el-GR" sz="3800" dirty="0"/>
              <a:t>κέντρο - κεντρικές λειτουργίες πόλης -τοπικό </a:t>
            </a:r>
            <a:r>
              <a:rPr lang="el-GR" sz="3800" dirty="0" smtClean="0"/>
              <a:t>κέντρο συνοικίας-γειτονιάς</a:t>
            </a:r>
            <a:r>
              <a:rPr lang="el-GR" sz="3800" dirty="0"/>
              <a:t>.</a:t>
            </a:r>
          </a:p>
          <a:p>
            <a:pPr marL="742950" indent="-742950" algn="just">
              <a:buFont typeface="Wingdings" pitchFamily="2" charset="2"/>
              <a:buChar char="q"/>
            </a:pPr>
            <a:r>
              <a:rPr lang="el-GR" sz="3800" dirty="0" smtClean="0"/>
              <a:t>Τουρισμός </a:t>
            </a:r>
            <a:r>
              <a:rPr lang="el-GR" sz="3800" dirty="0"/>
              <a:t>- αναψυχή.</a:t>
            </a:r>
          </a:p>
          <a:p>
            <a:pPr marL="742950" indent="-742950" algn="just">
              <a:buFont typeface="Wingdings" pitchFamily="2" charset="2"/>
              <a:buChar char="q"/>
            </a:pPr>
            <a:r>
              <a:rPr lang="el-GR" sz="3800" dirty="0" smtClean="0"/>
              <a:t>Κοινωφελείς </a:t>
            </a:r>
            <a:r>
              <a:rPr lang="el-GR" sz="3800" dirty="0"/>
              <a:t>λειτουργίες.</a:t>
            </a:r>
          </a:p>
          <a:p>
            <a:pPr marL="742950" indent="-742950" algn="just">
              <a:buFont typeface="Wingdings" pitchFamily="2" charset="2"/>
              <a:buChar char="q"/>
            </a:pPr>
            <a:r>
              <a:rPr lang="el-GR" sz="3800" dirty="0" smtClean="0"/>
              <a:t>Ελεύθεροι </a:t>
            </a:r>
            <a:r>
              <a:rPr lang="el-GR" sz="3800" dirty="0"/>
              <a:t>χώροι - Αστικό Πράσινο.</a:t>
            </a:r>
          </a:p>
          <a:p>
            <a:pPr marL="742950" indent="-742950" algn="just">
              <a:buFont typeface="Wingdings" pitchFamily="2" charset="2"/>
              <a:buChar char="q"/>
            </a:pPr>
            <a:r>
              <a:rPr lang="el-GR" sz="3800" dirty="0" smtClean="0"/>
              <a:t>Παραγωγικές </a:t>
            </a:r>
            <a:r>
              <a:rPr lang="el-GR" sz="3800" dirty="0"/>
              <a:t>δραστηριότητες χαμηλής και μέσης όχλησης.</a:t>
            </a:r>
          </a:p>
          <a:p>
            <a:pPr marL="742950" indent="-742950" algn="just">
              <a:buFont typeface="Wingdings" pitchFamily="2" charset="2"/>
              <a:buChar char="q"/>
            </a:pPr>
            <a:r>
              <a:rPr lang="el-GR" sz="3800" dirty="0" smtClean="0"/>
              <a:t>Χονδρεμπόριο</a:t>
            </a:r>
            <a:r>
              <a:rPr lang="el-GR" sz="3800" dirty="0"/>
              <a:t>.</a:t>
            </a:r>
          </a:p>
          <a:p>
            <a:pPr marL="742950" indent="-742950" algn="just">
              <a:buFont typeface="Wingdings" pitchFamily="2" charset="2"/>
              <a:buChar char="q"/>
            </a:pPr>
            <a:r>
              <a:rPr lang="el-GR" sz="3800" dirty="0" smtClean="0"/>
              <a:t> </a:t>
            </a:r>
            <a:r>
              <a:rPr lang="el-GR" sz="3800" dirty="0" err="1" smtClean="0"/>
              <a:t>Τεχνόπολις</a:t>
            </a:r>
            <a:r>
              <a:rPr lang="el-GR" sz="3800" dirty="0" smtClean="0"/>
              <a:t> </a:t>
            </a:r>
            <a:r>
              <a:rPr lang="el-GR" sz="3800" dirty="0"/>
              <a:t>- Τεχνολογικό Πάρκο. Παραγωγικές δραστηριότητες </a:t>
            </a:r>
            <a:r>
              <a:rPr lang="el-GR" sz="3800" dirty="0" smtClean="0"/>
              <a:t>υψηλής όχλησης</a:t>
            </a:r>
            <a:r>
              <a:rPr lang="el-GR" sz="3800" dirty="0"/>
              <a:t>.</a:t>
            </a:r>
          </a:p>
          <a:p>
            <a:pPr marL="742950" indent="-742950" algn="just">
              <a:buFont typeface="Wingdings" pitchFamily="2" charset="2"/>
              <a:buChar char="q"/>
            </a:pPr>
            <a:r>
              <a:rPr lang="el-GR" sz="3800" dirty="0" smtClean="0"/>
              <a:t>Εγκαταστάσεις </a:t>
            </a:r>
            <a:r>
              <a:rPr lang="el-GR" sz="3800" dirty="0"/>
              <a:t>Αστικών Υποδομών Κοινής Ωφέλειας.</a:t>
            </a:r>
          </a:p>
          <a:p>
            <a:pPr marL="742950" indent="-742950" algn="just">
              <a:buFont typeface="Wingdings" pitchFamily="2" charset="2"/>
              <a:buChar char="q"/>
            </a:pPr>
            <a:r>
              <a:rPr lang="el-GR" sz="3800" dirty="0" smtClean="0"/>
              <a:t>Ειδικές χρήσεις.</a:t>
            </a:r>
          </a:p>
          <a:p>
            <a:pPr marL="742950" indent="-742950" algn="just">
              <a:buFont typeface="Wingdings" pitchFamily="2" charset="2"/>
              <a:buChar char="q"/>
            </a:pPr>
            <a:r>
              <a:rPr lang="el-GR" sz="3800" dirty="0" smtClean="0"/>
              <a:t>Αγροτική </a:t>
            </a:r>
            <a:r>
              <a:rPr lang="el-GR" sz="3800" dirty="0"/>
              <a:t>χρήση.</a:t>
            </a:r>
            <a:endParaRPr lang="en-US" sz="3800"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ΔΙΑΔΙΚΑΣΙΑ ΕΚΔΟΣΗΣ ΚΑΙ ΕΛΕΓΧΟΥ ΟΙΚΟΔΟΜΙΚΩΝ ΑΔΕΙΩΝ - ΚΑΤΗΓΟΡΙΕΣ ΑΔΕΙΩΝ</a:t>
            </a:r>
            <a:endParaRPr lang="en-US" dirty="0"/>
          </a:p>
        </p:txBody>
      </p:sp>
      <p:sp>
        <p:nvSpPr>
          <p:cNvPr id="3" name="2 - Θέση κειμένου"/>
          <p:cNvSpPr>
            <a:spLocks noGrp="1"/>
          </p:cNvSpPr>
          <p:nvPr>
            <p:ph type="body" idx="1"/>
          </p:nvPr>
        </p:nvSpPr>
        <p:spPr/>
        <p:txBody>
          <a:bodyPr/>
          <a:lstStyle/>
          <a:p>
            <a:r>
              <a:rPr lang="el-GR" dirty="0" smtClean="0"/>
              <a:t>Νόμος 4495/2017 – ΦΕΚ Τεύχος Α 167/03.11.2017 </a:t>
            </a:r>
          </a:p>
          <a:p>
            <a:r>
              <a:rPr lang="el-GR" dirty="0" smtClean="0"/>
              <a:t>Έλεγχος και προστασία του Δομημένου Περιβάλλοντος και άλλες διατάξεις.</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800" dirty="0" smtClean="0"/>
              <a:t>Άρθρο 28: Οικοδομική άδεια. </a:t>
            </a:r>
            <a:endParaRPr lang="en-US" sz="3800" dirty="0"/>
          </a:p>
        </p:txBody>
      </p:sp>
      <p:sp>
        <p:nvSpPr>
          <p:cNvPr id="3" name="2 - Θέση περιεχομένου"/>
          <p:cNvSpPr>
            <a:spLocks noGrp="1"/>
          </p:cNvSpPr>
          <p:nvPr>
            <p:ph idx="1"/>
          </p:nvPr>
        </p:nvSpPr>
        <p:spPr>
          <a:xfrm>
            <a:off x="428596" y="1214422"/>
            <a:ext cx="8229600" cy="5054617"/>
          </a:xfrm>
        </p:spPr>
        <p:txBody>
          <a:bodyPr>
            <a:normAutofit fontScale="25000" lnSpcReduction="20000"/>
          </a:bodyPr>
          <a:lstStyle/>
          <a:p>
            <a:pPr algn="just">
              <a:buNone/>
            </a:pPr>
            <a:r>
              <a:rPr lang="el-GR" sz="8800" dirty="0" smtClean="0"/>
              <a:t>Η διοικητική πράξη που επιτρέπει την εκτέλεση σε οικόπεδο ή γήπεδο των οικοδομικών εργασιών που προβλέπονται στις μελέτες που τη συνοδεύουν, εφόσον οι εργασίες αυτές είναι σύμφωνες με τις ισχύουσες διατάξεις. Στην έννοια των οικοδομικών εργασιών για ανέγερση νέας οικοδομής ή προσθήκης σε  υφιστάμενη οικοδομή περιλαμβάνονται και οι εργασίες που καθιστούν το κτίριο άρτιο για λειτουργία, όπως οι εργασίες για την κατασκευή περιτοιχίσεων ή περιφράξεων, βόθρων, υπογείων δεξαμενών νερού, εκσκαφών, </a:t>
            </a:r>
            <a:r>
              <a:rPr lang="el-GR" sz="8800" dirty="0" err="1" smtClean="0"/>
              <a:t>επιχώσεων</a:t>
            </a:r>
            <a:r>
              <a:rPr lang="el-GR" sz="8800" dirty="0" smtClean="0"/>
              <a:t> και κοπής δένδρων. Στην έννοια της οικοδομικής άδειας περιλαμβάνονται και άδειες οι οποίες δεν δημιουργούν δόμηση, ιδίως η άδεια κατεδάφισης, η άδεια αλλαγής χρήσης, η άδεια διαμορφώσεων, επισκευής, διασκευής, ενισχύσεων, η άδεια για αυτοτελείς εργασίες περιτοιχίσεων, </a:t>
            </a:r>
            <a:r>
              <a:rPr lang="el-GR" sz="8800" dirty="0" err="1" smtClean="0"/>
              <a:t>επιχώσεων</a:t>
            </a:r>
            <a:r>
              <a:rPr lang="el-GR" sz="8800" dirty="0" smtClean="0"/>
              <a:t>  εκσκαφών, καθώς και κοπής δένδρων. Ως οικοδομική άδεια νοείται και η άδεια δόμησης.</a:t>
            </a:r>
          </a:p>
          <a:p>
            <a:pPr>
              <a:buNone/>
            </a:pPr>
            <a:endParaRPr lang="el-GR" dirty="0" smtClean="0"/>
          </a:p>
          <a:p>
            <a:pPr>
              <a:buNone/>
            </a:pPr>
            <a:endParaRPr lang="el-GR" dirty="0" smtClean="0"/>
          </a:p>
          <a:p>
            <a:pPr>
              <a:buNone/>
            </a:pPr>
            <a:endParaRPr lang="el-GR" dirty="0" smtClean="0"/>
          </a:p>
          <a:p>
            <a:pPr>
              <a:buNone/>
            </a:pPr>
            <a:endParaRPr lang="el-GR" sz="6400" dirty="0" smtClean="0"/>
          </a:p>
          <a:p>
            <a:pPr>
              <a:buNone/>
            </a:pPr>
            <a:r>
              <a:rPr lang="el-GR" sz="6400" dirty="0" smtClean="0"/>
              <a:t> Περισσότερα: </a:t>
            </a:r>
          </a:p>
          <a:p>
            <a:pPr algn="just">
              <a:buNone/>
            </a:pPr>
            <a:r>
              <a:rPr lang="en-US" sz="6400" dirty="0" smtClean="0">
                <a:hlinkClick r:id="rId2"/>
              </a:rPr>
              <a:t>http://www.opengov.gr/minenv/?p=7698</a:t>
            </a:r>
            <a:endParaRPr lang="en-US" sz="6400"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14290"/>
            <a:ext cx="8229600" cy="928694"/>
          </a:xfrm>
        </p:spPr>
        <p:txBody>
          <a:bodyPr>
            <a:noAutofit/>
          </a:bodyPr>
          <a:lstStyle/>
          <a:p>
            <a:r>
              <a:rPr lang="el-GR" sz="2800" dirty="0" smtClean="0"/>
              <a:t/>
            </a:r>
            <a:br>
              <a:rPr lang="el-GR" sz="2800" dirty="0" smtClean="0"/>
            </a:br>
            <a:r>
              <a:rPr lang="el-GR" sz="2800" dirty="0" smtClean="0"/>
              <a:t>Άρθρο 40: Δικαιολογητικά για τη χορήγηση της οικοδομικής άδειας.</a:t>
            </a:r>
            <a:endParaRPr lang="en-US" sz="2800" dirty="0"/>
          </a:p>
        </p:txBody>
      </p:sp>
      <p:sp>
        <p:nvSpPr>
          <p:cNvPr id="3" name="2 - Θέση περιεχομένου"/>
          <p:cNvSpPr>
            <a:spLocks noGrp="1"/>
          </p:cNvSpPr>
          <p:nvPr>
            <p:ph idx="1"/>
          </p:nvPr>
        </p:nvSpPr>
        <p:spPr>
          <a:xfrm>
            <a:off x="457200" y="1285860"/>
            <a:ext cx="8229600" cy="5357850"/>
          </a:xfrm>
        </p:spPr>
        <p:txBody>
          <a:bodyPr>
            <a:normAutofit fontScale="77500" lnSpcReduction="20000"/>
          </a:bodyPr>
          <a:lstStyle/>
          <a:p>
            <a:pPr algn="just">
              <a:buNone/>
            </a:pPr>
            <a:r>
              <a:rPr lang="el-GR" dirty="0" smtClean="0"/>
              <a:t>Για την έκδοση οικοδομικής άδειας υποβάλλονται στο ηλεκτρονικό σύστημα τα εξής δικαιολογητικά και μελέτες, όπου απαιτούνται, σύμφωνα με την κείμενη νομοθεσία:</a:t>
            </a:r>
          </a:p>
          <a:p>
            <a:pPr algn="just">
              <a:buNone/>
            </a:pPr>
            <a:endParaRPr lang="el-GR" dirty="0" smtClean="0"/>
          </a:p>
          <a:p>
            <a:pPr algn="just">
              <a:buNone/>
            </a:pPr>
            <a:r>
              <a:rPr lang="el-GR" dirty="0" smtClean="0"/>
              <a:t>α) αίτηση του κυρίου ή του έχοντος νόμιμο δικαίωμα με τις δηλώσεις αναθέσεων – αναλήψεων,</a:t>
            </a:r>
          </a:p>
          <a:p>
            <a:pPr algn="just">
              <a:buNone/>
            </a:pPr>
            <a:endParaRPr lang="el-GR" dirty="0" smtClean="0"/>
          </a:p>
          <a:p>
            <a:pPr algn="just">
              <a:buNone/>
            </a:pPr>
            <a:r>
              <a:rPr lang="el-GR" dirty="0" smtClean="0"/>
              <a:t>β) εγκρίσεις άλλων υπηρεσιών και διοικητικών οργάνων, όπου απαιτούνται. Όπου απαιτείται έγκριση του Συμβουλίου Αρχιτεκτονικής, προσκομίζεται και βεβαίωση περί μη υποβολής ένστασης ή η απόφαση του ΠΕ.Σ.Α.,</a:t>
            </a:r>
          </a:p>
          <a:p>
            <a:pPr algn="just">
              <a:buNone/>
            </a:pPr>
            <a:endParaRPr lang="el-GR" dirty="0" smtClean="0"/>
          </a:p>
          <a:p>
            <a:pPr algn="just">
              <a:buNone/>
            </a:pPr>
            <a:r>
              <a:rPr lang="el-GR" dirty="0" smtClean="0"/>
              <a:t>γ) τίτλοι ιδιοκτησίας, πρόσφατο πιστοποιητικό ιδιοκτησίας ή </a:t>
            </a:r>
            <a:r>
              <a:rPr lang="el-GR" dirty="0" err="1" smtClean="0"/>
              <a:t>κτηματογραφικό</a:t>
            </a:r>
            <a:r>
              <a:rPr lang="el-GR" dirty="0" smtClean="0"/>
              <a:t> φύλλο και απόσπασμα </a:t>
            </a:r>
            <a:r>
              <a:rPr lang="el-GR" dirty="0" err="1" smtClean="0"/>
              <a:t>κτηματογραφικού</a:t>
            </a:r>
            <a:r>
              <a:rPr lang="el-GR" dirty="0" smtClean="0"/>
              <a:t> διαγράμματος για κάθε ακίνητο,</a:t>
            </a:r>
          </a:p>
          <a:p>
            <a:pPr algn="just">
              <a:buNone/>
            </a:pPr>
            <a:endParaRPr lang="el-GR" dirty="0" smtClean="0"/>
          </a:p>
          <a:p>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
            </a:r>
            <a:br>
              <a:rPr lang="el-GR" b="1" dirty="0" smtClean="0"/>
            </a:br>
            <a:endParaRPr lang="en-US" dirty="0"/>
          </a:p>
        </p:txBody>
      </p:sp>
      <p:sp>
        <p:nvSpPr>
          <p:cNvPr id="3" name="2 - Θέση περιεχομένου"/>
          <p:cNvSpPr>
            <a:spLocks noGrp="1"/>
          </p:cNvSpPr>
          <p:nvPr>
            <p:ph idx="1"/>
          </p:nvPr>
        </p:nvSpPr>
        <p:spPr>
          <a:xfrm>
            <a:off x="357158" y="500042"/>
            <a:ext cx="8501090" cy="6072230"/>
          </a:xfrm>
        </p:spPr>
        <p:txBody>
          <a:bodyPr>
            <a:noAutofit/>
          </a:bodyPr>
          <a:lstStyle/>
          <a:p>
            <a:pPr algn="just">
              <a:buNone/>
            </a:pPr>
            <a:r>
              <a:rPr lang="el-GR" sz="2300" dirty="0" smtClean="0"/>
              <a:t>δ) αποδεικτικά στοιχεία νομιμότητας των τυχόν υφιστάμενων κτισμάτων,</a:t>
            </a:r>
          </a:p>
          <a:p>
            <a:pPr algn="just">
              <a:buNone/>
            </a:pPr>
            <a:r>
              <a:rPr lang="el-GR" sz="2300" dirty="0" smtClean="0"/>
              <a:t>ε) αρχιτεκτονική μελέτη, στην οποία εμπεριέχεται η μελέτη παθητικής πυροπροστασίας και η μελέτη προσβασιμότητας για άτομα με αναπηρία, όπου απαιτείται,</a:t>
            </a:r>
          </a:p>
          <a:p>
            <a:pPr algn="just">
              <a:buNone/>
            </a:pPr>
            <a:r>
              <a:rPr lang="el-GR" sz="2400" dirty="0" smtClean="0"/>
              <a:t>στ) στατική μελέτη,</a:t>
            </a:r>
          </a:p>
          <a:p>
            <a:pPr algn="just">
              <a:buNone/>
            </a:pPr>
            <a:r>
              <a:rPr lang="el-GR" sz="2400" dirty="0" smtClean="0"/>
              <a:t>ζ) μελέτες ηλεκτρομηχανολογικών εγκαταστάσεων,</a:t>
            </a:r>
          </a:p>
          <a:p>
            <a:pPr algn="just">
              <a:buNone/>
            </a:pPr>
            <a:r>
              <a:rPr lang="el-GR" sz="2400" dirty="0" smtClean="0"/>
              <a:t>η) μελέτη ενεργειακής απόδοσης κτιρίου,</a:t>
            </a:r>
          </a:p>
          <a:p>
            <a:pPr algn="just">
              <a:lnSpc>
                <a:spcPct val="120000"/>
              </a:lnSpc>
              <a:buNone/>
            </a:pPr>
            <a:r>
              <a:rPr lang="el-GR" sz="2400" dirty="0" smtClean="0"/>
              <a:t>θ) μελέτη χρονικού προγραμματισμού εκτέλεσης έργου,</a:t>
            </a:r>
          </a:p>
          <a:p>
            <a:pPr algn="just">
              <a:lnSpc>
                <a:spcPct val="120000"/>
              </a:lnSpc>
              <a:buNone/>
            </a:pPr>
            <a:r>
              <a:rPr lang="el-GR" sz="2400" dirty="0" smtClean="0"/>
              <a:t>ι) μελέτη υδραυλικών εγκαταστάσεων και αποχετεύσεων,</a:t>
            </a:r>
          </a:p>
          <a:p>
            <a:pPr algn="just">
              <a:lnSpc>
                <a:spcPct val="120000"/>
              </a:lnSpc>
              <a:buNone/>
            </a:pPr>
            <a:r>
              <a:rPr lang="el-GR" sz="2400" dirty="0" smtClean="0"/>
              <a:t>ια) μελέτη ενεργητικής πυροπροστασίας, σύμφωνα με τις διατάξεις για την πυροπροστασία, όπου απαιτείται,</a:t>
            </a:r>
          </a:p>
          <a:p>
            <a:pPr algn="just">
              <a:lnSpc>
                <a:spcPct val="120000"/>
              </a:lnSpc>
              <a:buNone/>
            </a:pPr>
            <a:endParaRPr lang="el-GR" sz="2400" dirty="0" smtClean="0"/>
          </a:p>
          <a:p>
            <a:pPr algn="just">
              <a:buNone/>
            </a:pPr>
            <a:endParaRPr lang="el-GR" sz="2300" dirty="0" smtClean="0"/>
          </a:p>
          <a:p>
            <a:pPr algn="just">
              <a:buNone/>
            </a:pPr>
            <a:endParaRPr lang="el-GR" sz="2300" dirty="0" smtClean="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14282" y="214290"/>
            <a:ext cx="8429684" cy="6215106"/>
          </a:xfrm>
        </p:spPr>
        <p:txBody>
          <a:bodyPr>
            <a:normAutofit fontScale="32500" lnSpcReduction="20000"/>
          </a:bodyPr>
          <a:lstStyle/>
          <a:p>
            <a:pPr algn="just">
              <a:lnSpc>
                <a:spcPct val="120000"/>
              </a:lnSpc>
              <a:buNone/>
            </a:pPr>
            <a:r>
              <a:rPr lang="el-GR" sz="7400" dirty="0" smtClean="0"/>
              <a:t>ιβ) μελέτη καύσιμου αερίου εγκεκριμένη από την αρμόδια εταιρεία παροχής αερίου,</a:t>
            </a:r>
          </a:p>
          <a:p>
            <a:pPr algn="just">
              <a:lnSpc>
                <a:spcPct val="120000"/>
              </a:lnSpc>
              <a:buNone/>
            </a:pPr>
            <a:r>
              <a:rPr lang="el-GR" sz="7400" dirty="0" smtClean="0"/>
              <a:t>ιγ) σχέδιο και φάκελος ασφάλειας και υγείας του έργου, όπου απαιτείται σύμφωνα με τις διατάξεις του </a:t>
            </a:r>
            <a:r>
              <a:rPr lang="el-GR" sz="7400" dirty="0" err="1" smtClean="0"/>
              <a:t>π.δ</a:t>
            </a:r>
            <a:r>
              <a:rPr lang="el-GR" sz="7400" dirty="0" smtClean="0"/>
              <a:t>. 305/ 1996 (Α΄ 212),</a:t>
            </a:r>
          </a:p>
          <a:p>
            <a:pPr algn="just">
              <a:lnSpc>
                <a:spcPct val="120000"/>
              </a:lnSpc>
              <a:buNone/>
            </a:pPr>
            <a:r>
              <a:rPr lang="el-GR" sz="7400" dirty="0" smtClean="0"/>
              <a:t>ιδ) σχέδιο διαχείρισης αποβλήτων (ΣΔΑ), σύμφωνα με την </a:t>
            </a:r>
            <a:r>
              <a:rPr lang="el-GR" sz="7400" dirty="0" err="1" smtClean="0"/>
              <a:t>κ.υ.α</a:t>
            </a:r>
            <a:r>
              <a:rPr lang="el-GR" sz="7400" dirty="0" smtClean="0"/>
              <a:t>. 36259/2010 (Β΄1312),</a:t>
            </a:r>
            <a:r>
              <a:rPr lang="el-GR" sz="8000" dirty="0" smtClean="0"/>
              <a:t> ιε) συμβολαιογραφική δήλωση των προβλεπόμενων χώρων στάθμευσης, σύμφωνα με το άρθρο 1 του ν. 1221/1981 (Α΄ 292), και πιστοποιητικό μεταγραφής της στο υποθηκοφυλακείο ή καταχώρισής της στο κτηματολογικό γραφείο. Σε περίπτωση εξαγοράς, αντί της συμβολαιογραφικής δήλωσης υποβάλλεται αποδεικτικό καταβολής της απαιτούμενης εισφοράς,</a:t>
            </a:r>
          </a:p>
          <a:p>
            <a:pPr algn="just">
              <a:lnSpc>
                <a:spcPct val="120000"/>
              </a:lnSpc>
              <a:buNone/>
            </a:pPr>
            <a:r>
              <a:rPr lang="el-GR" sz="8000" dirty="0" smtClean="0"/>
              <a:t>ιστ) αιτιολογική έκθεση της παρ. 1 του άρθρου 3 του ν. 1577/1985 (Α΄ 210),</a:t>
            </a:r>
          </a:p>
          <a:p>
            <a:pPr algn="just">
              <a:lnSpc>
                <a:spcPct val="120000"/>
              </a:lnSpc>
              <a:buNone/>
            </a:pPr>
            <a:endParaRPr lang="el-GR" sz="7400" dirty="0" smtClean="0"/>
          </a:p>
          <a:p>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7158" y="428604"/>
            <a:ext cx="8358246" cy="5857916"/>
          </a:xfrm>
        </p:spPr>
        <p:txBody>
          <a:bodyPr>
            <a:normAutofit fontScale="32500" lnSpcReduction="20000"/>
          </a:bodyPr>
          <a:lstStyle/>
          <a:p>
            <a:pPr algn="just">
              <a:lnSpc>
                <a:spcPct val="120000"/>
              </a:lnSpc>
              <a:buNone/>
            </a:pPr>
            <a:r>
              <a:rPr lang="el-GR" sz="9600" dirty="0" smtClean="0"/>
              <a:t>ιζ) αποδεικτικά κατάθεσης των απαιτούμενων εισφορών του ιδιοκτήτη του έργου υπέρ του Δημοσίου, ΕΦΚΑ και δήμου,</a:t>
            </a:r>
          </a:p>
          <a:p>
            <a:pPr algn="just">
              <a:lnSpc>
                <a:spcPct val="120000"/>
              </a:lnSpc>
              <a:buNone/>
            </a:pPr>
            <a:r>
              <a:rPr lang="el-GR" sz="9600" dirty="0" smtClean="0"/>
              <a:t>ιη) αντίγραφο απόδειξης παροχής υπηρεσιών ή τιμολόγιο που αφορά την καταβολή τη συμφωνηθείσας αμοιβής των μελετητών μηχανικών, καθώς και το ΦΕΜ αυτής.</a:t>
            </a:r>
          </a:p>
          <a:p>
            <a:pPr algn="just">
              <a:lnSpc>
                <a:spcPct val="120000"/>
              </a:lnSpc>
              <a:buNone/>
            </a:pPr>
            <a:r>
              <a:rPr lang="el-GR" sz="9600" dirty="0" smtClean="0"/>
              <a:t>Αν έχει εκδοθεί προέγκριση οικοδομικής αδείας, δεν απαιτείται εκ νέου η προσκόμιση των δικαιολογητικών που υποβλήθηκαν για την έκδοση αυτής.</a:t>
            </a:r>
            <a:endParaRPr lang="en-US" sz="9600" dirty="0" smtClean="0"/>
          </a:p>
          <a:p>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600" dirty="0" smtClean="0"/>
              <a:t/>
            </a:r>
            <a:br>
              <a:rPr lang="el-GR" sz="3600" dirty="0" smtClean="0"/>
            </a:br>
            <a:r>
              <a:rPr lang="el-GR" sz="3600" dirty="0" smtClean="0"/>
              <a:t/>
            </a:r>
            <a:br>
              <a:rPr lang="el-GR" sz="3600" dirty="0" smtClean="0"/>
            </a:br>
            <a:r>
              <a:rPr lang="el-GR" sz="3600" dirty="0" smtClean="0"/>
              <a:t>Άρθρο 31: Αρμόδια όργανα χορήγησης πράξεων εκτέλεσης οικοδομικών εργασιών</a:t>
            </a:r>
            <a:r>
              <a:rPr lang="el-GR" b="1" dirty="0" smtClean="0"/>
              <a:t/>
            </a:r>
            <a:br>
              <a:rPr lang="el-GR" b="1" dirty="0" smtClean="0"/>
            </a:br>
            <a:endParaRPr lang="en-US" dirty="0"/>
          </a:p>
        </p:txBody>
      </p:sp>
      <p:sp>
        <p:nvSpPr>
          <p:cNvPr id="3" name="2 - Θέση περιεχομένου"/>
          <p:cNvSpPr>
            <a:spLocks noGrp="1"/>
          </p:cNvSpPr>
          <p:nvPr>
            <p:ph idx="1"/>
          </p:nvPr>
        </p:nvSpPr>
        <p:spPr/>
        <p:txBody>
          <a:bodyPr>
            <a:normAutofit fontScale="85000" lnSpcReduction="10000"/>
          </a:bodyPr>
          <a:lstStyle/>
          <a:p>
            <a:pPr marL="514350" indent="-514350" algn="just">
              <a:buFont typeface="+mj-lt"/>
              <a:buAutoNum type="arabicPeriod"/>
            </a:pPr>
            <a:r>
              <a:rPr lang="el-GR" dirty="0" smtClean="0"/>
              <a:t>Αρμόδια όργανα για τη χορήγηση των διοικητικών πράξεων, που σχετίζονται με την εκτέλεση οικοδομικών εργασιών, είναι οι </a:t>
            </a:r>
            <a:r>
              <a:rPr lang="el-GR" b="1" dirty="0" smtClean="0"/>
              <a:t>Υπηρεσίες Δόμησης (Υ.ΔΟΜ.) </a:t>
            </a:r>
            <a:r>
              <a:rPr lang="el-GR" dirty="0" smtClean="0"/>
              <a:t>των δήμων, εκτός αν ορίζεται διαφορετικά από ειδικές διατάξεις.</a:t>
            </a:r>
          </a:p>
          <a:p>
            <a:pPr marL="514350" indent="-514350" algn="just">
              <a:buFont typeface="+mj-lt"/>
              <a:buAutoNum type="arabicPeriod"/>
            </a:pPr>
            <a:endParaRPr lang="el-GR" dirty="0" smtClean="0"/>
          </a:p>
          <a:p>
            <a:pPr marL="514350" indent="-514350" algn="just">
              <a:buFont typeface="+mj-lt"/>
              <a:buAutoNum type="arabicPeriod"/>
            </a:pPr>
            <a:r>
              <a:rPr lang="el-GR" dirty="0" smtClean="0"/>
              <a:t>Με προεδρικό διάταγμα κατόπιν κοινής πρότασης από τους Υπουργούς Περιβάλλοντος και Ενέργειας και Εσωτερικών ορίζονται οι προϋποθέσεις για τη λειτουργία και οργάνωση των Υ.ΔΟΜ., καθώς και τα κριτήρια για την κατ’ ελάχιστον στελέχωση αυτών. </a:t>
            </a:r>
          </a:p>
          <a:p>
            <a:pPr marL="514350" indent="-514350" algn="just">
              <a:buFont typeface="+mj-lt"/>
              <a:buAutoNum type="arabicPeriod"/>
            </a:pPr>
            <a:endParaRPr lang="el-GR" dirty="0" smtClean="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714356"/>
            <a:ext cx="8229600" cy="5411807"/>
          </a:xfrm>
        </p:spPr>
        <p:txBody>
          <a:bodyPr>
            <a:normAutofit fontScale="92500"/>
          </a:bodyPr>
          <a:lstStyle/>
          <a:p>
            <a:pPr marL="514350" indent="-514350" algn="just">
              <a:buFont typeface="+mj-lt"/>
              <a:buAutoNum type="arabicPeriod" startAt="3"/>
            </a:pPr>
            <a:r>
              <a:rPr lang="el-GR" dirty="0" smtClean="0"/>
              <a:t>Προϋπόθεση για την έκδοση οικοδομικής άδειας από τη Διεύθυνση Αρχιτεκτονικής, Οικοδομικών Κανονισμών και </a:t>
            </a:r>
            <a:r>
              <a:rPr lang="el-GR" dirty="0" err="1" smtClean="0"/>
              <a:t>Αδειοδοτήσεων</a:t>
            </a:r>
            <a:r>
              <a:rPr lang="el-GR" dirty="0" smtClean="0"/>
              <a:t> του Υπουργείου Περιβάλλοντος και Ενέργειας, όπου αυτό προβλέπεται από τις κείμενες διατάξεις, αποτελεί η διαβίβαση σε αυτήν ελεγμένου και θεωρημένου σχετικού τοπογραφικού από την οικεία Υ.ΔΟΜ.. </a:t>
            </a:r>
          </a:p>
          <a:p>
            <a:pPr marL="514350" indent="-514350" algn="just">
              <a:buFont typeface="+mj-lt"/>
              <a:buAutoNum type="arabicPeriod" startAt="3"/>
            </a:pPr>
            <a:r>
              <a:rPr lang="el-GR" dirty="0" smtClean="0"/>
              <a:t>Η ίδια διαδικασία ισχύει και στην περίπτωση χορήγησης προέγκρισης από την προαναφερθείσα Διεύθυνση.</a:t>
            </a:r>
            <a:endParaRPr lang="en-US" dirty="0" smtClean="0"/>
          </a:p>
          <a:p>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Άρθρο 33: Ηλεκτρονικές υπηρεσίες</a:t>
            </a:r>
            <a:r>
              <a:rPr lang="el-GR" b="1" dirty="0" smtClean="0"/>
              <a:t/>
            </a:r>
            <a:br>
              <a:rPr lang="el-GR" b="1" dirty="0" smtClean="0"/>
            </a:br>
            <a:endParaRPr lang="en-US" dirty="0"/>
          </a:p>
        </p:txBody>
      </p:sp>
      <p:sp>
        <p:nvSpPr>
          <p:cNvPr id="3" name="2 - Θέση περιεχομένου"/>
          <p:cNvSpPr>
            <a:spLocks noGrp="1"/>
          </p:cNvSpPr>
          <p:nvPr>
            <p:ph idx="1"/>
          </p:nvPr>
        </p:nvSpPr>
        <p:spPr/>
        <p:txBody>
          <a:bodyPr/>
          <a:lstStyle/>
          <a:p>
            <a:pPr algn="just">
              <a:buNone/>
            </a:pPr>
            <a:r>
              <a:rPr lang="el-GR" dirty="0" smtClean="0"/>
              <a:t>1. Η διαδικασία υποβολής, ελέγχου και έκδοσης των πράξεων εκτέλεσης οικοδομικών εργασιών του άρθρου 31, καθώς και της γνωστοποίησης εκτέλεσης πρόσθετων εργασιών διενεργείται αποκλειστικά ηλεκτρονικά.</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ΟΙΚΙΣΜΟΣ ΚΑΙ ΠΟΛΗ</a:t>
            </a:r>
            <a:endParaRPr lang="en-US" dirty="0"/>
          </a:p>
        </p:txBody>
      </p:sp>
      <p:sp>
        <p:nvSpPr>
          <p:cNvPr id="3" name="2 - Θέση κειμένου"/>
          <p:cNvSpPr>
            <a:spLocks noGrp="1"/>
          </p:cNvSpPr>
          <p:nvPr>
            <p:ph type="body" idx="1"/>
          </p:nvPr>
        </p:nvSpPr>
        <p:spPr/>
        <p:txBody>
          <a:bodyPr/>
          <a:lstStyle/>
          <a:p>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Σχολεία\επαλ\Α ταξη\ΜΟΡΦΕΣ ΣΧΕΔΙΟΥ\Σχέδια\7 Urban Design\7775f4c187f15ab41cb792433d963042.jpg"/>
          <p:cNvPicPr>
            <a:picLocks noChangeAspect="1" noChangeArrowheads="1"/>
          </p:cNvPicPr>
          <p:nvPr/>
        </p:nvPicPr>
        <p:blipFill>
          <a:blip r:embed="rId2" cstate="print"/>
          <a:srcRect/>
          <a:stretch>
            <a:fillRect/>
          </a:stretch>
        </p:blipFill>
        <p:spPr bwMode="auto">
          <a:xfrm rot="16200000" flipH="1">
            <a:off x="3092001" y="806001"/>
            <a:ext cx="5245998" cy="6858000"/>
          </a:xfrm>
          <a:prstGeom prst="rect">
            <a:avLst/>
          </a:prstGeom>
          <a:noFill/>
        </p:spPr>
      </p:pic>
      <p:sp>
        <p:nvSpPr>
          <p:cNvPr id="2" name="1 - Τίτλος"/>
          <p:cNvSpPr>
            <a:spLocks noGrp="1"/>
          </p:cNvSpPr>
          <p:nvPr>
            <p:ph type="title"/>
          </p:nvPr>
        </p:nvSpPr>
        <p:spPr>
          <a:xfrm>
            <a:off x="722312" y="4406900"/>
            <a:ext cx="8242175" cy="1362075"/>
          </a:xfrm>
        </p:spPr>
        <p:txBody>
          <a:bodyPr/>
          <a:lstStyle/>
          <a:p>
            <a:r>
              <a:rPr lang="el-GR" dirty="0" smtClean="0"/>
              <a:t>ΤΑ ΣΤΟΙΧΕΙΑ ΤΟΥ ΡΥΜΟΤΟΜΙΚΟΥ ΣΧΕΔΙΟΥ</a:t>
            </a:r>
            <a:r>
              <a:rPr lang="en-US" dirty="0" smtClean="0"/>
              <a:t> (</a:t>
            </a:r>
            <a:r>
              <a:rPr lang="el-GR" dirty="0" smtClean="0"/>
              <a:t>ΣΕΛ. 32- 37)</a:t>
            </a:r>
            <a:endParaRPr lang="en-US" dirty="0"/>
          </a:p>
        </p:txBody>
      </p:sp>
      <p:sp>
        <p:nvSpPr>
          <p:cNvPr id="3" name="2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Σχέδιο πόλης ή ρυμοτομικό σχέδιο. </a:t>
            </a:r>
            <a:endParaRPr lang="en-US" dirty="0"/>
          </a:p>
        </p:txBody>
      </p:sp>
      <p:sp>
        <p:nvSpPr>
          <p:cNvPr id="3" name="2 - Θέση περιεχομένου"/>
          <p:cNvSpPr>
            <a:spLocks noGrp="1"/>
          </p:cNvSpPr>
          <p:nvPr>
            <p:ph idx="1"/>
          </p:nvPr>
        </p:nvSpPr>
        <p:spPr/>
        <p:txBody>
          <a:bodyPr/>
          <a:lstStyle/>
          <a:p>
            <a:pPr>
              <a:buNone/>
            </a:pPr>
            <a:r>
              <a:rPr lang="el-GR" dirty="0" smtClean="0"/>
              <a:t>Έχει δύο βασικά αντικείμενο:</a:t>
            </a:r>
          </a:p>
          <a:p>
            <a:pPr>
              <a:buNone/>
            </a:pPr>
            <a:endParaRPr lang="el-GR" sz="2000" dirty="0" smtClean="0"/>
          </a:p>
          <a:p>
            <a:pPr>
              <a:buFont typeface="Wingdings" pitchFamily="2" charset="2"/>
              <a:buChar char="q"/>
            </a:pPr>
            <a:r>
              <a:rPr lang="el-GR" dirty="0" smtClean="0"/>
              <a:t>Καθορίζει τους κοινόχρηστους και ιδιωτικούς χώρους</a:t>
            </a:r>
          </a:p>
          <a:p>
            <a:pPr algn="just">
              <a:buFont typeface="Wingdings" pitchFamily="2" charset="2"/>
              <a:buChar char="q"/>
            </a:pPr>
            <a:r>
              <a:rPr lang="el-GR" dirty="0" smtClean="0"/>
              <a:t>Να καθορίσει τους κανόνες για την τοποθέτηση των κτιρίων στους χώρους όπου επιτρέπεται η δόμηση και για τα γεωμετρικά χαρακτηριστικά της μορφής τους.</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42852"/>
            <a:ext cx="8229600" cy="1274786"/>
          </a:xfrm>
        </p:spPr>
        <p:txBody>
          <a:bodyPr/>
          <a:lstStyle/>
          <a:p>
            <a:r>
              <a:rPr lang="el-GR" dirty="0" smtClean="0"/>
              <a:t>Κοινόχρηστοι χώροι </a:t>
            </a:r>
            <a:endParaRPr lang="en-US" dirty="0"/>
          </a:p>
        </p:txBody>
      </p:sp>
      <p:sp>
        <p:nvSpPr>
          <p:cNvPr id="3" name="2 - Θέση περιεχομένου"/>
          <p:cNvSpPr>
            <a:spLocks noGrp="1"/>
          </p:cNvSpPr>
          <p:nvPr>
            <p:ph idx="1"/>
          </p:nvPr>
        </p:nvSpPr>
        <p:spPr>
          <a:xfrm>
            <a:off x="457200" y="1142984"/>
            <a:ext cx="8229600" cy="5572164"/>
          </a:xfrm>
        </p:spPr>
        <p:txBody>
          <a:bodyPr>
            <a:normAutofit fontScale="85000" lnSpcReduction="20000"/>
          </a:bodyPr>
          <a:lstStyle/>
          <a:p>
            <a:pPr algn="just">
              <a:buNone/>
            </a:pPr>
            <a:r>
              <a:rPr lang="el-GR" sz="3100" b="1" dirty="0" smtClean="0"/>
              <a:t>Κοινόχρηστοι χώροι </a:t>
            </a:r>
            <a:r>
              <a:rPr lang="el-GR" sz="3100" dirty="0" smtClean="0"/>
              <a:t>είναι οι κοινής χρήσης </a:t>
            </a:r>
            <a:r>
              <a:rPr lang="el-GR" sz="3100" b="1" dirty="0" smtClean="0"/>
              <a:t>ελεύθεροι χώροι</a:t>
            </a:r>
            <a:r>
              <a:rPr lang="el-GR" sz="3100" dirty="0" smtClean="0"/>
              <a:t>, που καθορίζονται από το εγκεκριμένο ρυμοτομικό σχέδιο ή έχουν τεθεί σε κοινή χρήση με οποιονδήποτε νόμιμο τρόπο. </a:t>
            </a:r>
          </a:p>
          <a:p>
            <a:pPr algn="just">
              <a:buNone/>
            </a:pPr>
            <a:r>
              <a:rPr lang="el-GR" sz="3100" u="sng" dirty="0" smtClean="0"/>
              <a:t>Όπως:</a:t>
            </a:r>
          </a:p>
          <a:p>
            <a:pPr algn="just">
              <a:buFont typeface="Wingdings" pitchFamily="2" charset="2"/>
              <a:buChar char="ü"/>
            </a:pPr>
            <a:r>
              <a:rPr lang="el-GR" u="sng" dirty="0" smtClean="0"/>
              <a:t>Κάθε τύπου δρόμοι</a:t>
            </a:r>
            <a:r>
              <a:rPr lang="el-GR" dirty="0" smtClean="0"/>
              <a:t>: </a:t>
            </a:r>
            <a:r>
              <a:rPr lang="el-GR" sz="3000" dirty="0" smtClean="0"/>
              <a:t>Δρόμοι ή Οδοί είναι οι κοινόχρηστες εκτάσεις που εξυπηρετούν τις ανάγκες κυκλοφορίας των οχημάτων και των πεζών. </a:t>
            </a:r>
            <a:endParaRPr lang="en-US" sz="3000" dirty="0" smtClean="0"/>
          </a:p>
          <a:p>
            <a:pPr algn="just">
              <a:buFont typeface="Wingdings" pitchFamily="2" charset="2"/>
              <a:buChar char="ü"/>
            </a:pPr>
            <a:endParaRPr lang="el-GR" dirty="0" smtClean="0"/>
          </a:p>
          <a:p>
            <a:pPr>
              <a:buFont typeface="Wingdings" pitchFamily="2" charset="2"/>
              <a:buChar char="ü"/>
            </a:pPr>
            <a:r>
              <a:rPr lang="el-GR" u="sng" dirty="0" smtClean="0"/>
              <a:t>Οι πλατείες</a:t>
            </a:r>
            <a:r>
              <a:rPr lang="el-GR" dirty="0" smtClean="0"/>
              <a:t>.</a:t>
            </a:r>
          </a:p>
          <a:p>
            <a:pPr>
              <a:buFont typeface="Wingdings" pitchFamily="2" charset="2"/>
              <a:buChar char="ü"/>
            </a:pPr>
            <a:endParaRPr lang="el-GR" dirty="0" smtClean="0"/>
          </a:p>
          <a:p>
            <a:pPr>
              <a:buFont typeface="Wingdings" pitchFamily="2" charset="2"/>
              <a:buChar char="ü"/>
            </a:pPr>
            <a:r>
              <a:rPr lang="el-GR" u="sng" dirty="0" smtClean="0"/>
              <a:t>Τα άλση και οι χώροι πρασίνου. </a:t>
            </a:r>
          </a:p>
          <a:p>
            <a:endParaRPr lang="el-GR" dirty="0" smtClean="0"/>
          </a:p>
          <a:p>
            <a:pPr>
              <a:buNone/>
            </a:pPr>
            <a:r>
              <a:rPr lang="el-GR" dirty="0" smtClean="0"/>
              <a:t>(σελ. 32)</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Οικοδομικό τετράγωνο (Ο.Τ.)</a:t>
            </a:r>
            <a:r>
              <a:rPr lang="el-GR" b="1" dirty="0" smtClean="0"/>
              <a:t/>
            </a:r>
            <a:br>
              <a:rPr lang="el-GR" b="1" dirty="0" smtClean="0"/>
            </a:br>
            <a:endParaRPr lang="en-US" dirty="0"/>
          </a:p>
        </p:txBody>
      </p:sp>
      <p:sp>
        <p:nvSpPr>
          <p:cNvPr id="3" name="2 - Θέση περιεχομένου"/>
          <p:cNvSpPr>
            <a:spLocks noGrp="1"/>
          </p:cNvSpPr>
          <p:nvPr>
            <p:ph idx="1"/>
          </p:nvPr>
        </p:nvSpPr>
        <p:spPr>
          <a:xfrm>
            <a:off x="214282" y="1643050"/>
            <a:ext cx="8786874" cy="3500462"/>
          </a:xfrm>
        </p:spPr>
        <p:txBody>
          <a:bodyPr>
            <a:normAutofit/>
          </a:bodyPr>
          <a:lstStyle/>
          <a:p>
            <a:pPr algn="just">
              <a:buNone/>
            </a:pPr>
            <a:endParaRPr lang="el-GR" b="1" dirty="0" smtClean="0"/>
          </a:p>
          <a:p>
            <a:pPr algn="just">
              <a:buNone/>
            </a:pPr>
            <a:r>
              <a:rPr lang="el-GR" b="1" dirty="0" smtClean="0"/>
              <a:t>Οικοδομικό τετράγωνο (Ο.Τ.)</a:t>
            </a:r>
            <a:r>
              <a:rPr lang="el-GR" dirty="0" smtClean="0"/>
              <a:t> είναι κάθε </a:t>
            </a:r>
            <a:r>
              <a:rPr lang="el-GR" b="1" dirty="0" smtClean="0"/>
              <a:t>δομήσιμη ενιαία έκταση, που βρίσκεται μέσα στο εγκεκριμένο ρυμοτομικό σχέδιο </a:t>
            </a:r>
            <a:r>
              <a:rPr lang="el-GR" dirty="0" smtClean="0"/>
              <a:t>ή μέσα στα όρια οικισμού και περιβάλλεται από κοινόχρηστους χώρους.</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cstate="print"/>
          <a:srcRect l="33125" t="26250" r="18359" b="25000"/>
          <a:stretch>
            <a:fillRect/>
          </a:stretch>
        </p:blipFill>
        <p:spPr bwMode="auto">
          <a:xfrm>
            <a:off x="357158" y="428604"/>
            <a:ext cx="8594607" cy="5929354"/>
          </a:xfrm>
          <a:prstGeom prst="rect">
            <a:avLst/>
          </a:prstGeom>
          <a:noFill/>
          <a:ln w="9525">
            <a:noFill/>
            <a:miter lim="800000"/>
            <a:headEnd/>
            <a:tailEnd/>
          </a:ln>
          <a:effectLst/>
        </p:spPr>
      </p:pic>
      <p:sp>
        <p:nvSpPr>
          <p:cNvPr id="3" name="2 - Θέση υποσέλιδου"/>
          <p:cNvSpPr>
            <a:spLocks noGrp="1"/>
          </p:cNvSpPr>
          <p:nvPr>
            <p:ph type="ftr" sz="quarter" idx="11"/>
          </p:nvPr>
        </p:nvSpPr>
        <p:spPr/>
        <p:txBody>
          <a:bodyPr/>
          <a:lstStyle/>
          <a:p>
            <a:r>
              <a:rPr lang="el-GR" dirty="0" smtClean="0"/>
              <a:t>Ψαρρά </a:t>
            </a:r>
            <a:r>
              <a:rPr lang="el-GR" dirty="0" err="1" smtClean="0"/>
              <a:t>Νικολία</a:t>
            </a:r>
            <a:r>
              <a:rPr lang="el-GR" dirty="0" smtClean="0"/>
              <a:t> ΠΕ81</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solidFill>
                  <a:srgbClr val="92D050"/>
                </a:solidFill>
              </a:rPr>
              <a:t>Ρυμοτομική γραμμή (Ρ.Γ.)</a:t>
            </a:r>
            <a:r>
              <a:rPr lang="el-GR" b="1" dirty="0" smtClean="0"/>
              <a:t/>
            </a:r>
            <a:br>
              <a:rPr lang="el-GR" b="1" dirty="0" smtClean="0"/>
            </a:br>
            <a:endParaRPr lang="en-US" dirty="0"/>
          </a:p>
        </p:txBody>
      </p:sp>
      <p:sp>
        <p:nvSpPr>
          <p:cNvPr id="3" name="2 - Θέση περιεχομένου"/>
          <p:cNvSpPr>
            <a:spLocks noGrp="1"/>
          </p:cNvSpPr>
          <p:nvPr>
            <p:ph idx="1"/>
          </p:nvPr>
        </p:nvSpPr>
        <p:spPr>
          <a:xfrm>
            <a:off x="457200" y="1600200"/>
            <a:ext cx="8229600" cy="4972072"/>
          </a:xfrm>
        </p:spPr>
        <p:txBody>
          <a:bodyPr>
            <a:normAutofit lnSpcReduction="10000"/>
          </a:bodyPr>
          <a:lstStyle/>
          <a:p>
            <a:pPr algn="just">
              <a:buNone/>
            </a:pPr>
            <a:r>
              <a:rPr lang="el-GR" dirty="0" smtClean="0"/>
              <a:t>Η </a:t>
            </a:r>
            <a:r>
              <a:rPr lang="el-GR" b="1" dirty="0" smtClean="0"/>
              <a:t>ρυμοτομική γραμμή</a:t>
            </a:r>
            <a:r>
              <a:rPr lang="el-GR" dirty="0" smtClean="0"/>
              <a:t> είναι το </a:t>
            </a:r>
            <a:r>
              <a:rPr lang="el-GR" b="1" dirty="0" smtClean="0"/>
              <a:t>όριο των οικοδομήσιμων, κοινόχρηστων και κοινωφελών χώρων από το οδικό δίκτυο</a:t>
            </a:r>
            <a:r>
              <a:rPr lang="el-GR" dirty="0" smtClean="0"/>
              <a:t>. Περιγράφει τα Οικοδομικά τετράγωνα (Ο.Τ.), τους κοινόχρηστους και κοινωφελείς χώρους και χωρίζει αυτά από το οδικό δίκτυο.</a:t>
            </a:r>
          </a:p>
          <a:p>
            <a:pPr algn="just">
              <a:buNone/>
            </a:pPr>
            <a:r>
              <a:rPr lang="el-GR" dirty="0" smtClean="0"/>
              <a:t>Οι ρυμοτομικές γραμμές ορίζουν το </a:t>
            </a:r>
            <a:r>
              <a:rPr lang="el-GR" b="1" dirty="0" smtClean="0"/>
              <a:t>πλάτος του δρόμου</a:t>
            </a:r>
            <a:r>
              <a:rPr lang="el-GR" dirty="0" smtClean="0"/>
              <a:t>. </a:t>
            </a:r>
          </a:p>
          <a:p>
            <a:pPr>
              <a:buNone/>
            </a:pPr>
            <a:r>
              <a:rPr lang="el-GR" dirty="0" smtClean="0"/>
              <a:t>Η ρυμοτομική γραμμή σχεδιάζεται με </a:t>
            </a:r>
            <a:r>
              <a:rPr lang="el-GR" b="1" dirty="0" smtClean="0">
                <a:solidFill>
                  <a:srgbClr val="92D050"/>
                </a:solidFill>
              </a:rPr>
              <a:t>πράσινη γραμμή.</a:t>
            </a:r>
            <a:endParaRPr lang="en-US" b="1" dirty="0">
              <a:solidFill>
                <a:srgbClr val="92D050"/>
              </a:solidFill>
            </a:endParaRPr>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lum bright="-40000" contrast="54000"/>
          </a:blip>
          <a:srcRect l="28692" t="27780" r="16365" b="27928"/>
          <a:stretch>
            <a:fillRect/>
          </a:stretch>
        </p:blipFill>
        <p:spPr bwMode="auto">
          <a:xfrm>
            <a:off x="0" y="0"/>
            <a:ext cx="8532440" cy="594928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FF0000"/>
                </a:solidFill>
              </a:rPr>
              <a:t>Οικοδομική γραμμή (Ο.Γ.)</a:t>
            </a:r>
            <a:r>
              <a:rPr lang="el-GR" b="1" dirty="0" smtClean="0"/>
              <a:t/>
            </a:r>
            <a:br>
              <a:rPr lang="el-GR" b="1" dirty="0" smtClean="0"/>
            </a:br>
            <a:endParaRPr lang="en-US" dirty="0"/>
          </a:p>
        </p:txBody>
      </p:sp>
      <p:sp>
        <p:nvSpPr>
          <p:cNvPr id="3" name="2 - Θέση περιεχομένου"/>
          <p:cNvSpPr>
            <a:spLocks noGrp="1"/>
          </p:cNvSpPr>
          <p:nvPr>
            <p:ph idx="1"/>
          </p:nvPr>
        </p:nvSpPr>
        <p:spPr/>
        <p:txBody>
          <a:bodyPr>
            <a:normAutofit/>
          </a:bodyPr>
          <a:lstStyle/>
          <a:p>
            <a:pPr algn="just" fontAlgn="t">
              <a:buNone/>
            </a:pPr>
            <a:r>
              <a:rPr lang="el-GR" dirty="0" smtClean="0"/>
              <a:t>Η οικοδομική γραμμή αποτελεί </a:t>
            </a:r>
            <a:r>
              <a:rPr lang="el-GR" b="1" dirty="0" smtClean="0"/>
              <a:t>όριο από το οποίο δεν επιτρέπεται η δόμηση</a:t>
            </a:r>
            <a:r>
              <a:rPr lang="el-GR" dirty="0" smtClean="0"/>
              <a:t>. Είναι δυνατό η απόσταση μεταξύ ρυμοτομικής και οικοδομικής γραμμής να είναι μηδενική.</a:t>
            </a:r>
            <a:br>
              <a:rPr lang="el-GR" dirty="0" smtClean="0"/>
            </a:br>
            <a:endParaRPr lang="el-GR" dirty="0" smtClean="0"/>
          </a:p>
          <a:p>
            <a:pPr algn="just" fontAlgn="t">
              <a:buNone/>
            </a:pPr>
            <a:r>
              <a:rPr lang="el-GR" dirty="0" smtClean="0"/>
              <a:t>Η οικοδομική γραμμή (Ο.Γ.) σχεδιάζεται με </a:t>
            </a:r>
            <a:r>
              <a:rPr lang="el-GR" b="1" dirty="0" smtClean="0">
                <a:solidFill>
                  <a:srgbClr val="FF0000"/>
                </a:solidFill>
              </a:rPr>
              <a:t>κόκκινη γραμμή</a:t>
            </a:r>
            <a:r>
              <a:rPr lang="el-GR" dirty="0" smtClean="0"/>
              <a:t>.</a:t>
            </a:r>
          </a:p>
          <a:p>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lum bright="-30000" contrast="38000"/>
          </a:blip>
          <a:srcRect l="25585" t="22381" r="10934" b="28131"/>
          <a:stretch>
            <a:fillRect/>
          </a:stretch>
        </p:blipFill>
        <p:spPr bwMode="auto">
          <a:xfrm>
            <a:off x="971600" y="1313384"/>
            <a:ext cx="8172400" cy="5544616"/>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l="10934" t="21466" r="39346" b="9084"/>
          <a:stretch>
            <a:fillRect/>
          </a:stretch>
        </p:blipFill>
        <p:spPr bwMode="auto">
          <a:xfrm>
            <a:off x="571472" y="214290"/>
            <a:ext cx="8033528" cy="6312057"/>
          </a:xfrm>
          <a:prstGeom prst="rect">
            <a:avLst/>
          </a:prstGeom>
          <a:noFill/>
          <a:ln w="9525">
            <a:noFill/>
            <a:miter lim="800000"/>
            <a:headEnd/>
            <a:tailEnd/>
          </a:ln>
          <a:effectLst/>
        </p:spPr>
      </p:pic>
      <p:sp>
        <p:nvSpPr>
          <p:cNvPr id="3" name="2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Οικισμός</a:t>
            </a:r>
            <a:endParaRPr lang="en-US" dirty="0"/>
          </a:p>
        </p:txBody>
      </p:sp>
      <p:sp>
        <p:nvSpPr>
          <p:cNvPr id="3" name="2 - Θέση περιεχομένου"/>
          <p:cNvSpPr>
            <a:spLocks noGrp="1"/>
          </p:cNvSpPr>
          <p:nvPr>
            <p:ph idx="1"/>
          </p:nvPr>
        </p:nvSpPr>
        <p:spPr/>
        <p:txBody>
          <a:bodyPr/>
          <a:lstStyle/>
          <a:p>
            <a:r>
              <a:rPr lang="el-GR" dirty="0" smtClean="0"/>
              <a:t>Οι κατοικίες συγκροτούν σύνολα στο χώρο που ονομάζονται </a:t>
            </a:r>
            <a:r>
              <a:rPr lang="el-GR" b="1" dirty="0" smtClean="0"/>
              <a:t>οικισμοί</a:t>
            </a:r>
            <a:r>
              <a:rPr lang="el-GR" dirty="0" smtClean="0"/>
              <a:t>.</a:t>
            </a:r>
          </a:p>
          <a:p>
            <a:r>
              <a:rPr lang="el-GR" dirty="0" smtClean="0"/>
              <a:t>Οι </a:t>
            </a:r>
            <a:r>
              <a:rPr lang="el-GR" b="1" dirty="0" smtClean="0"/>
              <a:t>οικισμοί εμπεριέχουν </a:t>
            </a:r>
            <a:r>
              <a:rPr lang="el-GR" dirty="0" smtClean="0"/>
              <a:t>επίσης: </a:t>
            </a:r>
          </a:p>
          <a:p>
            <a:pPr lvl="1"/>
            <a:r>
              <a:rPr lang="el-GR" b="1" dirty="0" smtClean="0"/>
              <a:t>Άλλα κτίρια </a:t>
            </a:r>
            <a:r>
              <a:rPr lang="el-GR" dirty="0" smtClean="0"/>
              <a:t>που </a:t>
            </a:r>
            <a:r>
              <a:rPr lang="el-GR" b="1" dirty="0" smtClean="0"/>
              <a:t>προορίζονται για παραγωγικές ασχολίες των κατοίκων </a:t>
            </a:r>
            <a:r>
              <a:rPr lang="el-GR" dirty="0" smtClean="0"/>
              <a:t>ή για κοινωφελούς σκοπούς (π.χ. εκπαίδευση, περίθαλψη…).</a:t>
            </a:r>
          </a:p>
          <a:p>
            <a:pPr lvl="1"/>
            <a:r>
              <a:rPr lang="el-GR" b="1" dirty="0" smtClean="0"/>
              <a:t>Κατασκευές οι οποίες εξυπηρετούν τους κατοίκους</a:t>
            </a:r>
            <a:r>
              <a:rPr lang="el-GR" dirty="0" smtClean="0"/>
              <a:t> και </a:t>
            </a:r>
            <a:r>
              <a:rPr lang="el-GR" dirty="0"/>
              <a:t>ε</a:t>
            </a:r>
            <a:r>
              <a:rPr lang="el-GR" dirty="0" smtClean="0"/>
              <a:t>ξασφαλίζουν την επικοινωνία (π.χ. ύδρευση, αποχέτευση…). </a:t>
            </a:r>
          </a:p>
          <a:p>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smtClean="0"/>
              <a:t>Προκήπιο</a:t>
            </a:r>
            <a:r>
              <a:rPr lang="el-GR" dirty="0" smtClean="0"/>
              <a:t>/Πρασιά</a:t>
            </a:r>
            <a:r>
              <a:rPr lang="el-GR" b="1" dirty="0" smtClean="0"/>
              <a:t/>
            </a:r>
            <a:br>
              <a:rPr lang="el-GR" b="1" dirty="0" smtClean="0"/>
            </a:br>
            <a:endParaRPr lang="en-US" dirty="0"/>
          </a:p>
        </p:txBody>
      </p:sp>
      <p:sp>
        <p:nvSpPr>
          <p:cNvPr id="3" name="2 - Θέση περιεχομένου"/>
          <p:cNvSpPr>
            <a:spLocks noGrp="1"/>
          </p:cNvSpPr>
          <p:nvPr>
            <p:ph idx="1"/>
          </p:nvPr>
        </p:nvSpPr>
        <p:spPr/>
        <p:txBody>
          <a:bodyPr>
            <a:normAutofit fontScale="92500" lnSpcReduction="10000"/>
          </a:bodyPr>
          <a:lstStyle/>
          <a:p>
            <a:pPr algn="just" fontAlgn="t">
              <a:buNone/>
            </a:pPr>
            <a:r>
              <a:rPr lang="el-GR" dirty="0" err="1" smtClean="0"/>
              <a:t>Προκήπιο</a:t>
            </a:r>
            <a:r>
              <a:rPr lang="el-GR" dirty="0" smtClean="0"/>
              <a:t> ή πρασιά είναι ο ιδιωτικός υποχρεωτικώς ακάλυπτος χώρος που συνήθως επιβάλλεται στα πρόσωπα των οικοπέδων για λόγους σχετικούς με το οικοδομικό σύστημα της περιοχής, αλλά και για λόγους προστασίας συγκεκριμένων χώρων, από τη δόμησή τους.</a:t>
            </a:r>
            <a:br>
              <a:rPr lang="el-GR" dirty="0" smtClean="0"/>
            </a:br>
            <a:r>
              <a:rPr lang="el-GR" dirty="0" smtClean="0"/>
              <a:t/>
            </a:r>
            <a:br>
              <a:rPr lang="el-GR" dirty="0" smtClean="0"/>
            </a:br>
            <a:r>
              <a:rPr lang="el-GR" dirty="0" smtClean="0"/>
              <a:t>Το </a:t>
            </a:r>
            <a:r>
              <a:rPr lang="el-GR" dirty="0" err="1" smtClean="0"/>
              <a:t>προκήπιο</a:t>
            </a:r>
            <a:r>
              <a:rPr lang="el-GR" dirty="0" smtClean="0"/>
              <a:t> καθορίζεται από το τμήμα μεταξύ </a:t>
            </a:r>
            <a:r>
              <a:rPr lang="el-GR" dirty="0" smtClean="0">
                <a:solidFill>
                  <a:srgbClr val="00B050"/>
                </a:solidFill>
              </a:rPr>
              <a:t>ρυμοτομικής</a:t>
            </a:r>
            <a:r>
              <a:rPr lang="el-GR" dirty="0" smtClean="0"/>
              <a:t> και </a:t>
            </a:r>
            <a:r>
              <a:rPr lang="el-GR" dirty="0" smtClean="0">
                <a:solidFill>
                  <a:srgbClr val="FF0000"/>
                </a:solidFill>
              </a:rPr>
              <a:t>οικοδομικής γραμμής</a:t>
            </a:r>
            <a:r>
              <a:rPr lang="el-GR" dirty="0" smtClean="0"/>
              <a:t>.</a:t>
            </a:r>
            <a:br>
              <a:rPr lang="el-GR" dirty="0" smtClean="0"/>
            </a:br>
            <a:endParaRPr lang="el-GR" dirty="0" smtClean="0"/>
          </a:p>
          <a:p>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l="31355" t="27414" r="17149" b="12241"/>
          <a:stretch>
            <a:fillRect/>
          </a:stretch>
        </p:blipFill>
        <p:spPr bwMode="auto">
          <a:xfrm>
            <a:off x="642910" y="571480"/>
            <a:ext cx="7929618" cy="5919501"/>
          </a:xfrm>
          <a:prstGeom prst="rect">
            <a:avLst/>
          </a:prstGeom>
          <a:noFill/>
          <a:ln w="9525">
            <a:noFill/>
            <a:miter lim="800000"/>
            <a:headEnd/>
            <a:tailEnd/>
          </a:ln>
          <a:effectLst/>
        </p:spPr>
      </p:pic>
      <p:sp>
        <p:nvSpPr>
          <p:cNvPr id="3" name="2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Γήπεδο.</a:t>
            </a:r>
            <a:endParaRPr lang="en-US" dirty="0"/>
          </a:p>
        </p:txBody>
      </p:sp>
      <p:sp>
        <p:nvSpPr>
          <p:cNvPr id="3" name="2 - Θέση περιεχομένου"/>
          <p:cNvSpPr>
            <a:spLocks noGrp="1"/>
          </p:cNvSpPr>
          <p:nvPr>
            <p:ph idx="1"/>
          </p:nvPr>
        </p:nvSpPr>
        <p:spPr/>
        <p:txBody>
          <a:bodyPr/>
          <a:lstStyle/>
          <a:p>
            <a:pPr algn="just">
              <a:buNone/>
            </a:pPr>
            <a:r>
              <a:rPr lang="el-GR" dirty="0" smtClean="0"/>
              <a:t>Γήπεδο είναι η συνεχόμενη έκταση γης που αποτελεί αυτοτελές και ενιαίο ακίνητο και ανήκει σε έναν ή σε περισσότερους κυρίους εξ αδιαιρέτου, σε περιοχή εκτός εγκεκριμένου σχεδίου.</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Οικόπεδο.</a:t>
            </a:r>
            <a:endParaRPr lang="en-US" dirty="0"/>
          </a:p>
        </p:txBody>
      </p:sp>
      <p:sp>
        <p:nvSpPr>
          <p:cNvPr id="3" name="2 - Θέση περιεχομένου"/>
          <p:cNvSpPr>
            <a:spLocks noGrp="1"/>
          </p:cNvSpPr>
          <p:nvPr>
            <p:ph idx="1"/>
          </p:nvPr>
        </p:nvSpPr>
        <p:spPr/>
        <p:txBody>
          <a:bodyPr>
            <a:normAutofit fontScale="92500" lnSpcReduction="20000"/>
          </a:bodyPr>
          <a:lstStyle/>
          <a:p>
            <a:pPr algn="just">
              <a:buNone/>
            </a:pPr>
            <a:r>
              <a:rPr lang="el-GR" dirty="0" smtClean="0"/>
              <a:t>Οικόπεδο είναι η συνεχόμενη έκταση γης που αποτελεί αυτοτελές και ενιαίο ακίνητο και ανήκει σε έναν ή σε περισσότερους κυρίους εξ αδιαιρέτου και βρίσκεται μέσα σε εγκεκριμένο ρυμοτομικό σχέδιο ή μέσα στα όρια οικισμού χωρίς σχέδιο. Ανάλογα με τη θέση τους στο οικοδομικό τετράγωνο τα οικόπεδα χαρακτηρίζονται μεσαία εφόσον έχουν ένα πρόσωπο σε κοινόχρηστο χώρο, γωνιακά εφόσον έχουν πρόσωπα σε συμβολή δύο κοινόχρηστων χώρων, διαμπερή εφόσον έχουν πρόσωπα σε δύο διαφορετικούς κοινόχρηστους χώρους. </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Όρια οικοπέδου.</a:t>
            </a:r>
            <a:endParaRPr lang="en-US" dirty="0"/>
          </a:p>
        </p:txBody>
      </p:sp>
      <p:sp>
        <p:nvSpPr>
          <p:cNvPr id="3" name="2 - Θέση περιεχομένου"/>
          <p:cNvSpPr>
            <a:spLocks noGrp="1"/>
          </p:cNvSpPr>
          <p:nvPr>
            <p:ph idx="1"/>
          </p:nvPr>
        </p:nvSpPr>
        <p:spPr/>
        <p:txBody>
          <a:bodyPr/>
          <a:lstStyle/>
          <a:p>
            <a:pPr algn="just">
              <a:buNone/>
            </a:pPr>
            <a:r>
              <a:rPr lang="el-GR" dirty="0" smtClean="0"/>
              <a:t>Όρια οικοπέδου ή γηπέδου είναι οι γραμμές που το χωρίζουν από τα όμορα οικόπεδα ή γήπεδα και τους κοινόχρηστους χώρους ή μόνο από όμορα οικόπεδα ή γήπεδα. Τα όρια του οικοπέδου με τους κοινόχρηστους χώρους συμπίπτουν με τα όρια του οικοδομικού τετραγώνου στις εντός σχεδίου περιοχές. </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Όμορα ή γειτονικά οικόπεδα.</a:t>
            </a:r>
            <a:endParaRPr lang="en-US" dirty="0"/>
          </a:p>
        </p:txBody>
      </p:sp>
      <p:sp>
        <p:nvSpPr>
          <p:cNvPr id="3" name="2 - Θέση περιεχομένου"/>
          <p:cNvSpPr>
            <a:spLocks noGrp="1"/>
          </p:cNvSpPr>
          <p:nvPr>
            <p:ph idx="1"/>
          </p:nvPr>
        </p:nvSpPr>
        <p:spPr>
          <a:xfrm>
            <a:off x="428596" y="2428868"/>
            <a:ext cx="8229600" cy="2828932"/>
          </a:xfrm>
        </p:spPr>
        <p:txBody>
          <a:bodyPr/>
          <a:lstStyle/>
          <a:p>
            <a:pPr algn="just">
              <a:buNone/>
            </a:pPr>
            <a:r>
              <a:rPr lang="el-GR" dirty="0" smtClean="0"/>
              <a:t>Όμορα ή γειτονικά οικόπεδα ή γήπεδα είναι τα οικόπεδα ή γήπεδα που έχουν τουλάχιστον ένα κοινό όριο ή ένα κοινό τμήμα ορίου.</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lum bright="-57000" contrast="61000"/>
          </a:blip>
          <a:srcRect l="23364" t="18211" r="26916" b="4349"/>
          <a:stretch>
            <a:fillRect/>
          </a:stretch>
        </p:blipFill>
        <p:spPr bwMode="auto">
          <a:xfrm>
            <a:off x="0" y="0"/>
            <a:ext cx="9144000" cy="6858000"/>
          </a:xfrm>
          <a:prstGeom prst="rect">
            <a:avLst/>
          </a:prstGeom>
          <a:noFill/>
          <a:ln w="9525">
            <a:noFill/>
            <a:miter lim="800000"/>
            <a:headEnd/>
            <a:tailEnd/>
          </a:ln>
          <a:effectLst/>
        </p:spPr>
      </p:pic>
      <p:sp>
        <p:nvSpPr>
          <p:cNvPr id="2" name="1 - Τίτλος"/>
          <p:cNvSpPr>
            <a:spLocks noGrp="1"/>
          </p:cNvSpPr>
          <p:nvPr>
            <p:ph type="title"/>
          </p:nvPr>
        </p:nvSpPr>
        <p:spPr/>
        <p:txBody>
          <a:bodyPr/>
          <a:lstStyle/>
          <a:p>
            <a:endParaRPr lang="en-US"/>
          </a:p>
        </p:txBody>
      </p:sp>
      <p:sp>
        <p:nvSpPr>
          <p:cNvPr id="4" name="3 - Θέση υποσέλιδου"/>
          <p:cNvSpPr>
            <a:spLocks noGrp="1"/>
          </p:cNvSpPr>
          <p:nvPr>
            <p:ph type="ftr" sz="quarter" idx="11"/>
          </p:nvPr>
        </p:nvSpPr>
        <p:spPr>
          <a:xfrm>
            <a:off x="6248400" y="5157192"/>
            <a:ext cx="2895600" cy="365125"/>
          </a:xfrm>
        </p:spPr>
        <p:txBody>
          <a:bodyPr/>
          <a:lstStyle/>
          <a:p>
            <a:r>
              <a:rPr lang="el-GR" dirty="0" smtClean="0"/>
              <a:t>Ψαρρά </a:t>
            </a:r>
            <a:r>
              <a:rPr lang="el-GR" dirty="0" err="1" smtClean="0"/>
              <a:t>Νικολία</a:t>
            </a:r>
            <a:r>
              <a:rPr lang="el-GR" dirty="0" smtClean="0"/>
              <a:t> ΠΕ81</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Πρόσωπο οικοπέδου-  Εμβαδόν.</a:t>
            </a:r>
            <a:endParaRPr lang="en-US" dirty="0"/>
          </a:p>
        </p:txBody>
      </p:sp>
      <p:sp>
        <p:nvSpPr>
          <p:cNvPr id="3" name="2 - Θέση περιεχομένου"/>
          <p:cNvSpPr>
            <a:spLocks noGrp="1"/>
          </p:cNvSpPr>
          <p:nvPr>
            <p:ph idx="1"/>
          </p:nvPr>
        </p:nvSpPr>
        <p:spPr/>
        <p:txBody>
          <a:bodyPr/>
          <a:lstStyle/>
          <a:p>
            <a:pPr>
              <a:buNone/>
            </a:pPr>
            <a:endParaRPr lang="el-GR" b="1" dirty="0" smtClean="0"/>
          </a:p>
          <a:p>
            <a:pPr algn="just">
              <a:buNone/>
            </a:pPr>
            <a:r>
              <a:rPr lang="el-GR" dirty="0" smtClean="0"/>
              <a:t>Πρόσωπο οικοπέδου ή γηπέδου είναι το όριό του προς τον κοινόχρηστο χώρο.</a:t>
            </a:r>
          </a:p>
          <a:p>
            <a:pPr algn="just">
              <a:buNone/>
            </a:pPr>
            <a:endParaRPr lang="el-GR" dirty="0" smtClean="0"/>
          </a:p>
          <a:p>
            <a:pPr algn="just">
              <a:buNone/>
            </a:pPr>
            <a:r>
              <a:rPr lang="el-GR" dirty="0" smtClean="0"/>
              <a:t>Η επιφάνεια σε τετραγωνικά μέτρα του οικοπέδου ονομάζεται εμβαδόν.  </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Κάλυψη</a:t>
            </a:r>
            <a:endParaRPr lang="en-US" dirty="0"/>
          </a:p>
        </p:txBody>
      </p:sp>
      <p:sp>
        <p:nvSpPr>
          <p:cNvPr id="3" name="2 - Θέση περιεχομένου"/>
          <p:cNvSpPr>
            <a:spLocks noGrp="1"/>
          </p:cNvSpPr>
          <p:nvPr>
            <p:ph idx="1"/>
          </p:nvPr>
        </p:nvSpPr>
        <p:spPr/>
        <p:txBody>
          <a:bodyPr/>
          <a:lstStyle/>
          <a:p>
            <a:pPr algn="just">
              <a:buNone/>
            </a:pPr>
            <a:r>
              <a:rPr lang="el-GR" dirty="0" smtClean="0"/>
              <a:t>Το ποσοστό κάλυψης ενός οικοπέδου αντιπροσωπεύει τη </a:t>
            </a:r>
            <a:r>
              <a:rPr lang="el-GR" b="1" dirty="0" smtClean="0"/>
              <a:t>μέγιστη επιφάνεια που μπορεί να καλυφθεί με κάποιο κτίσμα</a:t>
            </a:r>
            <a:r>
              <a:rPr lang="el-GR" dirty="0" smtClean="0"/>
              <a:t>.</a:t>
            </a:r>
          </a:p>
          <a:p>
            <a:pPr algn="just">
              <a:buNone/>
            </a:pPr>
            <a:endParaRPr lang="el-GR" dirty="0" smtClean="0"/>
          </a:p>
          <a:p>
            <a:pPr algn="just">
              <a:buNone/>
            </a:pPr>
            <a:r>
              <a:rPr lang="el-GR" dirty="0" smtClean="0"/>
              <a:t>Η υπόλοιπη επιφάνεια ονομάζεται </a:t>
            </a:r>
            <a:r>
              <a:rPr lang="el-GR" b="1" dirty="0" smtClean="0"/>
              <a:t>ακάλυπτος χώρος</a:t>
            </a:r>
            <a:r>
              <a:rPr lang="el-GR" dirty="0" smtClean="0"/>
              <a:t> του οικοπέδου. </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l="18359" t="16250" r="47187" b="32500"/>
          <a:stretch>
            <a:fillRect/>
          </a:stretch>
        </p:blipFill>
        <p:spPr bwMode="auto">
          <a:xfrm>
            <a:off x="4214778" y="2733548"/>
            <a:ext cx="4929222" cy="4124452"/>
          </a:xfrm>
          <a:prstGeom prst="rect">
            <a:avLst/>
          </a:prstGeom>
          <a:noFill/>
          <a:ln w="9525">
            <a:noFill/>
            <a:miter lim="800000"/>
            <a:headEnd/>
            <a:tailEnd/>
          </a:ln>
          <a:effectLst/>
        </p:spPr>
      </p:pic>
      <p:pic>
        <p:nvPicPr>
          <p:cNvPr id="6146" name="Picture 2"/>
          <p:cNvPicPr>
            <a:picLocks noGrp="1" noChangeAspect="1" noChangeArrowheads="1"/>
          </p:cNvPicPr>
          <p:nvPr>
            <p:ph idx="1"/>
          </p:nvPr>
        </p:nvPicPr>
        <p:blipFill>
          <a:blip r:embed="rId3" cstate="print"/>
          <a:srcRect l="10934" t="23044" r="40234" b="32760"/>
          <a:stretch>
            <a:fillRect/>
          </a:stretch>
        </p:blipFill>
        <p:spPr bwMode="auto">
          <a:xfrm>
            <a:off x="214282" y="142852"/>
            <a:ext cx="6033960" cy="3071834"/>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Πόλη</a:t>
            </a:r>
            <a:endParaRPr lang="en-US" dirty="0"/>
          </a:p>
        </p:txBody>
      </p:sp>
      <p:sp>
        <p:nvSpPr>
          <p:cNvPr id="3" name="2 - Θέση περιεχομένου"/>
          <p:cNvSpPr>
            <a:spLocks noGrp="1"/>
          </p:cNvSpPr>
          <p:nvPr>
            <p:ph idx="1"/>
          </p:nvPr>
        </p:nvSpPr>
        <p:spPr/>
        <p:txBody>
          <a:bodyPr/>
          <a:lstStyle/>
          <a:p>
            <a:pPr algn="just">
              <a:buNone/>
            </a:pPr>
            <a:endParaRPr lang="el-GR" dirty="0"/>
          </a:p>
          <a:p>
            <a:pPr algn="just"/>
            <a:r>
              <a:rPr lang="el-GR" dirty="0" smtClean="0"/>
              <a:t>Η </a:t>
            </a:r>
            <a:r>
              <a:rPr lang="el-GR" b="1" dirty="0" smtClean="0"/>
              <a:t>πόλη</a:t>
            </a:r>
            <a:r>
              <a:rPr lang="el-GR" dirty="0" smtClean="0"/>
              <a:t> είναι ένας </a:t>
            </a:r>
            <a:r>
              <a:rPr lang="el-GR" b="1" dirty="0" smtClean="0"/>
              <a:t>οικισμός</a:t>
            </a:r>
            <a:r>
              <a:rPr lang="el-GR" dirty="0" smtClean="0"/>
              <a:t>, που </a:t>
            </a:r>
            <a:r>
              <a:rPr lang="el-GR" b="1" dirty="0" smtClean="0"/>
              <a:t>συμπεριλαμβάνει σύνθετες λειτουργίες</a:t>
            </a:r>
            <a:r>
              <a:rPr lang="el-GR" dirty="0" smtClean="0"/>
              <a:t>, οι οποίες δημιουργούν μεταξύ τους πολλές πολύπλοκες σχέσεις.  </a:t>
            </a:r>
          </a:p>
          <a:p>
            <a:pPr algn="just"/>
            <a:r>
              <a:rPr lang="el-GR" b="1" dirty="0" smtClean="0"/>
              <a:t>Χαρακτηριστικό </a:t>
            </a:r>
            <a:r>
              <a:rPr lang="el-GR" dirty="0" smtClean="0"/>
              <a:t>της πόλης είναι επίσης το </a:t>
            </a:r>
            <a:r>
              <a:rPr lang="el-GR" b="1" dirty="0" smtClean="0"/>
              <a:t>μέγεθος</a:t>
            </a:r>
            <a:r>
              <a:rPr lang="el-GR" dirty="0" smtClean="0"/>
              <a:t>. </a:t>
            </a:r>
          </a:p>
          <a:p>
            <a:pPr algn="just"/>
            <a:endParaRPr lang="el-GR" dirty="0" smtClean="0"/>
          </a:p>
          <a:p>
            <a:pPr algn="just">
              <a:buNone/>
            </a:pP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Οριστική στάθμη εδάφους</a:t>
            </a:r>
            <a:endParaRPr lang="en-US" dirty="0"/>
          </a:p>
        </p:txBody>
      </p:sp>
      <p:sp>
        <p:nvSpPr>
          <p:cNvPr id="3" name="2 - Θέση περιεχομένου"/>
          <p:cNvSpPr>
            <a:spLocks noGrp="1"/>
          </p:cNvSpPr>
          <p:nvPr>
            <p:ph idx="1"/>
          </p:nvPr>
        </p:nvSpPr>
        <p:spPr/>
        <p:txBody>
          <a:bodyPr/>
          <a:lstStyle/>
          <a:p>
            <a:pPr algn="just">
              <a:buNone/>
            </a:pPr>
            <a:r>
              <a:rPr lang="el-GR" dirty="0" smtClean="0"/>
              <a:t>Οριστική στάθμη εδάφους οικοπέδου ή γηπέδου είναι η στάθμη του εδάφους, όπως αυτή διαμορφώνεται τελικά με εκσκαφή, </a:t>
            </a:r>
            <a:r>
              <a:rPr lang="el-GR" dirty="0" err="1" smtClean="0"/>
              <a:t>επίχωση</a:t>
            </a:r>
            <a:r>
              <a:rPr lang="el-GR" dirty="0" smtClean="0"/>
              <a:t> ή επίστρωση, ύστερα από έκδοση άδειας δόμησης</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Όροφοι- Υπόγεια. </a:t>
            </a:r>
            <a:endParaRPr lang="en-US" dirty="0"/>
          </a:p>
        </p:txBody>
      </p:sp>
      <p:sp>
        <p:nvSpPr>
          <p:cNvPr id="3" name="2 - Θέση περιεχομένου"/>
          <p:cNvSpPr>
            <a:spLocks noGrp="1"/>
          </p:cNvSpPr>
          <p:nvPr>
            <p:ph idx="1"/>
          </p:nvPr>
        </p:nvSpPr>
        <p:spPr/>
        <p:txBody>
          <a:bodyPr>
            <a:normAutofit lnSpcReduction="10000"/>
          </a:bodyPr>
          <a:lstStyle/>
          <a:p>
            <a:pPr algn="just"/>
            <a:r>
              <a:rPr lang="el-GR" dirty="0" smtClean="0"/>
              <a:t>Όροφοι είναι τα τμήματα του κτιρίου, στα οποία διαχωρίζεται καθ’ ύψος από διαδοχικά δάπεδα, με μεταξύ τους ελάχιστη απόσταση, όπως ορίζεται από τις σχετικές διατάξεις.</a:t>
            </a:r>
          </a:p>
          <a:p>
            <a:pPr algn="just"/>
            <a:endParaRPr lang="el-GR" dirty="0" smtClean="0"/>
          </a:p>
          <a:p>
            <a:pPr algn="just"/>
            <a:r>
              <a:rPr lang="el-GR" dirty="0" smtClean="0"/>
              <a:t>Υπόγειο είναι όροφος ή τμήμα ορόφου, του οποίου η οροφή δεν υπερβαίνει την απόσταση 1,20 μ. από την οριστική στάθμη του εδάφους. </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Μέγιστο ύψος.</a:t>
            </a:r>
            <a:r>
              <a:rPr lang="el-GR" b="1" dirty="0" smtClean="0"/>
              <a:t/>
            </a:r>
            <a:br>
              <a:rPr lang="el-GR" b="1" dirty="0" smtClean="0"/>
            </a:br>
            <a:endParaRPr lang="en-US" dirty="0"/>
          </a:p>
        </p:txBody>
      </p:sp>
      <p:sp>
        <p:nvSpPr>
          <p:cNvPr id="3" name="2 - Θέση περιεχομένου"/>
          <p:cNvSpPr>
            <a:spLocks noGrp="1"/>
          </p:cNvSpPr>
          <p:nvPr>
            <p:ph idx="1"/>
          </p:nvPr>
        </p:nvSpPr>
        <p:spPr>
          <a:xfrm>
            <a:off x="428596" y="1357298"/>
            <a:ext cx="8229600" cy="5143536"/>
          </a:xfrm>
        </p:spPr>
        <p:txBody>
          <a:bodyPr>
            <a:normAutofit fontScale="70000" lnSpcReduction="20000"/>
          </a:bodyPr>
          <a:lstStyle/>
          <a:p>
            <a:pPr>
              <a:buNone/>
            </a:pPr>
            <a:endParaRPr lang="el-GR" sz="4500" dirty="0" smtClean="0"/>
          </a:p>
          <a:p>
            <a:pPr algn="just">
              <a:buNone/>
            </a:pPr>
            <a:r>
              <a:rPr lang="el-GR" sz="4600" dirty="0" smtClean="0"/>
              <a:t>Μέγιστο επιτρεπόμενο ύψος κτιρίου είναι το ύψος του ανώτατου επιπέδου του κτιρίου, πάνω από το οποίο απαγορεύεται κάθε δόμηση εκτός από τις εγκαταστάσεις που επιτρέπονται ειδικά και περιοριστικά.</a:t>
            </a:r>
          </a:p>
          <a:p>
            <a:pPr>
              <a:buNone/>
            </a:pPr>
            <a:endParaRPr lang="el-GR" sz="7400" dirty="0" smtClean="0"/>
          </a:p>
          <a:p>
            <a:pPr>
              <a:buNone/>
            </a:pPr>
            <a:r>
              <a:rPr lang="el-GR" sz="4000" dirty="0" smtClean="0"/>
              <a:t>Περισσότερα:</a:t>
            </a:r>
          </a:p>
          <a:p>
            <a:endParaRPr lang="el-GR" sz="4300" dirty="0" smtClean="0"/>
          </a:p>
          <a:p>
            <a:pPr>
              <a:buNone/>
            </a:pPr>
            <a:r>
              <a:rPr lang="en-US" sz="4600" dirty="0" smtClean="0">
                <a:hlinkClick r:id="rId2"/>
              </a:rPr>
              <a:t>http://www.opengov.gr/minenv/?p=3934</a:t>
            </a:r>
            <a:endParaRPr lang="en-US" sz="4600"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Ύψος κτιρίου.</a:t>
            </a:r>
            <a:endParaRPr lang="en-US" dirty="0"/>
          </a:p>
        </p:txBody>
      </p:sp>
      <p:sp>
        <p:nvSpPr>
          <p:cNvPr id="5" name="4 - Θέση περιεχομένου"/>
          <p:cNvSpPr>
            <a:spLocks noGrp="1"/>
          </p:cNvSpPr>
          <p:nvPr>
            <p:ph idx="1"/>
          </p:nvPr>
        </p:nvSpPr>
        <p:spPr/>
        <p:txBody>
          <a:bodyPr/>
          <a:lstStyle/>
          <a:p>
            <a:pPr algn="just">
              <a:buNone/>
            </a:pPr>
            <a:r>
              <a:rPr lang="el-GR" dirty="0" smtClean="0"/>
              <a:t>Ύψος κτιρίου σε κάθε σημείο είναι η κατακόρυφη απόσταση από το σημείο τομής της όψης του κτιρίου με το οριστικά διαμορφωμένο έδαφος έως τη στάθμη της τελικής άνω επιφάνειας του τελευταίου ορόφου στη θέση αυτή. Το μεγαλύτερο από τα ύψη που πραγματοποιούνται είναι το μέγιστο πραγματοποιούμενο ύψος του κτιρίου.</a:t>
            </a:r>
            <a:endParaRPr lang="el-GR" sz="4400" dirty="0" smtClean="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l="11822" t="11996" r="25140" b="9084"/>
          <a:stretch>
            <a:fillRect/>
          </a:stretch>
        </p:blipFill>
        <p:spPr bwMode="auto">
          <a:xfrm>
            <a:off x="285720" y="285728"/>
            <a:ext cx="8358246" cy="642942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Όψεις</a:t>
            </a:r>
            <a:endParaRPr lang="en-US" dirty="0"/>
          </a:p>
        </p:txBody>
      </p:sp>
      <p:sp>
        <p:nvSpPr>
          <p:cNvPr id="3" name="2 - Θέση περιεχομένου"/>
          <p:cNvSpPr>
            <a:spLocks noGrp="1"/>
          </p:cNvSpPr>
          <p:nvPr>
            <p:ph idx="1"/>
          </p:nvPr>
        </p:nvSpPr>
        <p:spPr/>
        <p:txBody>
          <a:bodyPr/>
          <a:lstStyle/>
          <a:p>
            <a:pPr algn="just">
              <a:buNone/>
            </a:pPr>
            <a:r>
              <a:rPr lang="el-GR" dirty="0" smtClean="0"/>
              <a:t>Όψεις του κτιρίου είναι οι επιφάνειες του κτιρίου προς τους κοινόχρηστους ή και ακάλυπτους χώρους του οικοπέδου και ορίζονται σύμφωνα με τον προσανατολισμό τους. Ως όψεις του κτιρίου θεωρούνται και οι στέγες. </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Κύρια όψη.</a:t>
            </a:r>
            <a:endParaRPr lang="en-US" dirty="0"/>
          </a:p>
        </p:txBody>
      </p:sp>
      <p:sp>
        <p:nvSpPr>
          <p:cNvPr id="3" name="2 - Θέση περιεχομένου"/>
          <p:cNvSpPr>
            <a:spLocks noGrp="1"/>
          </p:cNvSpPr>
          <p:nvPr>
            <p:ph idx="1"/>
          </p:nvPr>
        </p:nvSpPr>
        <p:spPr/>
        <p:txBody>
          <a:bodyPr/>
          <a:lstStyle/>
          <a:p>
            <a:pPr algn="just">
              <a:buNone/>
            </a:pPr>
            <a:endParaRPr lang="el-GR" dirty="0" smtClean="0"/>
          </a:p>
          <a:p>
            <a:pPr algn="just">
              <a:buNone/>
            </a:pPr>
            <a:endParaRPr lang="el-GR" dirty="0" smtClean="0"/>
          </a:p>
          <a:p>
            <a:pPr algn="just">
              <a:buNone/>
            </a:pPr>
            <a:r>
              <a:rPr lang="el-GR" dirty="0" smtClean="0"/>
              <a:t>Κύρια όψη είναι κάθε όψη του κτιρίου που βλέπει σε δημόσιο κοινόχρηστο χώρο, όπως ορίζεται από εγκεκριμένο ρυμοτομικό σχέδιο.</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Σχολεία\επαλ\Α ταξη\ΜΟΡΦΕΣ ΣΧΕΔΙΟΥ\Σχέδια\7 Urban Design\MVRDV_SPACE-GROUP-01.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2" name="1 - Τίτλος"/>
          <p:cNvSpPr>
            <a:spLocks noGrp="1"/>
          </p:cNvSpPr>
          <p:nvPr>
            <p:ph type="title"/>
          </p:nvPr>
        </p:nvSpPr>
        <p:spPr/>
        <p:txBody>
          <a:bodyPr/>
          <a:lstStyle/>
          <a:p>
            <a:r>
              <a:rPr lang="el-GR" dirty="0" smtClean="0"/>
              <a:t>ΣΧΕΔΙΟ ΠΟΛΗΣ- ΡΥΜΟΤΟΜΙΚΑ ΣΧΕΔΙΑ (σελ. 38- 43)</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Εισαγωγή- Ρυμοτομικό Σχέδιο. </a:t>
            </a:r>
            <a:endParaRPr lang="el-GR" dirty="0"/>
          </a:p>
        </p:txBody>
      </p:sp>
      <p:sp>
        <p:nvSpPr>
          <p:cNvPr id="3" name="2 - Θέση περιεχομένου"/>
          <p:cNvSpPr>
            <a:spLocks noGrp="1"/>
          </p:cNvSpPr>
          <p:nvPr>
            <p:ph idx="1"/>
          </p:nvPr>
        </p:nvSpPr>
        <p:spPr/>
        <p:txBody>
          <a:bodyPr>
            <a:normAutofit fontScale="92500" lnSpcReduction="20000"/>
          </a:bodyPr>
          <a:lstStyle/>
          <a:p>
            <a:pPr algn="just"/>
            <a:r>
              <a:rPr lang="el-GR" dirty="0" smtClean="0"/>
              <a:t>Το ρυμοτομικό σχέδιο αποτελεί εργαλείο για την κατασκευή κτιρίων σε οικισμούς.</a:t>
            </a:r>
          </a:p>
          <a:p>
            <a:pPr algn="just"/>
            <a:r>
              <a:rPr lang="el-GR" dirty="0" smtClean="0"/>
              <a:t>Δεν περιορίζεται στην δόμηση. </a:t>
            </a:r>
          </a:p>
          <a:p>
            <a:pPr algn="just"/>
            <a:r>
              <a:rPr lang="el-GR" dirty="0" smtClean="0"/>
              <a:t>Δίνει πληροφορίες για τη θέση, έκταση και μορφολογία του εδάφους.</a:t>
            </a:r>
          </a:p>
          <a:p>
            <a:pPr algn="just"/>
            <a:r>
              <a:rPr lang="el-GR" dirty="0" smtClean="0"/>
              <a:t>Η εφαρμογή τον κανόνων δόμησης στα Ο.Τ. δίνει εικόνα για την κατανομή των κτιρίων και ελεύθερων χώρων.  </a:t>
            </a:r>
          </a:p>
          <a:p>
            <a:pPr algn="just"/>
            <a:r>
              <a:rPr lang="el-GR" dirty="0" smtClean="0"/>
              <a:t>Το κυκλοφοριακό σύστημα ακτινογραφεί τη δομή του οικισμού. </a:t>
            </a:r>
          </a:p>
          <a:p>
            <a:pPr algn="just"/>
            <a:endParaRPr lang="el-GR" dirty="0"/>
          </a:p>
        </p:txBody>
      </p:sp>
      <p:sp>
        <p:nvSpPr>
          <p:cNvPr id="4" name="3 - Θέση υποσέλιδου"/>
          <p:cNvSpPr>
            <a:spLocks noGrp="1"/>
          </p:cNvSpPr>
          <p:nvPr>
            <p:ph type="ftr" sz="quarter" idx="11"/>
          </p:nvPr>
        </p:nvSpPr>
        <p:spPr/>
        <p:txBody>
          <a:bodyPr/>
          <a:lstStyle/>
          <a:p>
            <a:r>
              <a:rPr lang="el-GR" dirty="0" smtClean="0"/>
              <a:t>Ψαρρά </a:t>
            </a:r>
            <a:r>
              <a:rPr lang="el-GR" dirty="0" err="1" smtClean="0"/>
              <a:t>Νικολία</a:t>
            </a:r>
            <a:r>
              <a:rPr lang="el-GR" dirty="0" smtClean="0"/>
              <a:t> ΠΕ81</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a:xfrm>
            <a:off x="5436096" y="6492875"/>
            <a:ext cx="2895600" cy="365125"/>
          </a:xfrm>
        </p:spPr>
        <p:txBody>
          <a:bodyPr/>
          <a:lstStyle/>
          <a:p>
            <a:r>
              <a:rPr lang="el-GR" dirty="0" smtClean="0"/>
              <a:t>Ψαρρά </a:t>
            </a:r>
            <a:r>
              <a:rPr lang="el-GR" dirty="0" err="1" smtClean="0"/>
              <a:t>Νικολία</a:t>
            </a:r>
            <a:r>
              <a:rPr lang="el-GR" dirty="0" smtClean="0"/>
              <a:t> ΠΕ81</a:t>
            </a:r>
            <a:endParaRPr lang="en-US" dirty="0"/>
          </a:p>
        </p:txBody>
      </p:sp>
      <p:pic>
        <p:nvPicPr>
          <p:cNvPr id="3" name="Picture 2" descr="E:\Σχολεία\επαλ\Α ταξη\ΜΟΡΦΕΣ ΣΧΕΔΙΟΥ\Σχέδια\7 Urban Design\8a2dad1b9d85081652ed0e0d7ff03907.jpg"/>
          <p:cNvPicPr>
            <a:picLocks noChangeAspect="1" noChangeArrowheads="1"/>
          </p:cNvPicPr>
          <p:nvPr/>
        </p:nvPicPr>
        <p:blipFill>
          <a:blip r:embed="rId2" cstate="print"/>
          <a:srcRect/>
          <a:stretch>
            <a:fillRect/>
          </a:stretch>
        </p:blipFill>
        <p:spPr bwMode="auto">
          <a:xfrm>
            <a:off x="0" y="-9812"/>
            <a:ext cx="4860032" cy="6867812"/>
          </a:xfrm>
          <a:prstGeom prst="rect">
            <a:avLst/>
          </a:prstGeom>
          <a:noFill/>
        </p:spPr>
      </p:pic>
      <p:sp>
        <p:nvSpPr>
          <p:cNvPr id="4" name="3 - Ορθογώνιο"/>
          <p:cNvSpPr/>
          <p:nvPr/>
        </p:nvSpPr>
        <p:spPr>
          <a:xfrm>
            <a:off x="4788024" y="3573016"/>
            <a:ext cx="4355976" cy="646331"/>
          </a:xfrm>
          <a:prstGeom prst="rect">
            <a:avLst/>
          </a:prstGeom>
        </p:spPr>
        <p:txBody>
          <a:bodyPr wrap="square">
            <a:spAutoFit/>
          </a:bodyPr>
          <a:lstStyle/>
          <a:p>
            <a:r>
              <a:rPr lang="en-US" dirty="0" smtClean="0">
                <a:hlinkClick r:id="rId3"/>
              </a:rPr>
              <a:t>http://wikimapia.org/#lang=el&amp;lat=37.980418&amp;lon=23.727551&amp;z=15&amp;m=w</a:t>
            </a:r>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ΕΘΝΙΚΗ ΣΤΑΤΙΣΤΙΚΗ ΥΠΗΡΕΣΙΑ</a:t>
            </a:r>
            <a:endParaRPr lang="en-US" dirty="0"/>
          </a:p>
        </p:txBody>
      </p:sp>
      <p:sp>
        <p:nvSpPr>
          <p:cNvPr id="3" name="2 - Θέση περιεχομένου"/>
          <p:cNvSpPr>
            <a:spLocks noGrp="1"/>
          </p:cNvSpPr>
          <p:nvPr>
            <p:ph idx="1"/>
          </p:nvPr>
        </p:nvSpPr>
        <p:spPr/>
        <p:txBody>
          <a:bodyPr/>
          <a:lstStyle/>
          <a:p>
            <a:pPr>
              <a:buNone/>
            </a:pPr>
            <a:endParaRPr lang="el-GR" dirty="0"/>
          </a:p>
          <a:p>
            <a:r>
              <a:rPr lang="el-GR" dirty="0" smtClean="0"/>
              <a:t>Πόλη περισσότερο από 10000 κατοίκους.</a:t>
            </a:r>
          </a:p>
          <a:p>
            <a:r>
              <a:rPr lang="el-GR" dirty="0" smtClean="0"/>
              <a:t>Κωμοπόλεις μεταξύ 2000- 10000 κατοίκους.</a:t>
            </a:r>
          </a:p>
          <a:p>
            <a:r>
              <a:rPr lang="el-GR" dirty="0" smtClean="0"/>
              <a:t>Χωριά κάτω των 2000 κατοίκων. </a:t>
            </a:r>
          </a:p>
          <a:p>
            <a:r>
              <a:rPr lang="el-GR" dirty="0" smtClean="0"/>
              <a:t>Οικισμοί 1-500 κατοίκους. </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39000" contrast="82000"/>
          </a:blip>
          <a:srcRect/>
          <a:stretch>
            <a:fillRect/>
          </a:stretch>
        </p:blipFill>
        <p:spPr bwMode="auto">
          <a:xfrm>
            <a:off x="611560" y="2238375"/>
            <a:ext cx="8029575" cy="4619625"/>
          </a:xfrm>
          <a:prstGeom prst="rect">
            <a:avLst/>
          </a:prstGeom>
          <a:noFill/>
          <a:ln w="9525">
            <a:noFill/>
            <a:miter lim="800000"/>
            <a:headEnd/>
            <a:tailEnd/>
          </a:ln>
        </p:spPr>
      </p:pic>
      <p:sp>
        <p:nvSpPr>
          <p:cNvPr id="3" name="2 - Θέση περιεχομένου"/>
          <p:cNvSpPr>
            <a:spLocks noGrp="1"/>
          </p:cNvSpPr>
          <p:nvPr>
            <p:ph idx="1"/>
          </p:nvPr>
        </p:nvSpPr>
        <p:spPr>
          <a:xfrm>
            <a:off x="467544" y="1"/>
            <a:ext cx="8229600" cy="2132856"/>
          </a:xfrm>
        </p:spPr>
        <p:txBody>
          <a:bodyPr/>
          <a:lstStyle/>
          <a:p>
            <a:pPr algn="just">
              <a:buNone/>
            </a:pPr>
            <a:r>
              <a:rPr lang="el-GR" dirty="0" smtClean="0"/>
              <a:t>Το Σχέδιο καταγράφει την ιστορία ενός οικισμού. Μας δείχνει την ιστορική εξέλιξη ενός οικισμού και τα λειτουργικά του χαρακτηριστικά. </a:t>
            </a:r>
            <a:endParaRPr lang="el-GR" dirty="0"/>
          </a:p>
        </p:txBody>
      </p:sp>
      <p:sp>
        <p:nvSpPr>
          <p:cNvPr id="4" name="3 - Θέση υποσέλιδου"/>
          <p:cNvSpPr>
            <a:spLocks noGrp="1"/>
          </p:cNvSpPr>
          <p:nvPr>
            <p:ph type="ftr" sz="quarter" idx="11"/>
          </p:nvPr>
        </p:nvSpPr>
        <p:spPr/>
        <p:txBody>
          <a:bodyPr/>
          <a:lstStyle/>
          <a:p>
            <a:r>
              <a:rPr lang="el-GR" dirty="0" smtClean="0"/>
              <a:t>Ψαρρά </a:t>
            </a:r>
            <a:r>
              <a:rPr lang="el-GR" dirty="0" err="1" smtClean="0"/>
              <a:t>Νικολία</a:t>
            </a:r>
            <a:r>
              <a:rPr lang="el-GR" dirty="0" smtClean="0"/>
              <a:t> ΠΕ81</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Grp="1" noChangeAspect="1" noChangeArrowheads="1"/>
          </p:cNvPicPr>
          <p:nvPr>
            <p:ph idx="1"/>
          </p:nvPr>
        </p:nvPicPr>
        <p:blipFill>
          <a:blip r:embed="rId2" cstate="print">
            <a:lum bright="-37000" contrast="41000"/>
          </a:blip>
          <a:srcRect l="7100" t="32515" r="4842" b="9084"/>
          <a:stretch>
            <a:fillRect/>
          </a:stretch>
        </p:blipFill>
        <p:spPr bwMode="auto">
          <a:xfrm>
            <a:off x="1857356" y="1071546"/>
            <a:ext cx="5500726" cy="5218638"/>
          </a:xfrm>
          <a:prstGeom prst="rect">
            <a:avLst/>
          </a:prstGeom>
          <a:noFill/>
          <a:ln w="9525">
            <a:noFill/>
            <a:miter lim="800000"/>
            <a:headEnd/>
            <a:tailEnd/>
          </a:ln>
          <a:effectLst/>
        </p:spPr>
      </p:pic>
      <p:sp>
        <p:nvSpPr>
          <p:cNvPr id="2" name="1 - Τίτλος"/>
          <p:cNvSpPr>
            <a:spLocks noGrp="1"/>
          </p:cNvSpPr>
          <p:nvPr>
            <p:ph type="title"/>
          </p:nvPr>
        </p:nvSpPr>
        <p:spPr>
          <a:xfrm>
            <a:off x="500034" y="214290"/>
            <a:ext cx="8229600" cy="1143000"/>
          </a:xfrm>
        </p:spPr>
        <p:txBody>
          <a:bodyPr/>
          <a:lstStyle/>
          <a:p>
            <a:r>
              <a:rPr lang="el-GR" dirty="0" smtClean="0"/>
              <a:t>«Άναρχο ή αυθόρμητο»</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39784"/>
          </a:xfrm>
        </p:spPr>
        <p:txBody>
          <a:bodyPr/>
          <a:lstStyle/>
          <a:p>
            <a:r>
              <a:rPr lang="el-GR" dirty="0" smtClean="0"/>
              <a:t>«Περίκεντρο Σχέδιο»</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pic>
        <p:nvPicPr>
          <p:cNvPr id="1026" name="Picture 2"/>
          <p:cNvPicPr>
            <a:picLocks noChangeAspect="1" noChangeArrowheads="1"/>
          </p:cNvPicPr>
          <p:nvPr/>
        </p:nvPicPr>
        <p:blipFill>
          <a:blip r:embed="rId2" cstate="print"/>
          <a:srcRect l="29531" t="18750" r="30390" b="16250"/>
          <a:stretch>
            <a:fillRect/>
          </a:stretch>
        </p:blipFill>
        <p:spPr bwMode="auto">
          <a:xfrm>
            <a:off x="928662" y="1142984"/>
            <a:ext cx="7429552" cy="5286412"/>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«Τετραγωνικό ή </a:t>
            </a:r>
            <a:r>
              <a:rPr lang="el-GR" dirty="0" err="1" smtClean="0"/>
              <a:t>ορθογωνικό</a:t>
            </a:r>
            <a:r>
              <a:rPr lang="el-GR" dirty="0" smtClean="0"/>
              <a:t>»</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pic>
        <p:nvPicPr>
          <p:cNvPr id="2050" name="Picture 2"/>
          <p:cNvPicPr>
            <a:picLocks noGrp="1" noChangeAspect="1" noChangeArrowheads="1"/>
          </p:cNvPicPr>
          <p:nvPr>
            <p:ph idx="1"/>
          </p:nvPr>
        </p:nvPicPr>
        <p:blipFill>
          <a:blip r:embed="rId2" cstate="print">
            <a:lum bright="-58000" contrast="48000"/>
          </a:blip>
          <a:srcRect l="24252" t="15152" r="26916" b="12241"/>
          <a:stretch>
            <a:fillRect/>
          </a:stretch>
        </p:blipFill>
        <p:spPr bwMode="auto">
          <a:xfrm>
            <a:off x="857224" y="1285860"/>
            <a:ext cx="7715304" cy="5437081"/>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«Τετραγωνικό ή </a:t>
            </a:r>
            <a:r>
              <a:rPr lang="el-GR" dirty="0" err="1" smtClean="0"/>
              <a:t>ορθογωνικό</a:t>
            </a:r>
            <a:r>
              <a:rPr lang="el-GR" dirty="0" smtClean="0"/>
              <a:t>»</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pic>
        <p:nvPicPr>
          <p:cNvPr id="4098" name="Picture 2"/>
          <p:cNvPicPr>
            <a:picLocks noGrp="1" noChangeAspect="1" noChangeArrowheads="1"/>
          </p:cNvPicPr>
          <p:nvPr>
            <p:ph idx="1"/>
          </p:nvPr>
        </p:nvPicPr>
        <p:blipFill>
          <a:blip r:embed="rId2" cstate="print">
            <a:lum bright="-61000" contrast="85000"/>
          </a:blip>
          <a:srcRect l="18925" t="16731" r="20701" b="16976"/>
          <a:stretch>
            <a:fillRect/>
          </a:stretch>
        </p:blipFill>
        <p:spPr bwMode="auto">
          <a:xfrm>
            <a:off x="1142976" y="1428736"/>
            <a:ext cx="6929486" cy="4279977"/>
          </a:xfrm>
          <a:prstGeom prst="rect">
            <a:avLst/>
          </a:prstGeom>
          <a:noFill/>
          <a:ln w="9525">
            <a:noFill/>
            <a:miter lim="800000"/>
            <a:headEnd/>
            <a:tailEnd/>
          </a:ln>
          <a:effectLst/>
        </p:spPr>
      </p:pic>
      <p:sp>
        <p:nvSpPr>
          <p:cNvPr id="6" name="5 - Ορθογώνιο"/>
          <p:cNvSpPr/>
          <p:nvPr/>
        </p:nvSpPr>
        <p:spPr>
          <a:xfrm>
            <a:off x="1357290" y="5929330"/>
            <a:ext cx="2957284" cy="646331"/>
          </a:xfrm>
          <a:prstGeom prst="rect">
            <a:avLst/>
          </a:prstGeom>
        </p:spPr>
        <p:txBody>
          <a:bodyPr wrap="none">
            <a:spAutoFit/>
          </a:bodyPr>
          <a:lstStyle/>
          <a:p>
            <a:r>
              <a:rPr lang="el-GR" dirty="0" smtClean="0"/>
              <a:t>Πηγή: Αρχείο χαρτών ΥΠΕΚΑ. </a:t>
            </a:r>
          </a:p>
          <a:p>
            <a:r>
              <a:rPr lang="el-GR" dirty="0" smtClean="0"/>
              <a:t>ΣΠΑΡΤΗ</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ΣΠΑΡΤΗ</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pic>
        <p:nvPicPr>
          <p:cNvPr id="5" name="Picture 4" descr="SPARTA - ARCHITECTURE: ΣΧΕΔΙΑ ΠΟΛΗΣ ΤΗΣ ΣΠΑΡΤΗΣ"/>
          <p:cNvPicPr>
            <a:picLocks noGrp="1" noChangeAspect="1" noChangeArrowheads="1"/>
          </p:cNvPicPr>
          <p:nvPr>
            <p:ph idx="1"/>
          </p:nvPr>
        </p:nvPicPr>
        <p:blipFill>
          <a:blip r:embed="rId2" cstate="print"/>
          <a:srcRect/>
          <a:stretch>
            <a:fillRect/>
          </a:stretch>
        </p:blipFill>
        <p:spPr bwMode="auto">
          <a:xfrm>
            <a:off x="714348" y="1428736"/>
            <a:ext cx="7500990" cy="4904729"/>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«Σύνθετης γεωμετρίας»</a:t>
            </a:r>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pic>
        <p:nvPicPr>
          <p:cNvPr id="3074" name="Picture 2"/>
          <p:cNvPicPr>
            <a:picLocks noGrp="1" noChangeAspect="1" noChangeArrowheads="1"/>
          </p:cNvPicPr>
          <p:nvPr>
            <p:ph idx="1"/>
          </p:nvPr>
        </p:nvPicPr>
        <p:blipFill>
          <a:blip r:embed="rId2" cstate="print"/>
          <a:srcRect l="25211" t="19662" r="26710" b="7527"/>
          <a:stretch>
            <a:fillRect/>
          </a:stretch>
        </p:blipFill>
        <p:spPr bwMode="auto">
          <a:xfrm>
            <a:off x="928662" y="1214422"/>
            <a:ext cx="7500990" cy="5239188"/>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ΥΠΟΜΝΗΜΑ</a:t>
            </a:r>
            <a:endParaRPr lang="el-GR" dirty="0"/>
          </a:p>
        </p:txBody>
      </p:sp>
      <p:sp>
        <p:nvSpPr>
          <p:cNvPr id="3" name="2 - Θέση κειμένου"/>
          <p:cNvSpPr>
            <a:spLocks noGrp="1"/>
          </p:cNvSpPr>
          <p:nvPr>
            <p:ph type="body" idx="1"/>
          </p:nvPr>
        </p:nvSpPr>
        <p:spPr/>
        <p:txBody>
          <a:bodyPr/>
          <a:lstStyle/>
          <a:p>
            <a:endParaRPr lang="el-GR"/>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ΦΥΤΕΜΕΝΑ ΔΩΜΑΤΑ</a:t>
            </a:r>
            <a:endParaRPr lang="el-GR"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pic>
        <p:nvPicPr>
          <p:cNvPr id="2050" name="Picture 2" descr="ΦΥΤΕΜΕΝΑ ΔΩΜΑΤΑ – ecology-learn"/>
          <p:cNvPicPr>
            <a:picLocks noChangeAspect="1" noChangeArrowheads="1"/>
          </p:cNvPicPr>
          <p:nvPr/>
        </p:nvPicPr>
        <p:blipFill>
          <a:blip r:embed="rId2" cstate="print"/>
          <a:srcRect/>
          <a:stretch>
            <a:fillRect/>
          </a:stretch>
        </p:blipFill>
        <p:spPr bwMode="auto">
          <a:xfrm>
            <a:off x="928662" y="2143116"/>
            <a:ext cx="7620000" cy="3514726"/>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undefined"/>
          <p:cNvPicPr>
            <a:picLocks noChangeAspect="1" noChangeArrowheads="1"/>
          </p:cNvPicPr>
          <p:nvPr/>
        </p:nvPicPr>
        <p:blipFill>
          <a:blip r:embed="rId2" cstate="print"/>
          <a:srcRect l="17608"/>
          <a:stretch>
            <a:fillRect/>
          </a:stretch>
        </p:blipFill>
        <p:spPr bwMode="auto">
          <a:xfrm>
            <a:off x="5220072" y="188640"/>
            <a:ext cx="3923928" cy="6353175"/>
          </a:xfrm>
          <a:prstGeom prst="rect">
            <a:avLst/>
          </a:prstGeom>
          <a:noFill/>
        </p:spPr>
      </p:pic>
      <p:pic>
        <p:nvPicPr>
          <p:cNvPr id="1028" name="Picture 4" descr="undefined"/>
          <p:cNvPicPr>
            <a:picLocks noChangeAspect="1" noChangeArrowheads="1"/>
          </p:cNvPicPr>
          <p:nvPr/>
        </p:nvPicPr>
        <p:blipFill>
          <a:blip r:embed="rId3" cstate="print"/>
          <a:srcRect/>
          <a:stretch>
            <a:fillRect/>
          </a:stretch>
        </p:blipFill>
        <p:spPr bwMode="auto">
          <a:xfrm>
            <a:off x="0" y="0"/>
            <a:ext cx="4762500" cy="2676525"/>
          </a:xfrm>
          <a:prstGeom prst="rect">
            <a:avLst/>
          </a:prstGeom>
          <a:noFill/>
        </p:spPr>
      </p:pic>
      <p:sp>
        <p:nvSpPr>
          <p:cNvPr id="2" name="1 - Τίτλος"/>
          <p:cNvSpPr>
            <a:spLocks noGrp="1"/>
          </p:cNvSpPr>
          <p:nvPr>
            <p:ph type="title"/>
          </p:nvPr>
        </p:nvSpPr>
        <p:spPr/>
        <p:txBody>
          <a:bodyPr/>
          <a:lstStyle/>
          <a:p>
            <a:r>
              <a:rPr lang="el-GR" dirty="0" smtClean="0"/>
              <a:t>ΗΜΙΥΠΑΙΘΡΙΟΙ</a:t>
            </a:r>
            <a:endParaRPr lang="el-GR"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pic>
        <p:nvPicPr>
          <p:cNvPr id="1026" name="Picture 2" descr="undefined"/>
          <p:cNvPicPr>
            <a:picLocks noChangeAspect="1" noChangeArrowheads="1"/>
          </p:cNvPicPr>
          <p:nvPr/>
        </p:nvPicPr>
        <p:blipFill>
          <a:blip r:embed="rId4" cstate="print"/>
          <a:srcRect l="9817" t="23979" r="8536"/>
          <a:stretch>
            <a:fillRect/>
          </a:stretch>
        </p:blipFill>
        <p:spPr bwMode="auto">
          <a:xfrm>
            <a:off x="0" y="2708920"/>
            <a:ext cx="3888432" cy="414908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Βασικές λειτουργίες πόλεων: </a:t>
            </a:r>
            <a:br>
              <a:rPr lang="el-GR" dirty="0" smtClean="0"/>
            </a:br>
            <a:endParaRPr lang="en-US" dirty="0"/>
          </a:p>
        </p:txBody>
      </p:sp>
      <p:sp>
        <p:nvSpPr>
          <p:cNvPr id="3" name="2 - Θέση περιεχομένου"/>
          <p:cNvSpPr>
            <a:spLocks noGrp="1"/>
          </p:cNvSpPr>
          <p:nvPr>
            <p:ph idx="1"/>
          </p:nvPr>
        </p:nvSpPr>
        <p:spPr/>
        <p:txBody>
          <a:bodyPr>
            <a:normAutofit lnSpcReduction="10000"/>
          </a:bodyPr>
          <a:lstStyle/>
          <a:p>
            <a:pPr lvl="1"/>
            <a:r>
              <a:rPr lang="el-GR" dirty="0" smtClean="0"/>
              <a:t>Κατοίκηση.</a:t>
            </a:r>
          </a:p>
          <a:p>
            <a:pPr lvl="1"/>
            <a:r>
              <a:rPr lang="el-GR" dirty="0"/>
              <a:t>Π</a:t>
            </a:r>
            <a:r>
              <a:rPr lang="el-GR" dirty="0" smtClean="0"/>
              <a:t>αραγωγή (π.χ. κατασκευές, βιοτεχνία, βιομηχανία, υπηρεσίες…).</a:t>
            </a:r>
          </a:p>
          <a:p>
            <a:pPr lvl="1"/>
            <a:r>
              <a:rPr lang="el-GR" dirty="0" smtClean="0"/>
              <a:t>Διοίκηση (π.χ. δήμοι, νομαρχίες…).</a:t>
            </a:r>
          </a:p>
          <a:p>
            <a:pPr lvl="1"/>
            <a:r>
              <a:rPr lang="el-GR" dirty="0" smtClean="0"/>
              <a:t>Άλλες υπηρεσίες (π.χ. τράπεζες, ασφάλειες…)</a:t>
            </a:r>
          </a:p>
          <a:p>
            <a:pPr lvl="1"/>
            <a:r>
              <a:rPr lang="el-GR" dirty="0" smtClean="0"/>
              <a:t>Κοινωνική μέριμνά και περίθαλψη.</a:t>
            </a:r>
          </a:p>
          <a:p>
            <a:pPr lvl="1"/>
            <a:r>
              <a:rPr lang="el-GR" dirty="0" smtClean="0"/>
              <a:t>Εκπαίδευση.</a:t>
            </a:r>
          </a:p>
          <a:p>
            <a:pPr lvl="1"/>
            <a:r>
              <a:rPr lang="el-GR" dirty="0" smtClean="0"/>
              <a:t>Αναψυχή.</a:t>
            </a:r>
          </a:p>
          <a:p>
            <a:pPr lvl="1"/>
            <a:r>
              <a:rPr lang="el-GR" dirty="0" smtClean="0"/>
              <a:t>Μεταφορές. </a:t>
            </a:r>
          </a:p>
          <a:p>
            <a:pPr lvl="1"/>
            <a:endParaRPr lang="en-US" dirty="0"/>
          </a:p>
        </p:txBody>
      </p:sp>
      <p:sp>
        <p:nvSpPr>
          <p:cNvPr id="4" name="3 - Θέση υποσέλιδου"/>
          <p:cNvSpPr>
            <a:spLocks noGrp="1"/>
          </p:cNvSpPr>
          <p:nvPr>
            <p:ph type="ftr" sz="quarter" idx="11"/>
          </p:nvPr>
        </p:nvSpPr>
        <p:spPr/>
        <p:txBody>
          <a:bodyPr/>
          <a:lstStyle/>
          <a:p>
            <a:r>
              <a:rPr lang="el-GR" smtClean="0"/>
              <a:t>Ψαρρά Νικολία ΠΕ81</a:t>
            </a:r>
            <a:endParaRPr lang="en-US"/>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2932</Words>
  <Application>Microsoft Office PowerPoint</Application>
  <PresentationFormat>Προβολή στην οθόνη (4:3)</PresentationFormat>
  <Paragraphs>343</Paragraphs>
  <Slides>89</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89</vt:i4>
      </vt:variant>
    </vt:vector>
  </HeadingPairs>
  <TitlesOfParts>
    <vt:vector size="90" baseType="lpstr">
      <vt:lpstr>Θέμα του Office</vt:lpstr>
      <vt:lpstr>ΑΡΧΙΤΕΚΤΟΝΙΚΟ ΣΧΕΔΙΟ ΚΑΙ ΠΟΛΕΟΔΟΜΙΑ</vt:lpstr>
      <vt:lpstr>ΝΟΜΑΔΕΣ</vt:lpstr>
      <vt:lpstr>ΠΡΩΤΟΙ ΟΙΚΙΣΜΟΊ</vt:lpstr>
      <vt:lpstr>ΣΥΓΧΡΟΝΕΣ ΠΟΛΕΙΣ </vt:lpstr>
      <vt:lpstr>ΟΙΚΙΣΜΟΣ ΚΑΙ ΠΟΛΗ</vt:lpstr>
      <vt:lpstr>Οικισμός</vt:lpstr>
      <vt:lpstr>Πόλη</vt:lpstr>
      <vt:lpstr>ΕΘΝΙΚΗ ΣΤΑΤΙΣΤΙΚΗ ΥΠΗΡΕΣΙΑ</vt:lpstr>
      <vt:lpstr>Βασικές λειτουργίες πόλεων:  </vt:lpstr>
      <vt:lpstr>ΠΡΟΒΛΗΜΑΤΑ ΠΟΛΕΩΝ- Πολεοδομια. </vt:lpstr>
      <vt:lpstr>ΑΣΤΙΚΟΠΟΙΗΣΗ </vt:lpstr>
      <vt:lpstr>Προβλήματα: </vt:lpstr>
      <vt:lpstr>Πολεοδομία</vt:lpstr>
      <vt:lpstr>ΠΟΛΕΟΔΟΜΙΚΑ ΣΧΕΔΙΑ</vt:lpstr>
      <vt:lpstr> Ρυμοτομία</vt:lpstr>
      <vt:lpstr>ΣΧΕΔΙΑ ΠΟΛΗΣ Ή ΡΥΜΟΤΟΜΙΚΑ ΣΧΕΔΙΑ. </vt:lpstr>
      <vt:lpstr>Ιστορικο σχεδιο πολησ</vt:lpstr>
      <vt:lpstr>Καποδίστριας 1828-1933</vt:lpstr>
      <vt:lpstr>Διαφάνεια 19</vt:lpstr>
      <vt:lpstr>Όθωνας 1833- 1862</vt:lpstr>
      <vt:lpstr>1828- 1912</vt:lpstr>
      <vt:lpstr>Διάταγμα 19-15/5/1855 </vt:lpstr>
      <vt:lpstr>Το Σύνταγμα του 1975 ελέγχει την πολεοδομική ανάπτυξη, την προστασία του περιβάλλοντοσ</vt:lpstr>
      <vt:lpstr>Διαφάνεια 24</vt:lpstr>
      <vt:lpstr>Διαφάνεια 25</vt:lpstr>
      <vt:lpstr>(ΓΟΚ) γενικοσ οικοδομικοσ κανονισμοσ. </vt:lpstr>
      <vt:lpstr>ΓΟΚ 1929</vt:lpstr>
      <vt:lpstr>Διαφάνεια 28</vt:lpstr>
      <vt:lpstr>ΓΟΚ 1973</vt:lpstr>
      <vt:lpstr>ΓΟΚ 1985</vt:lpstr>
      <vt:lpstr>Άρθρο 14: Θέση κτιρίου και εγκαταστάσεων </vt:lpstr>
      <vt:lpstr> NOK 2012, με το Νόμο 4067  (ΦΕΚ Α’ 79) </vt:lpstr>
      <vt:lpstr>ΚΑΤΗΓΟΡΙΕΣ ΧΡΗΣΕΩΝ ΠΑΡΑΔΕΙΓΜΑΤΑ ΣΧΕΔΙΑ ΠΟΛΕΩΝ. </vt:lpstr>
      <vt:lpstr>Διαφάνεια 34</vt:lpstr>
      <vt:lpstr>Διαφάνεια 35</vt:lpstr>
      <vt:lpstr>Διαφάνεια 36</vt:lpstr>
      <vt:lpstr>Διαφάνεια 37</vt:lpstr>
      <vt:lpstr>Τμήμα της περιοχής Πετρούπολης χαρακτηριστικό εξαιρετικό δείγμα ρυμοτομίας. </vt:lpstr>
      <vt:lpstr>ΠΡΟΕΔΡΙΚΟ ΔΙΑΤΑΓΜΑ ΥΠ’ ΑΡΙΘΜ. 59/2018 Κατηγορίες και περιεχόμενο χρήσεων γήσ</vt:lpstr>
      <vt:lpstr>ΓΕΝΙΚΕΣ ΚΑΤΗΓΟΡΙΕΣ ΧΡΗΣΕΩΝ</vt:lpstr>
      <vt:lpstr>ΔΙΑΔΙΚΑΣΙΑ ΕΚΔΟΣΗΣ ΚΑΙ ΕΛΕΓΧΟΥ ΟΙΚΟΔΟΜΙΚΩΝ ΑΔΕΙΩΝ - ΚΑΤΗΓΟΡΙΕΣ ΑΔΕΙΩΝ</vt:lpstr>
      <vt:lpstr>Άρθρο 28: Οικοδομική άδεια. </vt:lpstr>
      <vt:lpstr> Άρθρο 40: Δικαιολογητικά για τη χορήγηση της οικοδομικής άδειας.</vt:lpstr>
      <vt:lpstr> </vt:lpstr>
      <vt:lpstr>Διαφάνεια 45</vt:lpstr>
      <vt:lpstr>Διαφάνεια 46</vt:lpstr>
      <vt:lpstr>  Άρθρο 31: Αρμόδια όργανα χορήγησης πράξεων εκτέλεσης οικοδομικών εργασιών </vt:lpstr>
      <vt:lpstr>Διαφάνεια 48</vt:lpstr>
      <vt:lpstr>Άρθρο 33: Ηλεκτρονικές υπηρεσίες </vt:lpstr>
      <vt:lpstr>ΤΑ ΣΤΟΙΧΕΙΑ ΤΟΥ ΡΥΜΟΤΟΜΙΚΟΥ ΣΧΕΔΙΟΥ (ΣΕΛ. 32- 37)</vt:lpstr>
      <vt:lpstr>Σχέδιο πόλης ή ρυμοτομικό σχέδιο. </vt:lpstr>
      <vt:lpstr>Κοινόχρηστοι χώροι </vt:lpstr>
      <vt:lpstr>Οικοδομικό τετράγωνο (Ο.Τ.) </vt:lpstr>
      <vt:lpstr>Διαφάνεια 54</vt:lpstr>
      <vt:lpstr>Ρυμοτομική γραμμή (Ρ.Γ.) </vt:lpstr>
      <vt:lpstr>Διαφάνεια 56</vt:lpstr>
      <vt:lpstr>Οικοδομική γραμμή (Ο.Γ.) </vt:lpstr>
      <vt:lpstr>Διαφάνεια 58</vt:lpstr>
      <vt:lpstr>Διαφάνεια 59</vt:lpstr>
      <vt:lpstr>Προκήπιο/Πρασιά </vt:lpstr>
      <vt:lpstr>Διαφάνεια 61</vt:lpstr>
      <vt:lpstr>Γήπεδο.</vt:lpstr>
      <vt:lpstr>Οικόπεδο.</vt:lpstr>
      <vt:lpstr>Όρια οικοπέδου.</vt:lpstr>
      <vt:lpstr>Όμορα ή γειτονικά οικόπεδα.</vt:lpstr>
      <vt:lpstr>Διαφάνεια 66</vt:lpstr>
      <vt:lpstr>Πρόσωπο οικοπέδου-  Εμβαδόν.</vt:lpstr>
      <vt:lpstr>Κάλυψη</vt:lpstr>
      <vt:lpstr>Διαφάνεια 69</vt:lpstr>
      <vt:lpstr>Οριστική στάθμη εδάφους</vt:lpstr>
      <vt:lpstr>Όροφοι- Υπόγεια. </vt:lpstr>
      <vt:lpstr>Μέγιστο ύψος. </vt:lpstr>
      <vt:lpstr>Ύψος κτιρίου.</vt:lpstr>
      <vt:lpstr>Διαφάνεια 74</vt:lpstr>
      <vt:lpstr>Όψεις</vt:lpstr>
      <vt:lpstr>Κύρια όψη.</vt:lpstr>
      <vt:lpstr>ΣΧΕΔΙΟ ΠΟΛΗΣ- ΡΥΜΟΤΟΜΙΚΑ ΣΧΕΔΙΑ (σελ. 38- 43)</vt:lpstr>
      <vt:lpstr>Εισαγωγή- Ρυμοτομικό Σχέδιο. </vt:lpstr>
      <vt:lpstr>Διαφάνεια 79</vt:lpstr>
      <vt:lpstr>Διαφάνεια 80</vt:lpstr>
      <vt:lpstr>«Άναρχο ή αυθόρμητο»</vt:lpstr>
      <vt:lpstr>«Περίκεντρο Σχέδιο»</vt:lpstr>
      <vt:lpstr>«Τετραγωνικό ή ορθογωνικό»</vt:lpstr>
      <vt:lpstr>«Τετραγωνικό ή ορθογωνικό»</vt:lpstr>
      <vt:lpstr>ΣΠΑΡΤΗ</vt:lpstr>
      <vt:lpstr>«Σύνθετης γεωμετρίας»</vt:lpstr>
      <vt:lpstr>ΥΠΟΜΝΗΜΑ</vt:lpstr>
      <vt:lpstr>ΦΥΤΕΜΕΝΑ ΔΩΜΑΤΑ</vt:lpstr>
      <vt:lpstr>ΗΜΙΥΠΑΙΘΡΙΟΙ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ΑΡΧΙΤΕΚΤΟΝΙΚΟ ΣΧΕΔΙΟ ΚΑΙ ΠΟΛΕΟΔΟΜΙΑ</dc:title>
  <dc:creator>νικολια</dc:creator>
  <cp:lastModifiedBy>lenovo</cp:lastModifiedBy>
  <cp:revision>135</cp:revision>
  <dcterms:created xsi:type="dcterms:W3CDTF">2020-10-21T13:59:39Z</dcterms:created>
  <dcterms:modified xsi:type="dcterms:W3CDTF">2020-12-22T07:59:35Z</dcterms:modified>
</cp:coreProperties>
</file>