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70" r:id="rId3"/>
    <p:sldId id="271" r:id="rId4"/>
    <p:sldId id="287" r:id="rId5"/>
    <p:sldId id="257" r:id="rId6"/>
    <p:sldId id="258" r:id="rId7"/>
    <p:sldId id="272" r:id="rId8"/>
    <p:sldId id="274" r:id="rId9"/>
    <p:sldId id="259" r:id="rId10"/>
    <p:sldId id="289" r:id="rId11"/>
    <p:sldId id="290" r:id="rId12"/>
    <p:sldId id="261" r:id="rId13"/>
    <p:sldId id="260" r:id="rId14"/>
    <p:sldId id="291" r:id="rId15"/>
    <p:sldId id="292" r:id="rId16"/>
    <p:sldId id="262" r:id="rId17"/>
    <p:sldId id="276" r:id="rId18"/>
    <p:sldId id="263" r:id="rId19"/>
    <p:sldId id="277" r:id="rId20"/>
    <p:sldId id="275" r:id="rId21"/>
    <p:sldId id="264" r:id="rId22"/>
    <p:sldId id="278" r:id="rId23"/>
    <p:sldId id="279" r:id="rId24"/>
    <p:sldId id="280" r:id="rId25"/>
    <p:sldId id="265" r:id="rId26"/>
    <p:sldId id="303" r:id="rId27"/>
    <p:sldId id="282" r:id="rId28"/>
    <p:sldId id="281" r:id="rId29"/>
    <p:sldId id="266" r:id="rId30"/>
    <p:sldId id="267" r:id="rId31"/>
    <p:sldId id="283" r:id="rId32"/>
    <p:sldId id="293" r:id="rId33"/>
    <p:sldId id="284" r:id="rId34"/>
    <p:sldId id="285" r:id="rId35"/>
    <p:sldId id="294" r:id="rId36"/>
    <p:sldId id="286" r:id="rId37"/>
    <p:sldId id="295" r:id="rId38"/>
    <p:sldId id="301" r:id="rId39"/>
    <p:sldId id="299" r:id="rId40"/>
    <p:sldId id="268" r:id="rId41"/>
    <p:sldId id="300" r:id="rId42"/>
    <p:sldId id="302" r:id="rId43"/>
    <p:sldId id="296" r:id="rId44"/>
    <p:sldId id="297" r:id="rId45"/>
    <p:sldId id="298" r:id="rId46"/>
    <p:sldId id="288" r:id="rId47"/>
    <p:sldId id="269" r:id="rId4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q3NT7q7noCDIBM0sppL6hA==" hashData="5m9M3hiM5qTCthkr//Mu+voz8QM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913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5FB54-5E7A-4D1A-9F6A-BBE855433171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341E5-2489-4C51-AEB7-90380EC8FA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46975-84D8-48BD-8C3C-A9D5D35E8AE3}" type="datetime1">
              <a:rPr lang="el-GR" smtClean="0"/>
              <a:pPr/>
              <a:t>22/12/2020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ΨΑΡΡΑ ΝΙΚΟΛΙΑ ΠΕ81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BF0B-955D-4ED3-B64A-08EFD5F862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5DFF-374F-437C-90AB-2392EDFBE7F9}" type="datetime1">
              <a:rPr lang="el-GR" smtClean="0"/>
              <a:pPr/>
              <a:t>22/12/2020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ΨΑΡΡΑ ΝΙΚΟΛΙΑ ΠΕ81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BF0B-955D-4ED3-B64A-08EFD5F862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7A76-85AF-464B-B70A-CE5C548EA570}" type="datetime1">
              <a:rPr lang="el-GR" smtClean="0"/>
              <a:pPr/>
              <a:t>22/12/2020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ΨΑΡΡΑ ΝΙΚΟΛΙΑ ΠΕ81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BF0B-955D-4ED3-B64A-08EFD5F862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0597-2D93-4B6B-8BC1-E24D43DB5F09}" type="datetime1">
              <a:rPr lang="el-GR" smtClean="0"/>
              <a:pPr/>
              <a:t>22/12/2020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ΨΑΡΡΑ ΝΙΚΟΛΙΑ ΠΕ81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BF0B-955D-4ED3-B64A-08EFD5F862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6BF2A-FB0D-4DCC-8F76-C15A6921D3FD}" type="datetime1">
              <a:rPr lang="el-GR" smtClean="0"/>
              <a:pPr/>
              <a:t>22/12/2020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ΨΑΡΡΑ ΝΙΚΟΛΙΑ ΠΕ81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BF0B-955D-4ED3-B64A-08EFD5F862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3316-F2ED-4936-AF82-89D778BFC415}" type="datetime1">
              <a:rPr lang="el-GR" smtClean="0"/>
              <a:pPr/>
              <a:t>22/12/2020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ΨΑΡΡΑ ΝΙΚΟΛΙΑ ΠΕ81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BF0B-955D-4ED3-B64A-08EFD5F862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A924-AC83-4249-9EDF-9046EC869904}" type="datetime1">
              <a:rPr lang="el-GR" smtClean="0"/>
              <a:pPr/>
              <a:t>22/12/2020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ΨΑΡΡΑ ΝΙΚΟΛΙΑ ΠΕ81</a:t>
            </a: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BF0B-955D-4ED3-B64A-08EFD5F862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5868-FB46-4CD8-A2BB-4A36471B4BB0}" type="datetime1">
              <a:rPr lang="el-GR" smtClean="0"/>
              <a:pPr/>
              <a:t>22/12/2020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ΨΑΡΡΑ ΝΙΚΟΛΙΑ ΠΕ81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BF0B-955D-4ED3-B64A-08EFD5F862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AB95-2123-4E27-8ACC-4C58BFF22F1F}" type="datetime1">
              <a:rPr lang="el-GR" smtClean="0"/>
              <a:pPr/>
              <a:t>22/12/2020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ΨΑΡΡΑ ΝΙΚΟΛΙΑ ΠΕ81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BF0B-955D-4ED3-B64A-08EFD5F862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5A7E-9BCA-4DC0-A9D5-4BCE99166929}" type="datetime1">
              <a:rPr lang="el-GR" smtClean="0"/>
              <a:pPr/>
              <a:t>22/12/2020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ΨΑΡΡΑ ΝΙΚΟΛΙΑ ΠΕ81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BF0B-955D-4ED3-B64A-08EFD5F862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F5C0-82B4-4DA1-B381-384CEB17E297}" type="datetime1">
              <a:rPr lang="el-GR" smtClean="0"/>
              <a:pPr/>
              <a:t>22/12/2020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ΨΑΡΡΑ ΝΙΚΟΛΙΑ ΠΕ81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BF0B-955D-4ED3-B64A-08EFD5F862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13F96-F3B7-473E-A8DB-7D0319FC4ABD}" type="datetime1">
              <a:rPr lang="el-GR" smtClean="0"/>
              <a:pPr/>
              <a:t>22/12/2020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ΨΑΡΡΑ ΝΙΚΟΛΙΑ ΠΕ81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5BF0B-955D-4ED3-B64A-08EFD5F8622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M-NrQoRIYY" TargetMode="External"/><Relationship Id="rId2" Type="http://schemas.openxmlformats.org/officeDocument/2006/relationships/hyperlink" Target="https://www.youtube.com/watch?v=pdpXtpz4wA0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cYsAU8PkiAE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watch?v=pofdvsiz320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watch?v=ph95eer4n20" TargetMode="Externa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watch?v=po1x947yn20&amp;fbclid=IwAR0RHfIRWo548wj6vKzLBTTnBIzuMbR65ZyrphZlrVAQWAiGwwDK3HwVNjs" TargetMode="Externa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Κεφάλαιο 1- 2:Ονοματολογία- Κατάταξη 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Ψαρρά </a:t>
            </a:r>
            <a:r>
              <a:rPr lang="el-GR" dirty="0" err="1" smtClean="0"/>
              <a:t>Νικολία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Πετρώματα διακρίνονται σε: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l-GR" dirty="0" smtClean="0"/>
              <a:t>Μεταμορφωσιγενή.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l-GR" dirty="0" smtClean="0"/>
              <a:t>σύμφωνα με την προέλευση τους… (σελ. 43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ΨΑΡΡΑ ΝΙΚΟΛΙΑ ΠΕ81</a:t>
            </a:r>
            <a:endParaRPr lang="el-G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9566" t="57703" r="43831" b="19411"/>
          <a:stretch>
            <a:fillRect/>
          </a:stretch>
        </p:blipFill>
        <p:spPr bwMode="auto">
          <a:xfrm>
            <a:off x="5004048" y="1556792"/>
            <a:ext cx="288032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9566" t="31125" r="43831" b="45672"/>
          <a:stretch>
            <a:fillRect/>
          </a:stretch>
        </p:blipFill>
        <p:spPr bwMode="auto">
          <a:xfrm>
            <a:off x="1115616" y="2564904"/>
            <a:ext cx="302433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5004048" y="393305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Ψαμμίτης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1187624" y="5013176"/>
            <a:ext cx="1719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Κροκαλοπαγές</a:t>
            </a:r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Πετρώματα διακρίνονται σε: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dirty="0" smtClean="0"/>
              <a:t>Ιζηματογενή.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σύμφωνα με την προέλευση τους… (σελ. 43)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ΨΑΡΡΑ ΝΙΚΟΛΙΑ ΠΕ81</a:t>
            </a:r>
            <a:endParaRPr lang="el-G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7983" t="64594" r="67387" b="15719"/>
          <a:stretch>
            <a:fillRect/>
          </a:stretch>
        </p:blipFill>
        <p:spPr bwMode="auto">
          <a:xfrm>
            <a:off x="4716016" y="3356992"/>
            <a:ext cx="2304256" cy="174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3930" t="58573" r="40510" b="25308"/>
          <a:stretch>
            <a:fillRect/>
          </a:stretch>
        </p:blipFill>
        <p:spPr bwMode="auto">
          <a:xfrm>
            <a:off x="4499992" y="1268760"/>
            <a:ext cx="284380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43994" t="30141" r="40510" b="48860"/>
          <a:stretch>
            <a:fillRect/>
          </a:stretch>
        </p:blipFill>
        <p:spPr bwMode="auto">
          <a:xfrm>
            <a:off x="827584" y="2348880"/>
            <a:ext cx="302433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TextBox"/>
          <p:cNvSpPr txBox="1"/>
          <p:nvPr/>
        </p:nvSpPr>
        <p:spPr>
          <a:xfrm>
            <a:off x="7596336" y="198884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Χαλαζίας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7236296" y="400506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Σχιστόλιθος</a:t>
            </a:r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1403648" y="472514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Μάρμαρο</a:t>
            </a:r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ΕΔΑΦΟΙ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el-GR" dirty="0" smtClean="0"/>
              <a:t>Εδάφη ονομάζονται οι χαλαρές αποθέσεις στερεών στοιχείων που έχουν παραχθεί από τον χημικό και μηχανικό κατακερματισμό των βράχων είτε με είτε χωρίς οργανικές προσμείξεις.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Τύποι εδαφών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55576" y="1628800"/>
            <a:ext cx="4258816" cy="4525963"/>
          </a:xfrm>
        </p:spPr>
        <p:txBody>
          <a:bodyPr>
            <a:normAutofit fontScale="70000" lnSpcReduction="20000"/>
          </a:bodyPr>
          <a:lstStyle/>
          <a:p>
            <a:pPr marL="514350" indent="-514350" algn="just">
              <a:buNone/>
            </a:pPr>
            <a:endParaRPr lang="en-US" dirty="0" smtClean="0"/>
          </a:p>
          <a:p>
            <a:pPr marL="514350" indent="-514350" algn="just">
              <a:buFont typeface="Wingdings" pitchFamily="2" charset="2"/>
              <a:buChar char="q"/>
            </a:pPr>
            <a:r>
              <a:rPr lang="el-GR" sz="4000" dirty="0" smtClean="0"/>
              <a:t>Εδάφη από μεταφορά (</a:t>
            </a:r>
            <a:r>
              <a:rPr lang="el-GR" sz="4000" dirty="0" err="1" smtClean="0"/>
              <a:t>αλλούβια</a:t>
            </a:r>
            <a:r>
              <a:rPr lang="el-GR" sz="4000" dirty="0" smtClean="0"/>
              <a:t>): </a:t>
            </a:r>
            <a:r>
              <a:rPr lang="el-GR" sz="4000" dirty="0" err="1" smtClean="0"/>
              <a:t>χαλίκια,άμμος</a:t>
            </a:r>
            <a:r>
              <a:rPr lang="el-GR" sz="4000" dirty="0" smtClean="0"/>
              <a:t>, ύλης, άργιλος. </a:t>
            </a:r>
          </a:p>
          <a:p>
            <a:pPr algn="just"/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 algn="just">
              <a:buNone/>
            </a:pPr>
            <a:r>
              <a:rPr lang="el-GR" sz="4500" dirty="0"/>
              <a:t>σ</a:t>
            </a:r>
            <a:r>
              <a:rPr lang="el-GR" sz="4500" dirty="0" smtClean="0"/>
              <a:t>ύμφωνα με τον τρόπο σχηματισμού τους…</a:t>
            </a:r>
            <a:endParaRPr lang="el-GR" sz="4500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ΨΑΡΡΑ ΝΙΚΟΛΙΑ ΠΕ81</a:t>
            </a:r>
            <a:endParaRPr lang="el-G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44547" t="42938" r="41617" b="41456"/>
          <a:stretch>
            <a:fillRect/>
          </a:stretch>
        </p:blipFill>
        <p:spPr bwMode="auto">
          <a:xfrm>
            <a:off x="5436096" y="1556791"/>
            <a:ext cx="2952328" cy="187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4547" t="61641" r="41617" b="18672"/>
          <a:stretch>
            <a:fillRect/>
          </a:stretch>
        </p:blipFill>
        <p:spPr bwMode="auto">
          <a:xfrm>
            <a:off x="5436096" y="3789040"/>
            <a:ext cx="2952328" cy="236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Τύποι εδαφών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el-GR" dirty="0" smtClean="0"/>
              <a:t>Εδάφη αυτόχθονα: αποτέλεσμα χημικής αποσάθρωσης  χωρίς τη μεταφορά τους. </a:t>
            </a:r>
          </a:p>
          <a:p>
            <a:pPr algn="just">
              <a:buFont typeface="Wingdings" pitchFamily="2" charset="2"/>
              <a:buChar char="q"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σύμφωνα με τον τρόπο σχηματισμού τους…</a:t>
            </a:r>
          </a:p>
          <a:p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ΨΑΡΡΑ ΝΙΚΟΛΙΑ ΠΕ81</a:t>
            </a:r>
            <a:endParaRPr lang="el-G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5101" t="33595" r="40238" b="46848"/>
          <a:stretch>
            <a:fillRect/>
          </a:stretch>
        </p:blipFill>
        <p:spPr bwMode="auto">
          <a:xfrm>
            <a:off x="5148064" y="2276872"/>
            <a:ext cx="37444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5868144" y="515719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err="1" smtClean="0"/>
              <a:t>Λατερίτες</a:t>
            </a:r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Τύποι εδαφών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el-GR" dirty="0" smtClean="0"/>
              <a:t>Οργανικά εδάφη: προέρχονται από την αποσύνθεση φυτικού και ζωικού υλικού. 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σύμφωνα με τον τρόπο σχηματισμού τους…</a:t>
            </a:r>
          </a:p>
          <a:p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ΨΑΡΡΑ ΝΙΚΟΛΙΑ ΠΕ81</a:t>
            </a:r>
            <a:endParaRPr lang="el-G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45101" t="62624" r="40509" b="23570"/>
          <a:stretch>
            <a:fillRect/>
          </a:stretch>
        </p:blipFill>
        <p:spPr bwMode="auto">
          <a:xfrm>
            <a:off x="5076056" y="2420888"/>
            <a:ext cx="374441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229600" cy="1143000"/>
          </a:xfrm>
        </p:spPr>
        <p:txBody>
          <a:bodyPr/>
          <a:lstStyle/>
          <a:p>
            <a:pPr algn="l"/>
            <a:r>
              <a:rPr lang="el-GR" sz="2800" dirty="0" smtClean="0"/>
              <a:t>Πίνακας με όρια κόκκων: 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8259503" cy="2290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 - Τίτλος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Ονοματολογία 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1 - Τίτλος"/>
          <p:cNvSpPr txBox="1">
            <a:spLocks/>
          </p:cNvSpPr>
          <p:nvPr/>
        </p:nvSpPr>
        <p:spPr>
          <a:xfrm>
            <a:off x="500034" y="4857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dirty="0" smtClean="0">
                <a:latin typeface="+mj-lt"/>
                <a:ea typeface="+mj-ea"/>
                <a:cs typeface="+mj-cs"/>
              </a:rPr>
              <a:t>Βασικές ιδιότητες (σελ. 46).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Σύμφωνα με :</a:t>
            </a:r>
            <a:r>
              <a:rPr lang="en-US" dirty="0" smtClean="0"/>
              <a:t> American Unified Soil Classification System </a:t>
            </a:r>
            <a:r>
              <a:rPr lang="en-US" b="1" dirty="0" smtClean="0"/>
              <a:t>(AUSCS)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el-GR" b="1" dirty="0" smtClean="0"/>
              <a:t>ογκόλιθοι</a:t>
            </a:r>
            <a:r>
              <a:rPr lang="el-GR" dirty="0" smtClean="0"/>
              <a:t> (Β</a:t>
            </a:r>
            <a:r>
              <a:rPr lang="en-US" dirty="0" err="1" smtClean="0"/>
              <a:t>oulders</a:t>
            </a:r>
            <a:r>
              <a:rPr lang="en-US" dirty="0" smtClean="0"/>
              <a:t>) &gt;300 mm </a:t>
            </a:r>
          </a:p>
          <a:p>
            <a:pPr algn="just">
              <a:buFont typeface="Wingdings" pitchFamily="2" charset="2"/>
              <a:buChar char="q"/>
            </a:pPr>
            <a:r>
              <a:rPr lang="el-GR" b="1" dirty="0" smtClean="0"/>
              <a:t>κροκάλες</a:t>
            </a:r>
            <a:r>
              <a:rPr lang="el-GR" dirty="0" smtClean="0"/>
              <a:t> (</a:t>
            </a:r>
            <a:r>
              <a:rPr lang="en-US" dirty="0" smtClean="0"/>
              <a:t>Cobbles) 75 mm – 300 mm </a:t>
            </a:r>
          </a:p>
          <a:p>
            <a:pPr algn="just">
              <a:buFont typeface="Wingdings" pitchFamily="2" charset="2"/>
              <a:buChar char="q"/>
            </a:pPr>
            <a:r>
              <a:rPr lang="el-GR" b="1" dirty="0" smtClean="0"/>
              <a:t>χαλίκια</a:t>
            </a:r>
            <a:r>
              <a:rPr lang="el-GR" dirty="0" smtClean="0"/>
              <a:t> (</a:t>
            </a:r>
            <a:r>
              <a:rPr lang="en-US" dirty="0" smtClean="0"/>
              <a:t>Gravels) 4.75 mm – 75 mm, (19 mm – 75 mm </a:t>
            </a:r>
            <a:r>
              <a:rPr lang="el-GR" dirty="0" smtClean="0"/>
              <a:t>χονδρά, 4.75 – 19</a:t>
            </a:r>
            <a:r>
              <a:rPr lang="en-US" dirty="0" smtClean="0"/>
              <a:t>mm </a:t>
            </a:r>
            <a:r>
              <a:rPr lang="el-GR" dirty="0" smtClean="0"/>
              <a:t>λεπτά)</a:t>
            </a:r>
          </a:p>
          <a:p>
            <a:pPr algn="just">
              <a:buFont typeface="Wingdings" pitchFamily="2" charset="2"/>
              <a:buChar char="q"/>
            </a:pPr>
            <a:r>
              <a:rPr lang="el-GR" b="1" dirty="0" smtClean="0"/>
              <a:t>άμμος</a:t>
            </a:r>
            <a:r>
              <a:rPr lang="el-GR" dirty="0" smtClean="0"/>
              <a:t> (</a:t>
            </a:r>
            <a:r>
              <a:rPr lang="en-US" dirty="0" smtClean="0"/>
              <a:t>Sand) 0.075 mm – 4.75 mm (2.0 mm – 4.75 mm </a:t>
            </a:r>
            <a:r>
              <a:rPr lang="el-GR" dirty="0" err="1" smtClean="0"/>
              <a:t>χονδρόκοκκη</a:t>
            </a:r>
            <a:r>
              <a:rPr lang="el-GR" dirty="0" smtClean="0"/>
              <a:t>, 0.425 – 2.0</a:t>
            </a:r>
            <a:r>
              <a:rPr lang="en-US" dirty="0" smtClean="0"/>
              <a:t>mm </a:t>
            </a:r>
            <a:r>
              <a:rPr lang="el-GR" dirty="0" err="1" smtClean="0"/>
              <a:t>μεσόκκοκη</a:t>
            </a:r>
            <a:r>
              <a:rPr lang="el-GR" dirty="0" smtClean="0"/>
              <a:t>, 0.075 – 0.425</a:t>
            </a:r>
            <a:r>
              <a:rPr lang="en-US" dirty="0" smtClean="0"/>
              <a:t>mm </a:t>
            </a:r>
            <a:r>
              <a:rPr lang="el-GR" dirty="0" smtClean="0"/>
              <a:t>λεπτόκοκκη)</a:t>
            </a:r>
          </a:p>
          <a:p>
            <a:pPr algn="just">
              <a:buFont typeface="Wingdings" pitchFamily="2" charset="2"/>
              <a:buChar char="q"/>
            </a:pPr>
            <a:r>
              <a:rPr lang="el-GR" b="1" dirty="0" smtClean="0"/>
              <a:t>ιλύς</a:t>
            </a:r>
            <a:r>
              <a:rPr lang="el-GR" dirty="0" smtClean="0"/>
              <a:t> (</a:t>
            </a:r>
            <a:r>
              <a:rPr lang="en-US" dirty="0" smtClean="0"/>
              <a:t>silt) </a:t>
            </a:r>
            <a:r>
              <a:rPr lang="el-GR" dirty="0" smtClean="0"/>
              <a:t>και </a:t>
            </a:r>
            <a:r>
              <a:rPr lang="el-GR" b="1" dirty="0" smtClean="0"/>
              <a:t>άργιλος</a:t>
            </a:r>
            <a:r>
              <a:rPr lang="en-US" dirty="0" smtClean="0"/>
              <a:t> (clay) &lt;0.075 mm (</a:t>
            </a:r>
            <a:r>
              <a:rPr lang="el-GR" dirty="0" smtClean="0"/>
              <a:t>ιλύς 0.002 </a:t>
            </a:r>
            <a:r>
              <a:rPr lang="en-US" dirty="0" smtClean="0"/>
              <a:t>mm – 0.075mm </a:t>
            </a:r>
            <a:r>
              <a:rPr lang="el-GR" dirty="0" smtClean="0"/>
              <a:t>και άργιλος &lt;0.002 </a:t>
            </a:r>
            <a:r>
              <a:rPr lang="en-US" dirty="0" smtClean="0"/>
              <a:t>mm)</a:t>
            </a:r>
            <a:endParaRPr lang="el-GR" dirty="0" smtClean="0"/>
          </a:p>
          <a:p>
            <a:endParaRPr lang="el-GR" dirty="0" smtClean="0"/>
          </a:p>
          <a:p>
            <a:pPr algn="just">
              <a:buNone/>
            </a:pPr>
            <a:r>
              <a:rPr lang="el-GR" b="1" dirty="0" smtClean="0">
                <a:solidFill>
                  <a:srgbClr val="800000"/>
                </a:solidFill>
              </a:rPr>
              <a:t>όταν οι «κόκκοι»&lt;0.002mm </a:t>
            </a:r>
            <a:r>
              <a:rPr lang="el-GR" b="1" dirty="0" smtClean="0">
                <a:solidFill>
                  <a:srgbClr val="800000"/>
                </a:solidFill>
                <a:sym typeface="Symbol" pitchFamily="18" charset="2"/>
              </a:rPr>
              <a:t>έχουμε </a:t>
            </a:r>
            <a:r>
              <a:rPr lang="el-GR" b="1" dirty="0" smtClean="0">
                <a:solidFill>
                  <a:srgbClr val="800000"/>
                </a:solidFill>
              </a:rPr>
              <a:t>αργιλικά ορυκτά (</a:t>
            </a:r>
            <a:r>
              <a:rPr lang="el-GR" b="1" dirty="0" err="1" smtClean="0">
                <a:solidFill>
                  <a:srgbClr val="800000"/>
                </a:solidFill>
              </a:rPr>
              <a:t>ιλλίτης</a:t>
            </a:r>
            <a:r>
              <a:rPr lang="el-GR" b="1" dirty="0" smtClean="0">
                <a:solidFill>
                  <a:srgbClr val="800000"/>
                </a:solidFill>
              </a:rPr>
              <a:t>, </a:t>
            </a:r>
            <a:r>
              <a:rPr lang="el-GR" b="1" dirty="0" err="1" smtClean="0">
                <a:solidFill>
                  <a:srgbClr val="800000"/>
                </a:solidFill>
              </a:rPr>
              <a:t>μοντμοριλλονίτης</a:t>
            </a:r>
            <a:r>
              <a:rPr lang="en-US" b="1" dirty="0" smtClean="0">
                <a:solidFill>
                  <a:srgbClr val="800000"/>
                </a:solidFill>
              </a:rPr>
              <a:t>, </a:t>
            </a:r>
            <a:r>
              <a:rPr lang="el-GR" b="1" dirty="0" err="1" smtClean="0">
                <a:solidFill>
                  <a:srgbClr val="800000"/>
                </a:solidFill>
              </a:rPr>
              <a:t>καολινίτης</a:t>
            </a:r>
            <a:r>
              <a:rPr lang="el-GR" b="1" dirty="0" smtClean="0">
                <a:solidFill>
                  <a:srgbClr val="800000"/>
                </a:solidFill>
              </a:rPr>
              <a:t>) </a:t>
            </a:r>
          </a:p>
          <a:p>
            <a:endParaRPr lang="en-US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Ταξινόμηση εδαφών.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el-GR" dirty="0" smtClean="0"/>
              <a:t>Το </a:t>
            </a:r>
            <a:r>
              <a:rPr lang="el-GR" b="1" dirty="0" smtClean="0"/>
              <a:t>μέγεθος των κόκκων διαφοροποιεί</a:t>
            </a:r>
            <a:r>
              <a:rPr lang="el-GR" dirty="0" smtClean="0"/>
              <a:t> και </a:t>
            </a:r>
            <a:r>
              <a:rPr lang="el-GR" dirty="0" smtClean="0">
                <a:solidFill>
                  <a:srgbClr val="FF0000"/>
                </a:solidFill>
              </a:rPr>
              <a:t>συμπεριφορά</a:t>
            </a:r>
            <a:r>
              <a:rPr lang="el-GR" dirty="0" smtClean="0"/>
              <a:t> και τις </a:t>
            </a:r>
            <a:r>
              <a:rPr lang="el-GR" dirty="0" smtClean="0">
                <a:solidFill>
                  <a:srgbClr val="FF0000"/>
                </a:solidFill>
              </a:rPr>
              <a:t>ιδιότητες</a:t>
            </a:r>
            <a:r>
              <a:rPr lang="el-GR" dirty="0" smtClean="0"/>
              <a:t> των </a:t>
            </a:r>
            <a:r>
              <a:rPr lang="el-GR" b="1" dirty="0" smtClean="0"/>
              <a:t>εδαφών</a:t>
            </a:r>
            <a:r>
              <a:rPr lang="el-GR" dirty="0" smtClean="0"/>
              <a:t>. </a:t>
            </a:r>
          </a:p>
          <a:p>
            <a:pPr algn="just">
              <a:buFont typeface="Wingdings" pitchFamily="2" charset="2"/>
              <a:buChar char="q"/>
            </a:pPr>
            <a:r>
              <a:rPr lang="el-GR" dirty="0" smtClean="0"/>
              <a:t>Η </a:t>
            </a:r>
            <a:r>
              <a:rPr lang="el-GR" b="1" dirty="0" smtClean="0"/>
              <a:t>καταγραφή των διαμέτρων των κόκκων</a:t>
            </a:r>
            <a:r>
              <a:rPr lang="el-GR" dirty="0" smtClean="0"/>
              <a:t>, που συνθέτουν ένα συγκεκριμένο εδαφικό σχηματισμό ονομάζεται </a:t>
            </a:r>
            <a:r>
              <a:rPr lang="el-GR" dirty="0" err="1" smtClean="0">
                <a:solidFill>
                  <a:srgbClr val="FF0000"/>
                </a:solidFill>
              </a:rPr>
              <a:t>κοκκομετρική</a:t>
            </a:r>
            <a:r>
              <a:rPr lang="el-GR" dirty="0" smtClean="0">
                <a:solidFill>
                  <a:srgbClr val="FF0000"/>
                </a:solidFill>
              </a:rPr>
              <a:t> ανάλυση </a:t>
            </a:r>
            <a:r>
              <a:rPr lang="el-GR" dirty="0" smtClean="0"/>
              <a:t>και αποτελεί βασική μέθοδος ταξινόμησης εδαφών.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Διαχωρισμός εδαφών με βάση το μέγεθος κόκκων.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916" t="30936" r="15374" b="20133"/>
          <a:stretch>
            <a:fillRect/>
          </a:stretch>
        </p:blipFill>
        <p:spPr bwMode="auto">
          <a:xfrm>
            <a:off x="571472" y="1714488"/>
            <a:ext cx="792961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Ορισμοί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el-GR" dirty="0" smtClean="0"/>
              <a:t>Δομικό έργο είναι </a:t>
            </a:r>
            <a:r>
              <a:rPr lang="el-GR" dirty="0" smtClean="0">
                <a:solidFill>
                  <a:srgbClr val="FF0000"/>
                </a:solidFill>
              </a:rPr>
              <a:t>κάθε κατασκευή </a:t>
            </a:r>
            <a:r>
              <a:rPr lang="el-GR" dirty="0" smtClean="0"/>
              <a:t>που προορίζεται να χρησιμοποιηθεί </a:t>
            </a:r>
            <a:r>
              <a:rPr lang="el-GR" dirty="0" smtClean="0">
                <a:solidFill>
                  <a:srgbClr val="FF0000"/>
                </a:solidFill>
              </a:rPr>
              <a:t>σταθερά συνδεδεμένη με το έδαφος</a:t>
            </a:r>
            <a:r>
              <a:rPr lang="el-GR" dirty="0" smtClean="0"/>
              <a:t>, ως ακίνητο εδράζεται απευθείας ή δια μέσου άλλων στοιχείων με αυτό, όπως: κτίρια, γέφυρες, τοίχοι αντιστήριξης, </a:t>
            </a:r>
            <a:r>
              <a:rPr lang="el-GR" dirty="0" err="1" smtClean="0"/>
              <a:t>κ.λ.π</a:t>
            </a:r>
            <a:r>
              <a:rPr lang="el-GR" dirty="0" smtClean="0"/>
              <a:t>..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ΨΑΡΡΑ ΝΙΚΟΛΙΑ ΠΕ81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Δεικτεσ</a:t>
            </a:r>
            <a:r>
              <a:rPr lang="el-GR" dirty="0" smtClean="0"/>
              <a:t> (σελ. 47) </a:t>
            </a:r>
            <a:endParaRPr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Ορισμός Δεικτών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el-GR" dirty="0" smtClean="0"/>
              <a:t>Η </a:t>
            </a:r>
            <a:r>
              <a:rPr lang="el-GR" b="1" dirty="0" smtClean="0"/>
              <a:t>δομή των εδαφών είναι κοκκώδης</a:t>
            </a:r>
            <a:r>
              <a:rPr lang="el-GR" dirty="0" smtClean="0"/>
              <a:t>. Τα μεταξύ των κόκκων </a:t>
            </a:r>
            <a:r>
              <a:rPr lang="el-GR" b="1" dirty="0" smtClean="0"/>
              <a:t>κενά</a:t>
            </a:r>
            <a:r>
              <a:rPr lang="el-GR" dirty="0" smtClean="0"/>
              <a:t> είναι δυνατών να περιέχουν </a:t>
            </a:r>
            <a:r>
              <a:rPr lang="el-GR" b="1" dirty="0" smtClean="0"/>
              <a:t>αέρα</a:t>
            </a:r>
            <a:r>
              <a:rPr lang="el-GR" dirty="0" smtClean="0"/>
              <a:t> και </a:t>
            </a:r>
            <a:r>
              <a:rPr lang="el-GR" b="1" dirty="0" smtClean="0"/>
              <a:t>νερό</a:t>
            </a:r>
            <a:r>
              <a:rPr lang="el-GR" dirty="0" smtClean="0"/>
              <a:t>. </a:t>
            </a:r>
            <a:endParaRPr lang="en-US" dirty="0" smtClean="0"/>
          </a:p>
          <a:p>
            <a:pPr algn="just">
              <a:buNone/>
            </a:pPr>
            <a:endParaRPr lang="el-GR" dirty="0" smtClean="0"/>
          </a:p>
          <a:p>
            <a:pPr algn="just">
              <a:buFont typeface="Wingdings" pitchFamily="2" charset="2"/>
              <a:buChar char="q"/>
            </a:pPr>
            <a:r>
              <a:rPr lang="el-GR" dirty="0" smtClean="0"/>
              <a:t>Στο έδαφος διακρίνουμε τρεις φάσεις: στερεά, αέρια και υγρή. 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Φυσικές ιδιότητες εδαφών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2" cy="5114948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l-GR" sz="4000" b="1" dirty="0" smtClean="0"/>
              <a:t>Ιδιότητες Αναγνώρισης</a:t>
            </a:r>
          </a:p>
          <a:p>
            <a:endParaRPr lang="el-GR" sz="2400" dirty="0" smtClean="0"/>
          </a:p>
          <a:p>
            <a:pPr marL="358775" indent="-358775">
              <a:buFont typeface="+mj-lt"/>
              <a:buAutoNum type="arabicParenR"/>
            </a:pPr>
            <a:r>
              <a:rPr lang="el-GR" dirty="0" smtClean="0"/>
              <a:t>λόγος κενών (e)</a:t>
            </a:r>
          </a:p>
          <a:p>
            <a:pPr marL="358775" indent="-358775">
              <a:buFont typeface="+mj-lt"/>
              <a:buAutoNum type="arabicParenR"/>
            </a:pPr>
            <a:r>
              <a:rPr lang="el-GR" dirty="0" smtClean="0"/>
              <a:t>πορώδες (n) </a:t>
            </a:r>
          </a:p>
          <a:p>
            <a:pPr marL="358775" indent="-358775">
              <a:buFont typeface="+mj-lt"/>
              <a:buAutoNum type="arabicParenR"/>
            </a:pPr>
            <a:r>
              <a:rPr lang="el-GR" dirty="0" smtClean="0"/>
              <a:t>βαθμός κορεσμού (S) </a:t>
            </a:r>
          </a:p>
          <a:p>
            <a:pPr marL="358775" indent="-358775">
              <a:buFont typeface="+mj-lt"/>
              <a:buAutoNum type="arabicParenR"/>
            </a:pPr>
            <a:r>
              <a:rPr lang="el-GR" dirty="0" smtClean="0"/>
              <a:t>ποσοστό περιεχόμενης υγρασίας (w)</a:t>
            </a:r>
          </a:p>
          <a:p>
            <a:pPr marL="358775" indent="-358775">
              <a:buFont typeface="+mj-lt"/>
              <a:buAutoNum type="arabicParenR"/>
            </a:pPr>
            <a:r>
              <a:rPr lang="el-GR" dirty="0" smtClean="0"/>
              <a:t>φαινόμενο βάρος (γ) </a:t>
            </a:r>
          </a:p>
          <a:p>
            <a:pPr marL="358775" indent="-358775">
              <a:buFont typeface="+mj-lt"/>
              <a:buAutoNum type="arabicParenR"/>
            </a:pPr>
            <a:r>
              <a:rPr lang="el-GR" dirty="0" smtClean="0"/>
              <a:t>ειδικό βάρος κόκκων (</a:t>
            </a:r>
            <a:r>
              <a:rPr lang="el-GR" dirty="0" err="1" smtClean="0"/>
              <a:t>G</a:t>
            </a:r>
            <a:r>
              <a:rPr lang="el-GR" baseline="-25000" dirty="0" err="1" smtClean="0"/>
              <a:t>s</a:t>
            </a:r>
            <a:r>
              <a:rPr lang="el-GR" dirty="0" smtClean="0"/>
              <a:t>) </a:t>
            </a:r>
          </a:p>
          <a:p>
            <a:pPr marL="358775" indent="-358775">
              <a:buFont typeface="+mj-lt"/>
              <a:buAutoNum type="arabicParenR"/>
            </a:pPr>
            <a:r>
              <a:rPr lang="el-GR" dirty="0" smtClean="0"/>
              <a:t>σχετική πυκνότητα (</a:t>
            </a:r>
            <a:r>
              <a:rPr lang="el-GR" dirty="0" err="1" smtClean="0"/>
              <a:t>D</a:t>
            </a:r>
            <a:r>
              <a:rPr lang="el-GR" baseline="-25000" dirty="0" err="1" smtClean="0"/>
              <a:t>r</a:t>
            </a:r>
            <a:r>
              <a:rPr lang="el-GR" dirty="0" smtClean="0"/>
              <a:t>) </a:t>
            </a:r>
          </a:p>
          <a:p>
            <a:endParaRPr lang="el-GR" sz="2400" dirty="0" smtClean="0"/>
          </a:p>
          <a:p>
            <a:pPr>
              <a:buFont typeface="Wingdings" pitchFamily="2" charset="2"/>
              <a:buChar char="ü"/>
            </a:pPr>
            <a:r>
              <a:rPr lang="el-GR" sz="4000" b="1" dirty="0" smtClean="0"/>
              <a:t>Ιδιότητες Ταξινόμησης</a:t>
            </a:r>
          </a:p>
          <a:p>
            <a:endParaRPr lang="el-GR" sz="2800" b="1" dirty="0" smtClean="0"/>
          </a:p>
          <a:p>
            <a:pPr marL="358775" indent="-358775">
              <a:buFont typeface="+mj-lt"/>
              <a:buAutoNum type="arabicParenR"/>
            </a:pPr>
            <a:r>
              <a:rPr lang="el-GR" dirty="0" err="1" smtClean="0"/>
              <a:t>Κοκκομετρική</a:t>
            </a:r>
            <a:r>
              <a:rPr lang="el-GR" dirty="0" smtClean="0"/>
              <a:t> διαβάθμιση</a:t>
            </a:r>
          </a:p>
          <a:p>
            <a:pPr marL="358775" indent="-358775">
              <a:buFont typeface="+mj-lt"/>
              <a:buAutoNum type="arabicParenR"/>
            </a:pPr>
            <a:r>
              <a:rPr lang="el-GR" dirty="0" smtClean="0"/>
              <a:t>Συνεκτικότητα (πλαστικότητα)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000240"/>
            <a:ext cx="423976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4211960" y="4500570"/>
            <a:ext cx="4932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 smtClean="0"/>
              <a:t>Εικόνα 5: Μορφή εδαφικής τομής (α) κανονική (β) ιδεατή </a:t>
            </a:r>
            <a:r>
              <a:rPr lang="en-US" dirty="0" smtClean="0"/>
              <a:t>(</a:t>
            </a:r>
            <a:r>
              <a:rPr lang="el-GR" dirty="0" smtClean="0"/>
              <a:t> από </a:t>
            </a:r>
            <a:r>
              <a:rPr lang="el-GR" dirty="0" err="1" smtClean="0"/>
              <a:t>Κούκης</a:t>
            </a:r>
            <a:r>
              <a:rPr lang="el-GR" dirty="0" smtClean="0"/>
              <a:t> &amp; </a:t>
            </a:r>
            <a:r>
              <a:rPr lang="el-GR" dirty="0" err="1" smtClean="0"/>
              <a:t>Σαμπατακάκης</a:t>
            </a:r>
            <a:r>
              <a:rPr lang="el-GR" dirty="0" smtClean="0"/>
              <a:t> 200</a:t>
            </a:r>
            <a:r>
              <a:rPr lang="en-US" dirty="0" smtClean="0"/>
              <a:t>2</a:t>
            </a:r>
            <a:r>
              <a:rPr lang="el-GR" dirty="0" smtClean="0"/>
              <a:t>)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ΨΑΡΡΑ ΝΙΚΟΛΙΑ ΠΕ81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Φυσικά Χαρακτηριστικά Εδαφών.</a:t>
            </a:r>
            <a:endParaRPr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ΨΑΡΡΑ ΝΙΚΟΛΙΑ ΠΕ81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Δομή σε κοκκώδη εδάφη (σελ. 48).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851" t="31568" r="21869" b="8453"/>
          <a:stretch>
            <a:fillRect/>
          </a:stretch>
        </p:blipFill>
        <p:spPr bwMode="auto">
          <a:xfrm>
            <a:off x="1357290" y="1428736"/>
            <a:ext cx="6572296" cy="4897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ΨΑΡΡΑ ΝΙΚΟΛΙΑ ΠΕ81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Συνεκτικά και Μη εδάφη(σελ. 48- 49).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el-GR" u="sng" dirty="0" smtClean="0"/>
              <a:t>Μη συνεκτικά </a:t>
            </a:r>
            <a:r>
              <a:rPr lang="el-GR" dirty="0" smtClean="0"/>
              <a:t>εδάφη ή εδάφη χωρίς συνοχή: π.χ. άμμος και χαλίκια. </a:t>
            </a:r>
          </a:p>
          <a:p>
            <a:pPr algn="just">
              <a:buNone/>
            </a:pPr>
            <a:r>
              <a:rPr lang="el-GR" dirty="0" smtClean="0"/>
              <a:t>Χαρακτηρίζονται από την </a:t>
            </a:r>
            <a:r>
              <a:rPr lang="el-GR" dirty="0" err="1" smtClean="0"/>
              <a:t>κοκκομετρική</a:t>
            </a:r>
            <a:r>
              <a:rPr lang="el-GR" dirty="0" smtClean="0"/>
              <a:t> τους διαβάθμιση και την σχετική πυκνότητα. </a:t>
            </a:r>
          </a:p>
          <a:p>
            <a:pPr algn="just">
              <a:buFont typeface="Wingdings" pitchFamily="2" charset="2"/>
              <a:buChar char="ü"/>
            </a:pPr>
            <a:r>
              <a:rPr lang="el-GR" u="sng" dirty="0" smtClean="0"/>
              <a:t>Συνεκτικά εδάφη</a:t>
            </a:r>
            <a:r>
              <a:rPr lang="el-GR" dirty="0" smtClean="0"/>
              <a:t>: </a:t>
            </a:r>
          </a:p>
          <a:p>
            <a:pPr algn="just">
              <a:buNone/>
            </a:pPr>
            <a:r>
              <a:rPr lang="el-GR" dirty="0" smtClean="0"/>
              <a:t>	π.χ. </a:t>
            </a:r>
            <a:r>
              <a:rPr lang="el-GR" dirty="0" err="1" smtClean="0"/>
              <a:t>ιλύες</a:t>
            </a:r>
            <a:r>
              <a:rPr lang="el-GR" dirty="0" smtClean="0"/>
              <a:t> και άργιλος.</a:t>
            </a:r>
            <a:endParaRPr lang="en-US" dirty="0" smtClean="0"/>
          </a:p>
          <a:p>
            <a:pPr algn="just">
              <a:buNone/>
            </a:pPr>
            <a:r>
              <a:rPr lang="el-GR" dirty="0" smtClean="0"/>
              <a:t>Μεγάλη σημασία η παρουσία του </a:t>
            </a:r>
            <a:r>
              <a:rPr lang="el-GR" dirty="0" err="1" smtClean="0"/>
              <a:t>νερού.Όρια</a:t>
            </a:r>
            <a:r>
              <a:rPr lang="el-GR" dirty="0" smtClean="0"/>
              <a:t> </a:t>
            </a:r>
            <a:r>
              <a:rPr lang="en-US" dirty="0" err="1" smtClean="0"/>
              <a:t>Atterberg</a:t>
            </a:r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ΨΑΡΡΑ ΝΙΚΟΛΙΑ ΠΕ81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 ΣΥΝΕΚΤΙΚΑ ΕΔΑΦΗ.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ΚΟΚΚΟΜΕΤΡΙΚΗ ΑΝΑΛΥΣΗ.</a:t>
            </a:r>
            <a:endParaRPr lang="en-US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ΨΑΡΡΑ ΝΙΚΟΛΙΑ ΠΕ81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Σπουδαιότητα </a:t>
            </a:r>
            <a:r>
              <a:rPr lang="el-GR" dirty="0" err="1" smtClean="0"/>
              <a:t>κοκκομετρικής</a:t>
            </a:r>
            <a:r>
              <a:rPr lang="el-GR" dirty="0" smtClean="0"/>
              <a:t> ανάλυσης (σελ. 49).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5114948"/>
          </a:xfrm>
        </p:spPr>
        <p:txBody>
          <a:bodyPr>
            <a:normAutofit fontScale="25000" lnSpcReduction="20000"/>
          </a:bodyPr>
          <a:lstStyle/>
          <a:p>
            <a:pPr algn="just"/>
            <a:endParaRPr lang="el-GR" sz="74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l-GR" sz="11200" dirty="0" smtClean="0"/>
              <a:t>Είναι μέθοδος κατάταξης εδαφών (μη συνεκτικών).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l-GR" sz="11200" dirty="0" smtClean="0"/>
              <a:t>Η καταλληλότητα ενός εδάφους ως υλικό θεμελίωσης ή ως δομικού υλικού εξαρτάται από την </a:t>
            </a:r>
            <a:r>
              <a:rPr lang="el-GR" sz="11200" dirty="0" err="1" smtClean="0"/>
              <a:t>κοκκομετρική</a:t>
            </a:r>
            <a:r>
              <a:rPr lang="el-GR" sz="11200" dirty="0" smtClean="0"/>
              <a:t> ανάλυση. 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l-GR" sz="11200" dirty="0" smtClean="0"/>
              <a:t>Οι πληροφορίες που παίρνουμε από την </a:t>
            </a:r>
            <a:r>
              <a:rPr lang="el-GR" sz="11200" dirty="0" err="1" smtClean="0"/>
              <a:t>κοκκομετρική</a:t>
            </a:r>
            <a:r>
              <a:rPr lang="el-GR" sz="11200" dirty="0" smtClean="0"/>
              <a:t> ανάλυση μας διευκολύνουν να προβλέψουμε:</a:t>
            </a:r>
          </a:p>
          <a:p>
            <a:pPr marL="514350" indent="-514350" algn="just">
              <a:buNone/>
            </a:pPr>
            <a:endParaRPr lang="el-GR" sz="11200" dirty="0" smtClean="0"/>
          </a:p>
          <a:p>
            <a:pPr algn="just"/>
            <a:r>
              <a:rPr lang="el-GR" sz="11200" dirty="0" smtClean="0"/>
              <a:t> τη συμπεριφορά των εδαφών όσο αναφορά στην αντοχή και στην παραμόρφωση,</a:t>
            </a:r>
          </a:p>
          <a:p>
            <a:pPr algn="just"/>
            <a:r>
              <a:rPr lang="el-GR" sz="11200" dirty="0" smtClean="0"/>
              <a:t>τη δυνατότητα κίνησης των Υ.Ν., </a:t>
            </a:r>
          </a:p>
          <a:p>
            <a:pPr algn="just"/>
            <a:r>
              <a:rPr lang="el-GR" sz="11200" dirty="0" smtClean="0"/>
              <a:t>να εκτιμήσουμε την επιρροή του παγετού.  </a:t>
            </a:r>
          </a:p>
          <a:p>
            <a:pPr algn="just"/>
            <a:endParaRPr lang="el-GR" dirty="0" smtClean="0"/>
          </a:p>
          <a:p>
            <a:pPr algn="just">
              <a:buNone/>
            </a:pPr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ΨΑΡΡΑ ΝΙΚΟΛΙΑ ΠΕ81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Κοκκομετρική</a:t>
            </a:r>
            <a:r>
              <a:rPr lang="el-GR" dirty="0" smtClean="0"/>
              <a:t> ανάλυση απαιτούμενος εξοπλισμός.</a:t>
            </a:r>
            <a:endParaRPr lang="el-G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228637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571612"/>
            <a:ext cx="273367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429132"/>
            <a:ext cx="27146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6012160" y="1484784"/>
            <a:ext cx="27363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1. Συσκευή κοσκινίσματος.</a:t>
            </a:r>
            <a:endParaRPr lang="el-GR" sz="2800" dirty="0"/>
          </a:p>
          <a:p>
            <a:r>
              <a:rPr lang="el-GR" sz="2800" dirty="0" smtClean="0"/>
              <a:t>2. Κόσκινα </a:t>
            </a:r>
          </a:p>
          <a:p>
            <a:r>
              <a:rPr lang="el-GR" sz="2800" dirty="0" smtClean="0"/>
              <a:t>3. Γουδί &amp;    γουδοχέρι </a:t>
            </a:r>
          </a:p>
          <a:p>
            <a:r>
              <a:rPr lang="el-GR" sz="2800" dirty="0" smtClean="0"/>
              <a:t>4. Ζυγαριά</a:t>
            </a:r>
            <a:endParaRPr lang="el-GR" sz="2800" dirty="0"/>
          </a:p>
        </p:txBody>
      </p:sp>
      <p:sp>
        <p:nvSpPr>
          <p:cNvPr id="8" name="7 - TextBox"/>
          <p:cNvSpPr txBox="1"/>
          <p:nvPr/>
        </p:nvSpPr>
        <p:spPr>
          <a:xfrm>
            <a:off x="4000496" y="4143380"/>
            <a:ext cx="4896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/>
              <a:t>Τα κόσκινα Ν4 και Ν200 διαχωρίζουν τα χαλίκια από την άμμο και την άμμο από την </a:t>
            </a:r>
            <a:r>
              <a:rPr lang="el-GR" sz="2800" dirty="0" err="1" smtClean="0"/>
              <a:t>ίλυ</a:t>
            </a:r>
            <a:r>
              <a:rPr lang="el-GR" sz="2800" dirty="0" smtClean="0"/>
              <a:t> αντίστοιχα.</a:t>
            </a:r>
            <a:endParaRPr lang="el-GR" sz="2800" dirty="0"/>
          </a:p>
        </p:txBody>
      </p:sp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ΨΑΡΡΑ ΝΙΚΟΛΙΑ ΠΕ81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Στάδια κατασκευής δομικού έργου.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Προγραμματισμός- μελέτη.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Χωματουργικές εργασίες.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Θεμελίωση.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Φέρων οργανισμός.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Στοιχεία πλήρωσης.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Εγκαταστάσεις (ύδρευσης, αποχέτευσης…)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Οικοδομικές εργασίες.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Κατασκευές Περιβάλλοντος χώρου.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Συντήρηση έργου.</a:t>
            </a:r>
          </a:p>
          <a:p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Διαδικασία</a:t>
            </a:r>
            <a:r>
              <a:rPr lang="en-US" dirty="0" smtClean="0"/>
              <a:t> </a:t>
            </a:r>
            <a:r>
              <a:rPr lang="el-GR" dirty="0" smtClean="0"/>
              <a:t>(σελ. 51)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ΨΑΡΡΑ ΝΙΚΟΛΙΑ ΠΕ81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dirty="0" smtClean="0">
                <a:hlinkClick r:id="rId2"/>
              </a:rPr>
              <a:t>https://www.youtube.com/watch?v=pdpXtpz4wA0</a:t>
            </a:r>
            <a:endParaRPr lang="el-GR" dirty="0" smtClean="0"/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hlinkClick r:id="rId3"/>
              </a:rPr>
              <a:t>https://www.youtube.com/watch?v=AM-NrQoRIYY</a:t>
            </a:r>
            <a:endParaRPr lang="el-GR" dirty="0" smtClean="0"/>
          </a:p>
          <a:p>
            <a:pPr>
              <a:buNone/>
            </a:pPr>
            <a:endParaRPr lang="el-GR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 l="28125" t="37500" r="27578" b="15000"/>
          <a:stretch>
            <a:fillRect/>
          </a:stretch>
        </p:blipFill>
        <p:spPr bwMode="auto">
          <a:xfrm>
            <a:off x="4643406" y="4143356"/>
            <a:ext cx="450059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>
            <a:noAutofit/>
          </a:bodyPr>
          <a:lstStyle/>
          <a:p>
            <a:r>
              <a:rPr lang="el-GR" sz="3200" dirty="0" smtClean="0"/>
              <a:t>Ερμηνεία της </a:t>
            </a:r>
            <a:r>
              <a:rPr lang="el-GR" sz="3200" dirty="0" err="1" smtClean="0"/>
              <a:t>κοκκομετρικής</a:t>
            </a:r>
            <a:r>
              <a:rPr lang="el-GR" sz="3200" dirty="0" smtClean="0"/>
              <a:t> καμπύλης (σελ. 52). </a:t>
            </a:r>
            <a:endParaRPr lang="en-US" sz="3200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00364" y="6357958"/>
            <a:ext cx="2895600" cy="365125"/>
          </a:xfrm>
        </p:spPr>
        <p:txBody>
          <a:bodyPr/>
          <a:lstStyle/>
          <a:p>
            <a:r>
              <a:rPr lang="el-GR" dirty="0" smtClean="0"/>
              <a:t>ΨΑΡΡΑ ΝΙΚΟΛΙΑ ΠΕ81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071546"/>
            <a:ext cx="6835140" cy="282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AutoShape 4" descr="Παρουσίαση του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Παρουσίαση του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7 - Ορθογώνιο"/>
          <p:cNvSpPr/>
          <p:nvPr/>
        </p:nvSpPr>
        <p:spPr>
          <a:xfrm>
            <a:off x="0" y="6021288"/>
            <a:ext cx="4932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https://www.youtube.com/watch?v=cYsAU8PkiAE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ΠΑΙΧΝΔΙ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 algn="ctr">
              <a:buNone/>
            </a:pPr>
            <a:r>
              <a:rPr lang="en-US" dirty="0" smtClean="0">
                <a:hlinkClick r:id="rId2"/>
              </a:rPr>
              <a:t>https://learningapps.org/watch?v=pofdvsiz320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ΨΑΡΡΑ ΝΙΚΟΛΙΑ ΠΕ81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Σχετικη</a:t>
            </a:r>
            <a:r>
              <a:rPr lang="el-GR" dirty="0" smtClean="0"/>
              <a:t> </a:t>
            </a:r>
            <a:r>
              <a:rPr lang="el-GR" dirty="0" err="1" smtClean="0"/>
              <a:t>πυκνοτητα</a:t>
            </a:r>
            <a:r>
              <a:rPr lang="el-GR" dirty="0" smtClean="0"/>
              <a:t> (ΣΕΛ. 52)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ΨΑΡΡΑ ΝΙΚΟΛΙΑ ΠΕ81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5832648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l-GR" dirty="0" smtClean="0"/>
              <a:t>Ένα εδαφικό υλικό μπορεί να έχει </a:t>
            </a:r>
            <a:r>
              <a:rPr lang="el-GR" b="1" dirty="0" smtClean="0"/>
              <a:t>λόγο κενών</a:t>
            </a:r>
            <a:r>
              <a:rPr lang="el-GR" dirty="0" smtClean="0"/>
              <a:t> σε διάφορες τιμές. Αυτό </a:t>
            </a:r>
            <a:r>
              <a:rPr lang="el-GR" b="1" dirty="0" smtClean="0"/>
              <a:t>εξαρτάται από τη δομή </a:t>
            </a:r>
            <a:r>
              <a:rPr lang="el-GR" dirty="0" smtClean="0"/>
              <a:t>του, δηλαδή από τη </a:t>
            </a:r>
            <a:r>
              <a:rPr lang="el-GR" b="1" dirty="0" smtClean="0"/>
              <a:t>διάταξη των κόκκων </a:t>
            </a:r>
            <a:r>
              <a:rPr lang="el-GR" dirty="0" smtClean="0"/>
              <a:t>του. </a:t>
            </a:r>
            <a:r>
              <a:rPr lang="el-GR" b="1" dirty="0" smtClean="0"/>
              <a:t>Πρόσφατες αποθέσεις άμμων είναι πολύ χαλαρές </a:t>
            </a:r>
            <a:r>
              <a:rPr lang="el-GR" dirty="0" smtClean="0"/>
              <a:t>με αραιή διάταξη των κόκκων και με λόγο κενών που τείνει σε μία ελάχιστη τιμή. Αντίθετα, </a:t>
            </a:r>
            <a:r>
              <a:rPr lang="el-GR" b="1" dirty="0" smtClean="0"/>
              <a:t>εάν η άμμος συμπυκνωθεί</a:t>
            </a:r>
            <a:r>
              <a:rPr lang="el-GR" dirty="0" smtClean="0"/>
              <a:t> με έντονη δόνηση, </a:t>
            </a:r>
            <a:r>
              <a:rPr lang="el-GR" b="1" dirty="0" smtClean="0"/>
              <a:t>οι κόκκοι πλησιάζουν μεταξύ</a:t>
            </a:r>
            <a:r>
              <a:rPr lang="el-GR" dirty="0" smtClean="0"/>
              <a:t> τους παίρνοντας μία </a:t>
            </a:r>
            <a:r>
              <a:rPr lang="el-GR" b="1" dirty="0" smtClean="0"/>
              <a:t>πυκνή διάταξη.</a:t>
            </a:r>
            <a:r>
              <a:rPr lang="el-GR" dirty="0" smtClean="0"/>
              <a:t> Ο λόγος κενών τείνει τότε σε μία μέγιστη τιμή. Αυτές </a:t>
            </a:r>
            <a:r>
              <a:rPr lang="el-GR" b="1" dirty="0" smtClean="0"/>
              <a:t>οι ακραίες καταστάσεις διάταξης </a:t>
            </a:r>
            <a:r>
              <a:rPr lang="el-GR" dirty="0" smtClean="0"/>
              <a:t>των κόκκων μπορούν να πραγματοποιηθούν στο </a:t>
            </a:r>
            <a:r>
              <a:rPr lang="el-GR" b="1" dirty="0" smtClean="0"/>
              <a:t>εργαστήριο</a:t>
            </a:r>
            <a:r>
              <a:rPr lang="el-GR" dirty="0" smtClean="0"/>
              <a:t>. Ένα χρήσιμο μέγεθος που </a:t>
            </a:r>
            <a:r>
              <a:rPr lang="el-GR" b="1" dirty="0" smtClean="0"/>
              <a:t>συγκρίνει την πραγματική κατάσταση μιας άμμου με τις ακραίες τιμές της πυκνότητάς</a:t>
            </a:r>
            <a:r>
              <a:rPr lang="el-GR" dirty="0" smtClean="0"/>
              <a:t> της είναι η σχετική πυκνότητα. </a:t>
            </a:r>
            <a:endParaRPr lang="en-US" dirty="0" smtClean="0"/>
          </a:p>
          <a:p>
            <a:pPr algn="just">
              <a:buNone/>
            </a:pPr>
            <a:endParaRPr lang="el-GR" dirty="0" smtClean="0"/>
          </a:p>
          <a:p>
            <a:pPr algn="just">
              <a:buNone/>
            </a:pPr>
            <a:r>
              <a:rPr lang="el-GR" dirty="0" smtClean="0"/>
              <a:t>Ορίζουμε ως σχετική πυκνότητα το πηλίκο. </a:t>
            </a:r>
          </a:p>
          <a:p>
            <a:pPr algn="ctr">
              <a:buNone/>
            </a:pPr>
            <a:r>
              <a:rPr lang="en-US" dirty="0" smtClean="0"/>
              <a:t>D = (</a:t>
            </a:r>
            <a:r>
              <a:rPr lang="en-US" dirty="0" err="1" smtClean="0"/>
              <a:t>e</a:t>
            </a:r>
            <a:r>
              <a:rPr lang="en-US" sz="2800" dirty="0" err="1" smtClean="0"/>
              <a:t>max</a:t>
            </a:r>
            <a:r>
              <a:rPr lang="en-US" dirty="0" smtClean="0"/>
              <a:t> -e)</a:t>
            </a:r>
            <a:r>
              <a:rPr lang="en-US" i="1" dirty="0" smtClean="0"/>
              <a:t>I(</a:t>
            </a:r>
            <a:r>
              <a:rPr lang="en-US" i="1" dirty="0" err="1" smtClean="0"/>
              <a:t>e</a:t>
            </a:r>
            <a:r>
              <a:rPr lang="en-US" sz="2800" i="1" dirty="0" err="1" smtClean="0"/>
              <a:t>max</a:t>
            </a:r>
            <a:r>
              <a:rPr lang="en-US" i="1" dirty="0" smtClean="0"/>
              <a:t> –</a:t>
            </a:r>
            <a:r>
              <a:rPr lang="en-US" i="1" dirty="0" err="1" smtClean="0"/>
              <a:t>e</a:t>
            </a:r>
            <a:r>
              <a:rPr lang="en-US" sz="2800" i="1" dirty="0" err="1" smtClean="0"/>
              <a:t>min</a:t>
            </a:r>
            <a:r>
              <a:rPr lang="en-US" i="1" dirty="0" smtClean="0"/>
              <a:t>)</a:t>
            </a:r>
            <a:endParaRPr lang="el-GR" dirty="0" smtClean="0"/>
          </a:p>
          <a:p>
            <a:pPr algn="just">
              <a:buNone/>
            </a:pPr>
            <a:endParaRPr lang="el-GR" dirty="0" smtClean="0"/>
          </a:p>
          <a:p>
            <a:pPr algn="just">
              <a:buNone/>
            </a:pP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ΨΑΡΡΑ ΝΙΚΟΛΙΑ ΠΕ81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Ταξινόμηση εδαφών με </a:t>
            </a:r>
            <a:r>
              <a:rPr lang="en-US" dirty="0" smtClean="0"/>
              <a:t>Dr</a:t>
            </a:r>
            <a:r>
              <a:rPr lang="el-GR" dirty="0" smtClean="0"/>
              <a:t> (σελ. 53)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ΨΑΡΡΑ ΝΙΚΟΛΙΑ ΠΕ81</a:t>
            </a:r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0895" t="34043" r="24954" b="48768"/>
          <a:stretch>
            <a:fillRect/>
          </a:stretch>
        </p:blipFill>
        <p:spPr bwMode="auto">
          <a:xfrm>
            <a:off x="1835696" y="1412776"/>
            <a:ext cx="619438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467544" y="587727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l-GR" dirty="0" smtClean="0"/>
              <a:t>Πηγή: (</a:t>
            </a:r>
            <a:r>
              <a:rPr lang="el-GR" dirty="0" err="1" smtClean="0"/>
              <a:t>Κούκης</a:t>
            </a:r>
            <a:r>
              <a:rPr lang="el-GR" dirty="0" smtClean="0"/>
              <a:t> &amp; </a:t>
            </a:r>
            <a:r>
              <a:rPr lang="el-GR" dirty="0" err="1" smtClean="0"/>
              <a:t>Σαμπατακάκης</a:t>
            </a:r>
            <a:r>
              <a:rPr lang="el-GR" dirty="0" smtClean="0"/>
              <a:t>, 2002)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1259632" y="3933056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Συνήθως στη φύση τα κοκκώδη εδάφη έχουν</a:t>
            </a:r>
            <a:endParaRPr lang="en-US" sz="2400" dirty="0" smtClean="0"/>
          </a:p>
          <a:p>
            <a:pPr algn="ctr"/>
            <a:r>
              <a:rPr lang="el-GR" sz="2400" dirty="0" smtClean="0"/>
              <a:t> </a:t>
            </a:r>
            <a:r>
              <a:rPr lang="en-US" sz="2400" b="1" dirty="0" smtClean="0"/>
              <a:t>Dr= 0,40- 0,80 %. </a:t>
            </a:r>
            <a:endParaRPr lang="el-G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ΣΥΝΕΚΤΙΚΑ ΕΔΑΦΗ (ΣΕΛ. 53) 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ΨΑΡΡΑ ΝΙΚΟΛΙΑ ΠΕ81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Χαρακτηριστικά συνεκτικών εδαφών.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el-GR" dirty="0" smtClean="0"/>
              <a:t>Στα συνεκτικά εδάφη </a:t>
            </a:r>
            <a:r>
              <a:rPr lang="el-GR" b="1" dirty="0" smtClean="0"/>
              <a:t>δεν είναι δυνατό </a:t>
            </a:r>
            <a:r>
              <a:rPr lang="el-GR" dirty="0" smtClean="0"/>
              <a:t>να γίνει </a:t>
            </a:r>
            <a:r>
              <a:rPr lang="el-GR" b="1" dirty="0" smtClean="0"/>
              <a:t>κοσκίνισμα</a:t>
            </a:r>
            <a:r>
              <a:rPr lang="el-GR" dirty="0" smtClean="0"/>
              <a:t> λόγω των μικρών κόκκων.</a:t>
            </a:r>
          </a:p>
          <a:p>
            <a:pPr algn="just">
              <a:buFont typeface="Wingdings" pitchFamily="2" charset="2"/>
              <a:buChar char="q"/>
            </a:pPr>
            <a:r>
              <a:rPr lang="el-GR" b="1" dirty="0" smtClean="0"/>
              <a:t>Παράμετρος</a:t>
            </a:r>
            <a:r>
              <a:rPr lang="el-GR" dirty="0" smtClean="0"/>
              <a:t> που έχει η σημασία είναι η </a:t>
            </a:r>
            <a:r>
              <a:rPr lang="el-GR" b="1" dirty="0" smtClean="0"/>
              <a:t>περιεχόμενη υγρασία </a:t>
            </a:r>
            <a:r>
              <a:rPr lang="el-GR" dirty="0" smtClean="0"/>
              <a:t>και τα όρια </a:t>
            </a:r>
            <a:r>
              <a:rPr lang="en-US" b="1" dirty="0" err="1" smtClean="0"/>
              <a:t>Atterberg</a:t>
            </a:r>
            <a:r>
              <a:rPr lang="en-US" dirty="0" smtClean="0"/>
              <a:t>.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/>
              <a:t>H </a:t>
            </a:r>
            <a:r>
              <a:rPr lang="el-GR" b="1" dirty="0" smtClean="0"/>
              <a:t>παρουσία νερού έχει καθοριστική σημασία </a:t>
            </a:r>
            <a:r>
              <a:rPr lang="el-GR" dirty="0" smtClean="0"/>
              <a:t>για τη μηχανική συμπεριφορά των συνεκτικών εδαφών. Όσο αυξάνεται το νερό παρατηρείται ότι από </a:t>
            </a:r>
            <a:r>
              <a:rPr lang="el-GR" b="1" dirty="0" smtClean="0"/>
              <a:t>στερεή κατάσταση </a:t>
            </a:r>
            <a:r>
              <a:rPr lang="el-GR" dirty="0" smtClean="0"/>
              <a:t>το έδαφος μεταβάλλεται </a:t>
            </a:r>
            <a:r>
              <a:rPr lang="el-GR" b="1" dirty="0" smtClean="0"/>
              <a:t>σε υδαρή κατάσταση</a:t>
            </a:r>
            <a:r>
              <a:rPr lang="el-GR" dirty="0" smtClean="0"/>
              <a:t>. 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ΨΑΡΡΑ ΝΙΚΟΛΙΑ ΠΕ81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Όρια </a:t>
            </a:r>
            <a:r>
              <a:rPr lang="en-US" dirty="0" err="1" smtClean="0"/>
              <a:t>Atterberg</a:t>
            </a:r>
            <a:r>
              <a:rPr lang="el-GR" dirty="0" smtClean="0"/>
              <a:t> (σελ. 54-55)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Όρια </a:t>
            </a:r>
            <a:r>
              <a:rPr lang="en-US" dirty="0" err="1" smtClean="0"/>
              <a:t>Atterberg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ü"/>
            </a:pPr>
            <a:r>
              <a:rPr lang="el-GR" b="1" dirty="0" smtClean="0"/>
              <a:t>Όριο υδαρότητας LL </a:t>
            </a:r>
            <a:r>
              <a:rPr lang="el-GR" dirty="0" smtClean="0"/>
              <a:t>(</a:t>
            </a:r>
            <a:r>
              <a:rPr lang="el-GR" dirty="0" err="1" smtClean="0"/>
              <a:t>liquidity</a:t>
            </a:r>
            <a:r>
              <a:rPr lang="el-GR" dirty="0" smtClean="0"/>
              <a:t> </a:t>
            </a:r>
            <a:r>
              <a:rPr lang="el-GR" dirty="0" err="1" smtClean="0"/>
              <a:t>limit</a:t>
            </a:r>
            <a:r>
              <a:rPr lang="el-GR" dirty="0" smtClean="0"/>
              <a:t>) είναι η περιεκτικότητα του εδάφους σε </a:t>
            </a:r>
            <a:r>
              <a:rPr lang="el-GR" i="1" dirty="0" smtClean="0"/>
              <a:t>υγρασία</a:t>
            </a:r>
            <a:r>
              <a:rPr lang="el-GR" dirty="0" smtClean="0"/>
              <a:t> για την οποία το </a:t>
            </a:r>
            <a:r>
              <a:rPr lang="el-GR" i="1" dirty="0" smtClean="0"/>
              <a:t>έδαφος µ</a:t>
            </a:r>
            <a:r>
              <a:rPr lang="el-GR" i="1" dirty="0" err="1" smtClean="0"/>
              <a:t>εταπίπτει</a:t>
            </a:r>
            <a:r>
              <a:rPr lang="el-GR" i="1" dirty="0" smtClean="0"/>
              <a:t> από τη ρευστή (υδαρή) στην πλαστική κατάσταση</a:t>
            </a:r>
            <a:r>
              <a:rPr lang="el-GR" dirty="0" smtClean="0"/>
              <a:t>. </a:t>
            </a:r>
            <a:endParaRPr lang="en-US" dirty="0" smtClean="0"/>
          </a:p>
          <a:p>
            <a:pPr algn="just">
              <a:buFont typeface="Wingdings" pitchFamily="2" charset="2"/>
              <a:buChar char="ü"/>
            </a:pPr>
            <a:r>
              <a:rPr lang="el-GR" b="1" dirty="0" smtClean="0"/>
              <a:t>Όριο πλαστικότητας P</a:t>
            </a:r>
            <a:r>
              <a:rPr lang="en-US" b="1" dirty="0" smtClean="0"/>
              <a:t>L</a:t>
            </a:r>
            <a:r>
              <a:rPr lang="el-GR" b="1" dirty="0" smtClean="0"/>
              <a:t> </a:t>
            </a:r>
            <a:r>
              <a:rPr lang="el-GR" dirty="0" smtClean="0"/>
              <a:t>(</a:t>
            </a:r>
            <a:r>
              <a:rPr lang="el-GR" dirty="0" err="1" smtClean="0"/>
              <a:t>plasticity</a:t>
            </a:r>
            <a:r>
              <a:rPr lang="el-GR" dirty="0" smtClean="0"/>
              <a:t> </a:t>
            </a:r>
            <a:r>
              <a:rPr lang="el-GR" dirty="0" err="1" smtClean="0"/>
              <a:t>limit</a:t>
            </a:r>
            <a:r>
              <a:rPr lang="el-GR" dirty="0" smtClean="0"/>
              <a:t>) είναι η περιεκτικότητα του εδάφους σε υγρασία για την οποία το </a:t>
            </a:r>
            <a:r>
              <a:rPr lang="el-GR" i="1" dirty="0" smtClean="0"/>
              <a:t>έδαφος µ</a:t>
            </a:r>
            <a:r>
              <a:rPr lang="el-GR" i="1" dirty="0" err="1" smtClean="0"/>
              <a:t>εταβαίνει</a:t>
            </a:r>
            <a:r>
              <a:rPr lang="el-GR" i="1" dirty="0" smtClean="0"/>
              <a:t> από την πλαστική κατάσταση στην </a:t>
            </a:r>
            <a:r>
              <a:rPr lang="el-GR" i="1" dirty="0" err="1" smtClean="0"/>
              <a:t>ηµιστερεή</a:t>
            </a:r>
            <a:r>
              <a:rPr lang="el-GR" i="1" dirty="0" smtClean="0"/>
              <a:t> </a:t>
            </a:r>
            <a:r>
              <a:rPr lang="el-GR" dirty="0" smtClean="0"/>
              <a:t>και µ</a:t>
            </a:r>
            <a:r>
              <a:rPr lang="el-GR" dirty="0" err="1" smtClean="0"/>
              <a:t>πορεί</a:t>
            </a:r>
            <a:r>
              <a:rPr lang="el-GR" dirty="0" smtClean="0"/>
              <a:t> να κυλινδρωθεί σε </a:t>
            </a:r>
            <a:r>
              <a:rPr lang="el-GR" dirty="0" err="1" smtClean="0"/>
              <a:t>ραβδίσκο</a:t>
            </a:r>
            <a:r>
              <a:rPr lang="el-GR" dirty="0" smtClean="0"/>
              <a:t> (</a:t>
            </a:r>
            <a:r>
              <a:rPr lang="el-GR" dirty="0" err="1" smtClean="0"/>
              <a:t>διαµέτρου</a:t>
            </a:r>
            <a:r>
              <a:rPr lang="el-GR" dirty="0" smtClean="0"/>
              <a:t> &lt;</a:t>
            </a:r>
            <a:r>
              <a:rPr lang="en-US" dirty="0" smtClean="0"/>
              <a:t> 3</a:t>
            </a:r>
            <a:r>
              <a:rPr lang="el-GR" dirty="0" smtClean="0"/>
              <a:t> </a:t>
            </a:r>
            <a:r>
              <a:rPr lang="en-US" dirty="0" smtClean="0"/>
              <a:t>mm) </a:t>
            </a:r>
            <a:r>
              <a:rPr lang="el-GR" dirty="0" smtClean="0"/>
              <a:t>χωρίς αυτό να θραύεται. 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ΨΑΡΡΑ ΝΙΚΟΛΙΑ ΠΕ81</a:t>
            </a: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ΠΑΙΧΝΙΔΙ</a:t>
            </a:r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ΨΑΡΡΑ ΝΙΚΟΛΙΑ ΠΕ81</a:t>
            </a:r>
            <a:endParaRPr lang="el-GR"/>
          </a:p>
        </p:txBody>
      </p:sp>
      <p:sp>
        <p:nvSpPr>
          <p:cNvPr id="4" name="3 - Ορθογώνιο"/>
          <p:cNvSpPr/>
          <p:nvPr/>
        </p:nvSpPr>
        <p:spPr>
          <a:xfrm>
            <a:off x="683568" y="2348880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hlinkClick r:id="rId2"/>
              </a:rPr>
              <a:t>https://learningapps.org/watch?v=ph95eer4n20</a:t>
            </a:r>
            <a:endParaRPr lang="el-GR" sz="2800" dirty="0"/>
          </a:p>
        </p:txBody>
      </p:sp>
      <p:sp>
        <p:nvSpPr>
          <p:cNvPr id="5" name="4 - Ορθογώνιο"/>
          <p:cNvSpPr/>
          <p:nvPr/>
        </p:nvSpPr>
        <p:spPr>
          <a:xfrm>
            <a:off x="683568" y="3645024"/>
            <a:ext cx="7488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hlinkClick r:id="rId2"/>
              </a:rPr>
              <a:t>https://learningapps.org/watch?v=pgp0w9yic20&amp;fbclid=IwAR2w8JShmCiF6qsYXVn_wRWwrM4S_K8UO9MbQ4lle-pGwpV7ZqH_pBcNJOc</a:t>
            </a:r>
            <a:endParaRPr lang="el-GR" sz="2800" dirty="0" smtClean="0">
              <a:hlinkClick r:id="rId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Μηχανή </a:t>
            </a:r>
            <a:r>
              <a:rPr lang="en-US" dirty="0" err="1" smtClean="0"/>
              <a:t>Cassagrande</a:t>
            </a:r>
            <a:endParaRPr lang="el-G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060848"/>
            <a:ext cx="5031255" cy="300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ΨΑΡΡΑ ΝΙΚΟΛΙΑ ΠΕ81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Όρια </a:t>
            </a:r>
            <a:r>
              <a:rPr lang="en-US" dirty="0" err="1" smtClean="0"/>
              <a:t>Atterberg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el-GR" b="1" dirty="0" smtClean="0"/>
              <a:t>Όριο συρρίκνωσης SL </a:t>
            </a:r>
            <a:r>
              <a:rPr lang="el-GR" dirty="0" smtClean="0"/>
              <a:t>(</a:t>
            </a:r>
            <a:r>
              <a:rPr lang="el-GR" dirty="0" err="1" smtClean="0"/>
              <a:t>shrinkage</a:t>
            </a:r>
            <a:r>
              <a:rPr lang="el-GR" dirty="0" smtClean="0"/>
              <a:t> </a:t>
            </a:r>
            <a:r>
              <a:rPr lang="el-GR" dirty="0" err="1" smtClean="0"/>
              <a:t>limit</a:t>
            </a:r>
            <a:r>
              <a:rPr lang="el-GR" dirty="0" smtClean="0"/>
              <a:t>) είναι το ποσοστό της υγρασίας κατά το οποίο ο </a:t>
            </a:r>
            <a:r>
              <a:rPr lang="el-GR" i="1" dirty="0" smtClean="0"/>
              <a:t>όγκος του εδάφους µε συνεχιζόμενη ξήρανση </a:t>
            </a:r>
            <a:r>
              <a:rPr lang="el-GR" i="1" dirty="0" err="1" smtClean="0"/>
              <a:t>παραµένει</a:t>
            </a:r>
            <a:r>
              <a:rPr lang="el-GR" i="1" dirty="0" smtClean="0"/>
              <a:t> σταθερός</a:t>
            </a:r>
            <a:r>
              <a:rPr lang="el-GR" dirty="0" smtClean="0"/>
              <a:t>. Στο όριο αυτό τα εδάφη έχουν πολύ µ</a:t>
            </a:r>
            <a:r>
              <a:rPr lang="el-GR" dirty="0" err="1" smtClean="0"/>
              <a:t>ικρό</a:t>
            </a:r>
            <a:r>
              <a:rPr lang="el-GR" dirty="0" smtClean="0"/>
              <a:t> όγκο κενών και εξαρτάται από τη </a:t>
            </a:r>
            <a:r>
              <a:rPr lang="el-GR" dirty="0" err="1" smtClean="0"/>
              <a:t>δοµή</a:t>
            </a:r>
            <a:r>
              <a:rPr lang="el-GR" dirty="0" smtClean="0"/>
              <a:t> του εδάφους και το µ</a:t>
            </a:r>
            <a:r>
              <a:rPr lang="el-GR" dirty="0" err="1" smtClean="0"/>
              <a:t>έγεθος</a:t>
            </a:r>
            <a:r>
              <a:rPr lang="el-GR" dirty="0" smtClean="0"/>
              <a:t> των κόκκων. 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ΔΕΙΚΤΕΣ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el-GR" b="1" dirty="0" err="1" smtClean="0"/>
              <a:t>∆είκτης</a:t>
            </a:r>
            <a:r>
              <a:rPr lang="el-GR" b="1" dirty="0" smtClean="0"/>
              <a:t> πλαστικότητας (P</a:t>
            </a:r>
            <a:r>
              <a:rPr lang="en-US" b="1" dirty="0" smtClean="0"/>
              <a:t>I</a:t>
            </a:r>
            <a:r>
              <a:rPr lang="el-GR" b="1" dirty="0" smtClean="0"/>
              <a:t>) </a:t>
            </a:r>
            <a:r>
              <a:rPr lang="el-GR" dirty="0" smtClean="0"/>
              <a:t>είναι η περιοχή µ</a:t>
            </a:r>
            <a:r>
              <a:rPr lang="el-GR" dirty="0" err="1" smtClean="0"/>
              <a:t>εταξύ</a:t>
            </a:r>
            <a:r>
              <a:rPr lang="el-GR" dirty="0" smtClean="0"/>
              <a:t> ορίου υδαρότητας και ορίου πλαστικότητας, όπου </a:t>
            </a:r>
            <a:r>
              <a:rPr lang="el-GR" i="1" dirty="0" smtClean="0"/>
              <a:t>το υλικό είναι εύπλαστο </a:t>
            </a:r>
            <a:r>
              <a:rPr lang="el-GR" dirty="0" smtClean="0"/>
              <a:t>(PI=LL-PL).</a:t>
            </a:r>
            <a:endParaRPr lang="en-US" dirty="0" smtClean="0"/>
          </a:p>
          <a:p>
            <a:pPr algn="just">
              <a:buFont typeface="Wingdings" pitchFamily="2" charset="2"/>
              <a:buChar char="q"/>
            </a:pPr>
            <a:r>
              <a:rPr lang="el-GR" b="1" dirty="0" smtClean="0"/>
              <a:t>Δείκτης υδαρότητας (</a:t>
            </a:r>
            <a:r>
              <a:rPr lang="en-US" b="1" dirty="0" smtClean="0"/>
              <a:t>LI)</a:t>
            </a:r>
            <a:r>
              <a:rPr lang="el-GR" dirty="0" smtClean="0"/>
              <a:t>: </a:t>
            </a:r>
            <a:r>
              <a:rPr lang="en-US" dirty="0" smtClean="0"/>
              <a:t>LI= (w-PL)/(LL-PL).</a:t>
            </a:r>
          </a:p>
          <a:p>
            <a:pPr algn="just">
              <a:buFont typeface="Wingdings" pitchFamily="2" charset="2"/>
              <a:buChar char="q"/>
            </a:pPr>
            <a:r>
              <a:rPr lang="el-GR" b="1" dirty="0" err="1" smtClean="0"/>
              <a:t>∆είκτης</a:t>
            </a:r>
            <a:r>
              <a:rPr lang="el-GR" b="1" dirty="0" smtClean="0"/>
              <a:t> συνεκτικότητας (</a:t>
            </a:r>
            <a:r>
              <a:rPr lang="en-US" b="1" dirty="0" smtClean="0"/>
              <a:t>C</a:t>
            </a:r>
            <a:r>
              <a:rPr lang="en-US" sz="3000" b="1" dirty="0" smtClean="0"/>
              <a:t>r</a:t>
            </a:r>
            <a:r>
              <a:rPr lang="el-GR" b="1" dirty="0" smtClean="0"/>
              <a:t>) </a:t>
            </a:r>
            <a:r>
              <a:rPr lang="el-GR" dirty="0" smtClean="0"/>
              <a:t>χαρακτηρίζει τη </a:t>
            </a:r>
            <a:r>
              <a:rPr lang="el-GR" i="1" u="sng" dirty="0" err="1" smtClean="0"/>
              <a:t>διατµητική</a:t>
            </a:r>
            <a:r>
              <a:rPr lang="el-GR" i="1" u="sng" dirty="0" smtClean="0"/>
              <a:t> αντοχή </a:t>
            </a:r>
            <a:r>
              <a:rPr lang="el-GR" dirty="0" smtClean="0"/>
              <a:t>και δίνεται από τη σχέση: </a:t>
            </a:r>
            <a:r>
              <a:rPr lang="en-US" dirty="0" smtClean="0"/>
              <a:t>Cr</a:t>
            </a:r>
            <a:r>
              <a:rPr lang="el-GR" dirty="0" smtClean="0"/>
              <a:t>=(LL-</a:t>
            </a:r>
            <a:r>
              <a:rPr lang="en-US" dirty="0" smtClean="0"/>
              <a:t>w</a:t>
            </a:r>
            <a:r>
              <a:rPr lang="el-GR" dirty="0" smtClean="0"/>
              <a:t>)/</a:t>
            </a:r>
            <a:r>
              <a:rPr lang="en-US" dirty="0" smtClean="0"/>
              <a:t>(LL-</a:t>
            </a:r>
            <a:r>
              <a:rPr lang="el-GR" dirty="0" smtClean="0"/>
              <a:t>P</a:t>
            </a:r>
            <a:r>
              <a:rPr lang="en-US" dirty="0" smtClean="0"/>
              <a:t>I)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  <a:r>
              <a:rPr lang="el-GR" dirty="0" smtClean="0"/>
              <a:t>H </a:t>
            </a:r>
            <a:r>
              <a:rPr lang="el-GR" dirty="0" err="1" smtClean="0"/>
              <a:t>διατµητική</a:t>
            </a:r>
            <a:r>
              <a:rPr lang="el-GR" dirty="0" smtClean="0"/>
              <a:t> αντοχή αυξάνει καθώς ο </a:t>
            </a:r>
            <a:r>
              <a:rPr lang="en-US" dirty="0" smtClean="0"/>
              <a:t>Cr </a:t>
            </a:r>
            <a:r>
              <a:rPr lang="el-GR" dirty="0" smtClean="0"/>
              <a:t>αυξάνει από 0 έως 1. 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Κατάταξη εδαφών κατά </a:t>
            </a:r>
            <a:r>
              <a:rPr lang="en-US" dirty="0" smtClean="0"/>
              <a:t>ASTM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ΨΑΡΡΑ ΝΙΚΟΛΙΑ ΠΕ81</a:t>
            </a:r>
            <a:endParaRPr lang="el-G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9561" t="21454" r="36164" b="29328"/>
          <a:stretch>
            <a:fillRect/>
          </a:stretch>
        </p:blipFill>
        <p:spPr bwMode="auto">
          <a:xfrm>
            <a:off x="971600" y="1700808"/>
            <a:ext cx="7200800" cy="45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el-GR" dirty="0" err="1" smtClean="0"/>
              <a:t>Ταξινόµηση</a:t>
            </a:r>
            <a:r>
              <a:rPr lang="el-GR" dirty="0" smtClean="0"/>
              <a:t> εδαφών µε βάση το ενιαίο </a:t>
            </a:r>
            <a:r>
              <a:rPr lang="el-GR" dirty="0" err="1" smtClean="0"/>
              <a:t>σύστηµα</a:t>
            </a:r>
            <a:r>
              <a:rPr lang="el-GR" dirty="0" smtClean="0"/>
              <a:t> εδαφικής </a:t>
            </a:r>
            <a:r>
              <a:rPr lang="el-GR" dirty="0" err="1" smtClean="0"/>
              <a:t>ταξινόµησης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ΨΑΡΡΑ ΝΙΚΟΛΙΑ ΠΕ81</a:t>
            </a:r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532" t="24497" r="28532" b="26182"/>
          <a:stretch>
            <a:fillRect/>
          </a:stretch>
        </p:blipFill>
        <p:spPr bwMode="auto">
          <a:xfrm>
            <a:off x="971600" y="1484784"/>
            <a:ext cx="7416824" cy="479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ΨΑΡΡΑ ΝΙΚΟΛΙΑ ΠΕ81</a:t>
            </a:r>
            <a:endParaRPr lang="el-G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29523" t="30313" r="28074" b="27360"/>
          <a:stretch>
            <a:fillRect/>
          </a:stretch>
        </p:blipFill>
        <p:spPr bwMode="auto">
          <a:xfrm>
            <a:off x="611560" y="1412776"/>
            <a:ext cx="7992888" cy="471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ΠΑΙΧΝΙΔΙ</a:t>
            </a:r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ΨΑΡΡΑ ΝΙΚΟΛΙΑ ΠΕ81</a:t>
            </a:r>
            <a:endParaRPr lang="el-GR"/>
          </a:p>
        </p:txBody>
      </p:sp>
      <p:sp>
        <p:nvSpPr>
          <p:cNvPr id="4" name="3 - Ορθογώνιο"/>
          <p:cNvSpPr/>
          <p:nvPr/>
        </p:nvSpPr>
        <p:spPr>
          <a:xfrm>
            <a:off x="251520" y="2132857"/>
            <a:ext cx="889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hlinkClick r:id="rId2"/>
              </a:rPr>
              <a:t>https://learningapps.org/watch?v=po1x947yn20&amp;fbclid=IwAR0RHfIRWo548wj6vKzLBTTnBIzuMbR65ZyrphZlrVAQWAiGwwDK3HwVNjs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Ανακεφαλαίωση.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l-GR" dirty="0" smtClean="0"/>
              <a:t>Τα εδάφη διακρίνονται σε συνεκτικά και μη. Συνεκτικά είναι η άργιλος και η </a:t>
            </a:r>
            <a:r>
              <a:rPr lang="el-GR" dirty="0" err="1" smtClean="0"/>
              <a:t>ίλυς</a:t>
            </a:r>
            <a:r>
              <a:rPr lang="el-GR" dirty="0" smtClean="0"/>
              <a:t> ενώ μη συνεκτικά η άμμος και τα χαλίκια. </a:t>
            </a:r>
            <a:endParaRPr lang="el-GR" dirty="0"/>
          </a:p>
          <a:p>
            <a:pPr algn="just">
              <a:buNone/>
            </a:pPr>
            <a:r>
              <a:rPr lang="el-GR" dirty="0" smtClean="0"/>
              <a:t>Η δομή του εδάφους έχει τρεις φάσεις: στερεή, υγρή και αέρια. </a:t>
            </a:r>
          </a:p>
          <a:p>
            <a:pPr algn="just">
              <a:buNone/>
            </a:pPr>
            <a:r>
              <a:rPr lang="el-GR" dirty="0" smtClean="0"/>
              <a:t>Τα φυσικά χαρακτηριστικά που ορίζουν την συμπεριφορά του εδάφους είναι η </a:t>
            </a:r>
            <a:r>
              <a:rPr lang="el-GR" dirty="0" err="1" smtClean="0"/>
              <a:t>κοκκομετρική</a:t>
            </a:r>
            <a:r>
              <a:rPr lang="el-GR" dirty="0" smtClean="0"/>
              <a:t> ανάλυση και τα όρια Α</a:t>
            </a:r>
            <a:r>
              <a:rPr lang="en-US" dirty="0" err="1" smtClean="0"/>
              <a:t>tterberg</a:t>
            </a:r>
            <a:r>
              <a:rPr lang="el-GR" dirty="0" smtClean="0"/>
              <a:t>.</a:t>
            </a:r>
            <a:endParaRPr lang="en-US" dirty="0" smtClean="0"/>
          </a:p>
          <a:p>
            <a:pPr algn="just">
              <a:buNone/>
            </a:pPr>
            <a:r>
              <a:rPr lang="el-GR" dirty="0" smtClean="0"/>
              <a:t>Εξετάσαμε τις διάφορες κατηγορίες εδαφών και την κατάταξη τους.  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Ορισμοί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el-GR" b="1" dirty="0" smtClean="0"/>
              <a:t>Τα τεχνικά έργα </a:t>
            </a:r>
            <a:r>
              <a:rPr lang="el-GR" dirty="0" smtClean="0"/>
              <a:t>δέχονται δυνάμεις- φορτία- που εξαρτώνται από τη λειτουργία τους. Αυτά τα φορτία μαζί με το βάρος της ίδιας της κατασκευής μεταβιβάζονται στο έδαφος, το οποίο τα στηρίζει μέσω δομικών στοιχείων, που ονομάζονται θεμέλια.</a:t>
            </a:r>
          </a:p>
          <a:p>
            <a:pPr algn="just">
              <a:buFont typeface="Wingdings" pitchFamily="2" charset="2"/>
              <a:buChar char="q"/>
            </a:pPr>
            <a:r>
              <a:rPr lang="el-GR" b="1" dirty="0" err="1" smtClean="0"/>
              <a:t>Εδαφομηχανική</a:t>
            </a:r>
            <a:r>
              <a:rPr lang="el-GR" dirty="0" smtClean="0"/>
              <a:t> είναι η </a:t>
            </a:r>
            <a:r>
              <a:rPr lang="el-GR" b="1" dirty="0" smtClean="0"/>
              <a:t>επιστήμη</a:t>
            </a:r>
            <a:r>
              <a:rPr lang="el-GR" dirty="0" smtClean="0"/>
              <a:t> που μελετά όλα τα φαινόμενα που αφορούν τη </a:t>
            </a:r>
            <a:r>
              <a:rPr lang="el-GR" b="1" dirty="0" smtClean="0"/>
              <a:t>συμπεριφορά του εδάφους </a:t>
            </a:r>
            <a:r>
              <a:rPr lang="el-GR" dirty="0" smtClean="0"/>
              <a:t>σε σχέση με την </a:t>
            </a:r>
            <a:r>
              <a:rPr lang="el-GR" b="1" dirty="0" smtClean="0"/>
              <a:t>κατασκευή τεχνικών έργων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Έδαφος- Στρώματα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96753"/>
            <a:ext cx="6344672" cy="468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ΨΑΡΡΑ ΝΙΚΟΛΙΑ ΠΕ81</a:t>
            </a:r>
            <a:endParaRPr lang="el-GR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39567" t="36047" r="43277" b="16704"/>
          <a:stretch>
            <a:fillRect/>
          </a:stretch>
        </p:blipFill>
        <p:spPr bwMode="auto">
          <a:xfrm>
            <a:off x="6444208" y="1412776"/>
            <a:ext cx="2699792" cy="418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Τεχνικη</a:t>
            </a:r>
            <a:r>
              <a:rPr lang="el-GR" dirty="0" smtClean="0"/>
              <a:t> </a:t>
            </a:r>
            <a:r>
              <a:rPr lang="el-GR" dirty="0" err="1" smtClean="0"/>
              <a:t>ονοματολογια</a:t>
            </a:r>
            <a:r>
              <a:rPr lang="el-GR" dirty="0" smtClean="0"/>
              <a:t> </a:t>
            </a:r>
            <a:r>
              <a:rPr lang="el-GR" dirty="0" err="1" smtClean="0"/>
              <a:t>εδαφων</a:t>
            </a:r>
            <a:endParaRPr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ΨΑΡΡΑ ΝΙΚΟΛΙΑ ΠΕ81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ΒΡΑΧΟΙ Ή ΠΕΤΡΩΜΑΤΑ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4258816" cy="4349080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el-GR" dirty="0" smtClean="0"/>
              <a:t>Οι βράχοι ή πετρώματα συντίθενται  από ορυκτά (κρυσταλλικοί σχηματισμοί χημικών ενώσεων). </a:t>
            </a:r>
          </a:p>
          <a:p>
            <a:pPr>
              <a:buFont typeface="Wingdings" pitchFamily="2" charset="2"/>
              <a:buChar char="q"/>
            </a:pPr>
            <a:endParaRPr lang="el-GR" dirty="0" smtClean="0"/>
          </a:p>
          <a:p>
            <a:pPr algn="just">
              <a:buFont typeface="Wingdings" pitchFamily="2" charset="2"/>
              <a:buChar char="q"/>
            </a:pPr>
            <a:r>
              <a:rPr lang="el-GR" dirty="0" smtClean="0"/>
              <a:t>Τα κυριότερα ορυκτά: χαλαζίας, </a:t>
            </a:r>
            <a:r>
              <a:rPr lang="el-GR" dirty="0" err="1" smtClean="0"/>
              <a:t>άστριος</a:t>
            </a:r>
            <a:r>
              <a:rPr lang="el-GR" dirty="0" smtClean="0"/>
              <a:t>, ασβεστίτης </a:t>
            </a:r>
            <a:r>
              <a:rPr lang="el-GR" dirty="0" err="1" smtClean="0"/>
              <a:t>κ.α</a:t>
            </a:r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ΨΑΡΡΑ ΝΙΚΟΛΙΑ ΠΕ81</a:t>
            </a:r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7906" t="35063" r="42170" b="31469"/>
          <a:stretch>
            <a:fillRect/>
          </a:stretch>
        </p:blipFill>
        <p:spPr bwMode="auto">
          <a:xfrm>
            <a:off x="5026839" y="1772816"/>
            <a:ext cx="4117161" cy="388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7250" t="33964" r="42170" b="46349"/>
          <a:stretch>
            <a:fillRect/>
          </a:stretch>
        </p:blipFill>
        <p:spPr bwMode="auto">
          <a:xfrm>
            <a:off x="6372200" y="2852936"/>
            <a:ext cx="2267744" cy="237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Πετρώματα διακρίνονται σε: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Wingdings" pitchFamily="2" charset="2"/>
              <a:buChar char="q"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l-GR" dirty="0" err="1" smtClean="0"/>
              <a:t>Εκριξηγενή</a:t>
            </a:r>
            <a:r>
              <a:rPr lang="el-GR" dirty="0" smtClean="0"/>
              <a:t>.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  <a:p>
            <a:pPr lvl="8">
              <a:buNone/>
            </a:pPr>
            <a:r>
              <a:rPr lang="el-GR" dirty="0" smtClean="0"/>
              <a:t>Γρανίτης</a:t>
            </a:r>
            <a:endParaRPr lang="el-GR" dirty="0"/>
          </a:p>
          <a:p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σύμφωνα με την προέλευση τους… (σελ. 43)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ΨΑΡΡΑ ΝΙΚΟΛΙΑ ΠΕ81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7906" t="31125" r="52656" b="56078"/>
          <a:stretch>
            <a:fillRect/>
          </a:stretch>
        </p:blipFill>
        <p:spPr bwMode="auto">
          <a:xfrm>
            <a:off x="4067944" y="1196752"/>
            <a:ext cx="269199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37906" t="59557" r="42170" b="21625"/>
          <a:stretch>
            <a:fillRect/>
          </a:stretch>
        </p:blipFill>
        <p:spPr bwMode="auto">
          <a:xfrm>
            <a:off x="467544" y="3212976"/>
            <a:ext cx="3528392" cy="187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1496</Words>
  <Application>Microsoft Office PowerPoint</Application>
  <PresentationFormat>Προβολή στην οθόνη (4:3)</PresentationFormat>
  <Paragraphs>236</Paragraphs>
  <Slides>47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47</vt:i4>
      </vt:variant>
    </vt:vector>
  </HeadingPairs>
  <TitlesOfParts>
    <vt:vector size="48" baseType="lpstr">
      <vt:lpstr>Θέμα του Office</vt:lpstr>
      <vt:lpstr>Κεφάλαιο 1- 2:Ονοματολογία- Κατάταξη </vt:lpstr>
      <vt:lpstr>Ορισμοί </vt:lpstr>
      <vt:lpstr>Στάδια κατασκευής δομικού έργου.</vt:lpstr>
      <vt:lpstr>ΠΑΙΧΝΙΔΙ</vt:lpstr>
      <vt:lpstr>Ορισμοί </vt:lpstr>
      <vt:lpstr>Έδαφος- Στρώματα</vt:lpstr>
      <vt:lpstr>Τεχνικη ονοματολογια εδαφων</vt:lpstr>
      <vt:lpstr>ΒΡΑΧΟΙ Ή ΠΕΤΡΩΜΑΤΑ </vt:lpstr>
      <vt:lpstr>Πετρώματα διακρίνονται σε: </vt:lpstr>
      <vt:lpstr>Πετρώματα διακρίνονται σε: </vt:lpstr>
      <vt:lpstr>Πετρώματα διακρίνονται σε: </vt:lpstr>
      <vt:lpstr>ΕΔΑΦΟΙ</vt:lpstr>
      <vt:lpstr>Τύποι εδαφών</vt:lpstr>
      <vt:lpstr>Τύποι εδαφών</vt:lpstr>
      <vt:lpstr>Τύποι εδαφών</vt:lpstr>
      <vt:lpstr>Πίνακας με όρια κόκκων: </vt:lpstr>
      <vt:lpstr>Σύμφωνα με : American Unified Soil Classification System (AUSCS) </vt:lpstr>
      <vt:lpstr>Ταξινόμηση εδαφών.</vt:lpstr>
      <vt:lpstr>Διαχωρισμός εδαφών με βάση το μέγεθος κόκκων.</vt:lpstr>
      <vt:lpstr>Δεικτεσ (σελ. 47) </vt:lpstr>
      <vt:lpstr> Ορισμός Δεικτών </vt:lpstr>
      <vt:lpstr>Φυσικές ιδιότητες εδαφών</vt:lpstr>
      <vt:lpstr>Φυσικά Χαρακτηριστικά Εδαφών.</vt:lpstr>
      <vt:lpstr>Δομή σε κοκκώδη εδάφη (σελ. 48).</vt:lpstr>
      <vt:lpstr>Συνεκτικά και Μη εδάφη(σελ. 48- 49).</vt:lpstr>
      <vt:lpstr>ΜΗ ΣΥΝΕΚΤΙΚΑ ΕΔΑΦΗ.</vt:lpstr>
      <vt:lpstr>ΚΟΚΚΟΜΕΤΡΙΚΗ ΑΝΑΛΥΣΗ.</vt:lpstr>
      <vt:lpstr>Σπουδαιότητα κοκκομετρικής ανάλυσης (σελ. 49). </vt:lpstr>
      <vt:lpstr>Κοκκομετρική ανάλυση απαιτούμενος εξοπλισμός.</vt:lpstr>
      <vt:lpstr>Διαδικασία (σελ. 51)</vt:lpstr>
      <vt:lpstr>Ερμηνεία της κοκκομετρικής καμπύλης (σελ. 52). </vt:lpstr>
      <vt:lpstr>ΠΑΙΧΝΔΙ</vt:lpstr>
      <vt:lpstr>Σχετικη πυκνοτητα (ΣΕΛ. 52)</vt:lpstr>
      <vt:lpstr>Διαφάνεια 34</vt:lpstr>
      <vt:lpstr>Ταξινόμηση εδαφών με Dr (σελ. 53)</vt:lpstr>
      <vt:lpstr>ΣΥΝΕΚΤΙΚΑ ΕΔΑΦΗ (ΣΕΛ. 53) </vt:lpstr>
      <vt:lpstr>Χαρακτηριστικά συνεκτικών εδαφών. </vt:lpstr>
      <vt:lpstr>Όρια Atterberg (σελ. 54-55)</vt:lpstr>
      <vt:lpstr>Όρια Atterberg</vt:lpstr>
      <vt:lpstr>Μηχανή Cassagrande</vt:lpstr>
      <vt:lpstr>Όρια Atterberg</vt:lpstr>
      <vt:lpstr>ΔΕΙΚΤΕΣ</vt:lpstr>
      <vt:lpstr>Κατάταξη εδαφών κατά ASTM</vt:lpstr>
      <vt:lpstr>Ταξινόµηση εδαφών µε βάση το ενιαίο σύστηµα εδαφικής ταξινόµησης.</vt:lpstr>
      <vt:lpstr>Διαφάνεια 45</vt:lpstr>
      <vt:lpstr>ΠΑΙΧΝΙΔΙ</vt:lpstr>
      <vt:lpstr>Ανακεφαλαίωση.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Κεφάλαιο 2:Ονοματολογία- Κατάταξη</dc:title>
  <dc:creator>lenovo</dc:creator>
  <cp:lastModifiedBy>lenovo</cp:lastModifiedBy>
  <cp:revision>126</cp:revision>
  <dcterms:created xsi:type="dcterms:W3CDTF">2020-04-28T08:47:43Z</dcterms:created>
  <dcterms:modified xsi:type="dcterms:W3CDTF">2020-12-22T08:23:10Z</dcterms:modified>
</cp:coreProperties>
</file>