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3"/>
  </p:notesMasterIdLst>
  <p:sldIdLst>
    <p:sldId id="256" r:id="rId2"/>
    <p:sldId id="319" r:id="rId3"/>
    <p:sldId id="257" r:id="rId4"/>
    <p:sldId id="258" r:id="rId5"/>
    <p:sldId id="259" r:id="rId6"/>
    <p:sldId id="260" r:id="rId7"/>
    <p:sldId id="261" r:id="rId8"/>
    <p:sldId id="262" r:id="rId9"/>
    <p:sldId id="263" r:id="rId10"/>
    <p:sldId id="264" r:id="rId11"/>
    <p:sldId id="265" r:id="rId12"/>
    <p:sldId id="278" r:id="rId13"/>
    <p:sldId id="277" r:id="rId14"/>
    <p:sldId id="273" r:id="rId15"/>
    <p:sldId id="305" r:id="rId16"/>
    <p:sldId id="344" r:id="rId17"/>
    <p:sldId id="266" r:id="rId18"/>
    <p:sldId id="304" r:id="rId19"/>
    <p:sldId id="267" r:id="rId20"/>
    <p:sldId id="268" r:id="rId21"/>
    <p:sldId id="269" r:id="rId22"/>
    <p:sldId id="272" r:id="rId23"/>
    <p:sldId id="275" r:id="rId24"/>
    <p:sldId id="345" r:id="rId25"/>
    <p:sldId id="276" r:id="rId26"/>
    <p:sldId id="346" r:id="rId27"/>
    <p:sldId id="279" r:id="rId28"/>
    <p:sldId id="280" r:id="rId29"/>
    <p:sldId id="281" r:id="rId30"/>
    <p:sldId id="282" r:id="rId31"/>
    <p:sldId id="283" r:id="rId32"/>
    <p:sldId id="285" r:id="rId33"/>
    <p:sldId id="284" r:id="rId34"/>
    <p:sldId id="307" r:id="rId35"/>
    <p:sldId id="308" r:id="rId36"/>
    <p:sldId id="310" r:id="rId37"/>
    <p:sldId id="286" r:id="rId38"/>
    <p:sldId id="309" r:id="rId39"/>
    <p:sldId id="311" r:id="rId40"/>
    <p:sldId id="313" r:id="rId41"/>
    <p:sldId id="314" r:id="rId42"/>
    <p:sldId id="287" r:id="rId43"/>
    <p:sldId id="315" r:id="rId44"/>
    <p:sldId id="316" r:id="rId45"/>
    <p:sldId id="312" r:id="rId46"/>
    <p:sldId id="320" r:id="rId47"/>
    <p:sldId id="321" r:id="rId48"/>
    <p:sldId id="322" r:id="rId49"/>
    <p:sldId id="323" r:id="rId50"/>
    <p:sldId id="324" r:id="rId51"/>
    <p:sldId id="327" r:id="rId52"/>
    <p:sldId id="331" r:id="rId53"/>
    <p:sldId id="328" r:id="rId54"/>
    <p:sldId id="329" r:id="rId55"/>
    <p:sldId id="330" r:id="rId56"/>
    <p:sldId id="325" r:id="rId57"/>
    <p:sldId id="326" r:id="rId58"/>
    <p:sldId id="289" r:id="rId59"/>
    <p:sldId id="288" r:id="rId60"/>
    <p:sldId id="290" r:id="rId61"/>
    <p:sldId id="340" r:id="rId62"/>
    <p:sldId id="339" r:id="rId63"/>
    <p:sldId id="335" r:id="rId64"/>
    <p:sldId id="336" r:id="rId65"/>
    <p:sldId id="337" r:id="rId66"/>
    <p:sldId id="338" r:id="rId67"/>
    <p:sldId id="291" r:id="rId68"/>
    <p:sldId id="292" r:id="rId69"/>
    <p:sldId id="293" r:id="rId70"/>
    <p:sldId id="294" r:id="rId71"/>
    <p:sldId id="295" r:id="rId72"/>
    <p:sldId id="332" r:id="rId73"/>
    <p:sldId id="333" r:id="rId74"/>
    <p:sldId id="334" r:id="rId75"/>
    <p:sldId id="296" r:id="rId76"/>
    <p:sldId id="297" r:id="rId77"/>
    <p:sldId id="298" r:id="rId78"/>
    <p:sldId id="299" r:id="rId79"/>
    <p:sldId id="300" r:id="rId80"/>
    <p:sldId id="301" r:id="rId81"/>
    <p:sldId id="302" r:id="rId82"/>
    <p:sldId id="303" r:id="rId83"/>
    <p:sldId id="343" r:id="rId84"/>
    <p:sldId id="347" r:id="rId85"/>
    <p:sldId id="362" r:id="rId86"/>
    <p:sldId id="349" r:id="rId87"/>
    <p:sldId id="350" r:id="rId88"/>
    <p:sldId id="351" r:id="rId89"/>
    <p:sldId id="352" r:id="rId90"/>
    <p:sldId id="353" r:id="rId91"/>
    <p:sldId id="354" r:id="rId92"/>
    <p:sldId id="355" r:id="rId93"/>
    <p:sldId id="356" r:id="rId94"/>
    <p:sldId id="357" r:id="rId95"/>
    <p:sldId id="358" r:id="rId96"/>
    <p:sldId id="359" r:id="rId97"/>
    <p:sldId id="361" r:id="rId98"/>
    <p:sldId id="360" r:id="rId99"/>
    <p:sldId id="363" r:id="rId100"/>
    <p:sldId id="364" r:id="rId101"/>
    <p:sldId id="365" r:id="rId102"/>
    <p:sldId id="368" r:id="rId103"/>
    <p:sldId id="367" r:id="rId104"/>
    <p:sldId id="366" r:id="rId105"/>
    <p:sldId id="369" r:id="rId106"/>
    <p:sldId id="370" r:id="rId107"/>
    <p:sldId id="371" r:id="rId108"/>
    <p:sldId id="372" r:id="rId109"/>
    <p:sldId id="373" r:id="rId110"/>
    <p:sldId id="374" r:id="rId111"/>
    <p:sldId id="375" r:id="rId112"/>
    <p:sldId id="383" r:id="rId113"/>
    <p:sldId id="376" r:id="rId114"/>
    <p:sldId id="377" r:id="rId115"/>
    <p:sldId id="378" r:id="rId116"/>
    <p:sldId id="379" r:id="rId117"/>
    <p:sldId id="380" r:id="rId118"/>
    <p:sldId id="381" r:id="rId119"/>
    <p:sldId id="384" r:id="rId120"/>
    <p:sldId id="341" r:id="rId121"/>
    <p:sldId id="342" r:id="rId1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8MnwmMai+WREOQj/zFXcqg==" hashData="vE4ScY88Bc7V93vFiS1qszxcyp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0" autoAdjust="0"/>
    <p:restoredTop sz="91577" autoAdjust="0"/>
  </p:normalViewPr>
  <p:slideViewPr>
    <p:cSldViewPr>
      <p:cViewPr varScale="1">
        <p:scale>
          <a:sx n="67" d="100"/>
          <a:sy n="67" d="100"/>
        </p:scale>
        <p:origin x="-145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2D1E3F-8B81-4590-A591-20CA20AF2CD0}" type="datetimeFigureOut">
              <a:rPr lang="el-GR" smtClean="0"/>
              <a:pPr/>
              <a:t>18/2/2021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DF6E26-B209-43DF-B21B-DE159C91A1F7}"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n-US"/>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p>
            <a:fld id="{93670FF8-9F83-49F0-A836-05258B4696B3}" type="datetime1">
              <a:rPr lang="en-US" smtClean="0"/>
              <a:pPr/>
              <a:t>2/18/2021</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p>
            <a:fld id="{F8EBA699-DF00-45F6-A134-6714725227DD}" type="datetime1">
              <a:rPr lang="en-US" smtClean="0"/>
              <a:pPr/>
              <a:t>2/18/2021</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p>
            <a:fld id="{B3CEB021-FAC0-4309-B493-07DC681FF494}" type="datetime1">
              <a:rPr lang="en-US" smtClean="0"/>
              <a:pPr/>
              <a:t>2/18/2021</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10"/>
          </p:nvPr>
        </p:nvSpPr>
        <p:spPr/>
        <p:txBody>
          <a:bodyPr/>
          <a:lstStyle/>
          <a:p>
            <a:fld id="{A5FC9ECF-3532-4A8A-99E7-94FE1199BE03}" type="datetime1">
              <a:rPr lang="en-US" smtClean="0"/>
              <a:pPr/>
              <a:t>2/18/2021</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CC232A20-E37A-4E4D-8DF4-8581D07EF67F}" type="datetime1">
              <a:rPr lang="en-US" smtClean="0"/>
              <a:pPr/>
              <a:t>2/18/2021</a:t>
            </a:fld>
            <a:endParaRPr lang="en-US"/>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
        <p:nvSpPr>
          <p:cNvPr id="6" name="5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ημερομηνίας"/>
          <p:cNvSpPr>
            <a:spLocks noGrp="1"/>
          </p:cNvSpPr>
          <p:nvPr>
            <p:ph type="dt" sz="half" idx="10"/>
          </p:nvPr>
        </p:nvSpPr>
        <p:spPr/>
        <p:txBody>
          <a:bodyPr/>
          <a:lstStyle/>
          <a:p>
            <a:fld id="{B5DF7D46-3522-4050-9D74-64B8B44D9173}" type="datetime1">
              <a:rPr lang="en-US" smtClean="0"/>
              <a:pPr/>
              <a:t>2/18/2021</a:t>
            </a:fld>
            <a:endParaRPr lang="en-US"/>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
        <p:nvSpPr>
          <p:cNvPr id="7" name="6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6 - Θέση ημερομηνίας"/>
          <p:cNvSpPr>
            <a:spLocks noGrp="1"/>
          </p:cNvSpPr>
          <p:nvPr>
            <p:ph type="dt" sz="half" idx="10"/>
          </p:nvPr>
        </p:nvSpPr>
        <p:spPr/>
        <p:txBody>
          <a:bodyPr/>
          <a:lstStyle/>
          <a:p>
            <a:fld id="{752A4D41-914B-4A4B-BE2B-354D4F044D9C}" type="datetime1">
              <a:rPr lang="en-US" smtClean="0"/>
              <a:pPr/>
              <a:t>2/18/2021</a:t>
            </a:fld>
            <a:endParaRPr lang="en-US"/>
          </a:p>
        </p:txBody>
      </p:sp>
      <p:sp>
        <p:nvSpPr>
          <p:cNvPr id="8" name="7 - Θέση υποσέλιδου"/>
          <p:cNvSpPr>
            <a:spLocks noGrp="1"/>
          </p:cNvSpPr>
          <p:nvPr>
            <p:ph type="ftr" sz="quarter" idx="11"/>
          </p:nvPr>
        </p:nvSpPr>
        <p:spPr/>
        <p:txBody>
          <a:bodyPr/>
          <a:lstStyle/>
          <a:p>
            <a:r>
              <a:rPr lang="el-GR" smtClean="0"/>
              <a:t>ΨΑΡΡΑ ΝΙΚΟΛΙΑ ΠΕ81</a:t>
            </a:r>
            <a:endParaRPr lang="en-US"/>
          </a:p>
        </p:txBody>
      </p:sp>
      <p:sp>
        <p:nvSpPr>
          <p:cNvPr id="9" name="8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ημερομηνίας"/>
          <p:cNvSpPr>
            <a:spLocks noGrp="1"/>
          </p:cNvSpPr>
          <p:nvPr>
            <p:ph type="dt" sz="half" idx="10"/>
          </p:nvPr>
        </p:nvSpPr>
        <p:spPr/>
        <p:txBody>
          <a:bodyPr/>
          <a:lstStyle/>
          <a:p>
            <a:fld id="{B2E4638A-9909-4258-900B-4AAAAAFC6B0E}" type="datetime1">
              <a:rPr lang="en-US" smtClean="0"/>
              <a:pPr/>
              <a:t>2/18/2021</a:t>
            </a:fld>
            <a:endParaRPr lang="en-US"/>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
        <p:nvSpPr>
          <p:cNvPr id="5" name="4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074D43DE-37D6-4A71-BD78-5E6504A67CA5}" type="datetime1">
              <a:rPr lang="en-US" smtClean="0"/>
              <a:pPr/>
              <a:t>2/18/2021</a:t>
            </a:fld>
            <a:endParaRPr lang="en-US"/>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
        <p:nvSpPr>
          <p:cNvPr id="4" name="3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n-US"/>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F85F5F2-9972-4DF0-8A50-C617D0D0B7B4}" type="datetime1">
              <a:rPr lang="en-US" smtClean="0"/>
              <a:pPr/>
              <a:t>2/18/2021</a:t>
            </a:fld>
            <a:endParaRPr lang="en-US"/>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
        <p:nvSpPr>
          <p:cNvPr id="7" name="6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614D834-0CF2-48EE-BC43-7E6940251031}" type="datetime1">
              <a:rPr lang="en-US" smtClean="0"/>
              <a:pPr/>
              <a:t>2/18/2021</a:t>
            </a:fld>
            <a:endParaRPr lang="en-US"/>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
        <p:nvSpPr>
          <p:cNvPr id="7" name="6 - Θέση αριθμού διαφάνειας"/>
          <p:cNvSpPr>
            <a:spLocks noGrp="1"/>
          </p:cNvSpPr>
          <p:nvPr>
            <p:ph type="sldNum" sz="quarter" idx="12"/>
          </p:nvPr>
        </p:nvSpPr>
        <p:spPr/>
        <p:txBody>
          <a:bodyPr/>
          <a:lstStyle/>
          <a:p>
            <a:fld id="{8A08149D-90BC-40A4-9B5C-ECFF60B0386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9E81B-B04E-49F3-A608-8BF070DDCB57}" type="datetime1">
              <a:rPr lang="en-US" smtClean="0"/>
              <a:pPr/>
              <a:t>2/18/2021</a:t>
            </a:fld>
            <a:endParaRPr lang="en-US"/>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t>ΨΑΡΡΑ ΝΙΚΟΛΙΑ ΠΕ81</a:t>
            </a:r>
            <a:endParaRPr lang="en-US"/>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8149D-90BC-40A4-9B5C-ECFF60B0386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s2Rb5FWxu7Q" TargetMode="External"/><Relationship Id="rId2" Type="http://schemas.openxmlformats.org/officeDocument/2006/relationships/hyperlink" Target="https://www.youtube.com/watch?v=MgvUDs5tcu0"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rameurope.com/" TargetMode="External"/><Relationship Id="rId2" Type="http://schemas.openxmlformats.org/officeDocument/2006/relationships/hyperlink" Target="https://road-works.gr/roadworks/mixanimata-odopoiias-xomatourgika"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opencourses.auth.gr/modules/document/index.php?course=OCRS372&amp;openDir=/5600ff5cUS6W"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learningapps.org/watch?v=p5uxue7j521" TargetMode="External"/><Relationship Id="rId2" Type="http://schemas.openxmlformats.org/officeDocument/2006/relationships/hyperlink" Target="https://kahoot.it/challenge/04715538?challenge-id=672fe71c-9211-459b-88c6-4f6121f5d7b2_1610461418240" TargetMode="Externa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ΕΞΩΦΥΛΛΟ.jpeg"/>
          <p:cNvPicPr>
            <a:picLocks noChangeAspect="1"/>
          </p:cNvPicPr>
          <p:nvPr/>
        </p:nvPicPr>
        <p:blipFill>
          <a:blip r:embed="rId2" cstate="print">
            <a:lum bright="20000" contrast="-2000"/>
          </a:blip>
          <a:stretch>
            <a:fillRect/>
          </a:stretch>
        </p:blipFill>
        <p:spPr>
          <a:xfrm>
            <a:off x="0" y="0"/>
            <a:ext cx="9144000" cy="6858000"/>
          </a:xfrm>
          <a:prstGeom prst="rect">
            <a:avLst/>
          </a:prstGeom>
        </p:spPr>
      </p:pic>
      <p:sp>
        <p:nvSpPr>
          <p:cNvPr id="2" name="1 - Τίτλος"/>
          <p:cNvSpPr>
            <a:spLocks noGrp="1"/>
          </p:cNvSpPr>
          <p:nvPr>
            <p:ph type="ctrTitle"/>
          </p:nvPr>
        </p:nvSpPr>
        <p:spPr/>
        <p:txBody>
          <a:bodyPr/>
          <a:lstStyle/>
          <a:p>
            <a:r>
              <a:rPr lang="el-GR" b="1" dirty="0" smtClean="0">
                <a:solidFill>
                  <a:srgbClr val="FF0000"/>
                </a:solidFill>
              </a:rPr>
              <a:t>Οργάνωση τεχνικών έργων</a:t>
            </a:r>
            <a:endParaRPr lang="en-US" b="1" dirty="0">
              <a:solidFill>
                <a:srgbClr val="FF0000"/>
              </a:solidFill>
            </a:endParaRPr>
          </a:p>
        </p:txBody>
      </p:sp>
      <p:sp>
        <p:nvSpPr>
          <p:cNvPr id="3" name="2 - Υπότιτλος"/>
          <p:cNvSpPr>
            <a:spLocks noGrp="1"/>
          </p:cNvSpPr>
          <p:nvPr>
            <p:ph type="subTitle" idx="1"/>
          </p:nvPr>
        </p:nvSpPr>
        <p:spPr/>
        <p:txBody>
          <a:bodyPr/>
          <a:lstStyle/>
          <a:p>
            <a:r>
              <a:rPr lang="el-GR" b="1" dirty="0" smtClean="0">
                <a:solidFill>
                  <a:schemeClr val="tx2">
                    <a:lumMod val="50000"/>
                  </a:schemeClr>
                </a:solidFill>
              </a:rPr>
              <a:t>ΨΑΡΡΑ ΝΙΚΟΛΙΑ</a:t>
            </a:r>
            <a:endParaRPr lang="en-US"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Εργοτάξιο περιλαμβάνει.</a:t>
            </a:r>
            <a:br>
              <a:rPr lang="el-GR" dirty="0" smtClean="0"/>
            </a:br>
            <a:endParaRPr lang="en-US" dirty="0"/>
          </a:p>
        </p:txBody>
      </p:sp>
      <p:sp>
        <p:nvSpPr>
          <p:cNvPr id="3" name="2 - Θέση περιεχομένου"/>
          <p:cNvSpPr>
            <a:spLocks noGrp="1"/>
          </p:cNvSpPr>
          <p:nvPr>
            <p:ph idx="1"/>
          </p:nvPr>
        </p:nvSpPr>
        <p:spPr/>
        <p:txBody>
          <a:bodyPr/>
          <a:lstStyle/>
          <a:p>
            <a:endParaRPr lang="el-GR" dirty="0" smtClean="0"/>
          </a:p>
          <a:p>
            <a:pPr marL="514350" indent="-514350">
              <a:buFont typeface="+mj-lt"/>
              <a:buAutoNum type="arabicPeriod"/>
            </a:pPr>
            <a:r>
              <a:rPr lang="el-GR" dirty="0" smtClean="0"/>
              <a:t>Το χώρο του έργου.</a:t>
            </a:r>
          </a:p>
          <a:p>
            <a:pPr marL="514350" indent="-514350">
              <a:buFont typeface="+mj-lt"/>
              <a:buAutoNum type="arabicPeriod"/>
            </a:pPr>
            <a:r>
              <a:rPr lang="el-GR" dirty="0" smtClean="0"/>
              <a:t>Πρόσθετες κατασκευές (π.χ. δρόμους).</a:t>
            </a:r>
          </a:p>
          <a:p>
            <a:pPr marL="514350" indent="-514350">
              <a:buFont typeface="+mj-lt"/>
              <a:buAutoNum type="arabicPeriod"/>
            </a:pPr>
            <a:r>
              <a:rPr lang="el-GR" dirty="0" smtClean="0"/>
              <a:t>Εγκαταστάσεις (π.χ. γραφεία, αποθήκες).</a:t>
            </a:r>
          </a:p>
          <a:p>
            <a:pPr marL="514350" indent="-514350">
              <a:buFont typeface="+mj-lt"/>
              <a:buAutoNum type="arabicPeriod"/>
            </a:pPr>
            <a:r>
              <a:rPr lang="el-GR" dirty="0" smtClean="0"/>
              <a:t>Χώροι (π.χ. απόθεσης αδρανών).</a:t>
            </a:r>
          </a:p>
          <a:p>
            <a:pPr>
              <a:buNone/>
            </a:pPr>
            <a:endParaRPr lang="el-GR" dirty="0" smtClean="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 </a:t>
            </a:r>
            <a:endParaRPr lang="el-GR" dirty="0"/>
          </a:p>
        </p:txBody>
      </p:sp>
      <p:sp>
        <p:nvSpPr>
          <p:cNvPr id="3" name="2 - Θέση περιεχομένου"/>
          <p:cNvSpPr>
            <a:spLocks noGrp="1"/>
          </p:cNvSpPr>
          <p:nvPr>
            <p:ph idx="1"/>
          </p:nvPr>
        </p:nvSpPr>
        <p:spPr>
          <a:xfrm>
            <a:off x="457200" y="476672"/>
            <a:ext cx="8229600" cy="5649491"/>
          </a:xfrm>
        </p:spPr>
        <p:txBody>
          <a:bodyPr>
            <a:normAutofit/>
          </a:bodyPr>
          <a:lstStyle/>
          <a:p>
            <a:pPr>
              <a:buNone/>
            </a:pPr>
            <a:r>
              <a:rPr lang="el-GR" dirty="0" smtClean="0"/>
              <a:t>ΚΙΒΩΤΙΑ</a:t>
            </a:r>
          </a:p>
          <a:p>
            <a:pPr algn="just">
              <a:buFont typeface="Wingdings" pitchFamily="2" charset="2"/>
              <a:buChar char="ü"/>
            </a:pPr>
            <a:r>
              <a:rPr lang="el-GR" dirty="0" smtClean="0"/>
              <a:t>Πλαστικά, για αποθήκευση μικρών εξαρτημάτων και υλικών. </a:t>
            </a:r>
          </a:p>
          <a:p>
            <a:pPr algn="just">
              <a:buFont typeface="Wingdings" pitchFamily="2" charset="2"/>
              <a:buChar char="ü"/>
            </a:pPr>
            <a:r>
              <a:rPr lang="el-GR" dirty="0" smtClean="0"/>
              <a:t> Τοποθετούνται στα ράφια ή στο δάπεδο, είτε αναρτώνται στον τοίχο. </a:t>
            </a:r>
          </a:p>
          <a:p>
            <a:pPr>
              <a:buNone/>
            </a:pPr>
            <a:r>
              <a:rPr lang="el-GR" dirty="0" smtClean="0"/>
              <a:t>ΦΑΤΝΩΜΑΤΑ </a:t>
            </a:r>
          </a:p>
          <a:p>
            <a:pPr algn="just">
              <a:buFont typeface="Wingdings" pitchFamily="2" charset="2"/>
              <a:buChar char="ü"/>
            </a:pPr>
            <a:r>
              <a:rPr lang="el-GR" dirty="0" smtClean="0"/>
              <a:t>Κατασκευάζονται από </a:t>
            </a:r>
            <a:r>
              <a:rPr lang="el-GR" dirty="0" err="1" smtClean="0"/>
              <a:t>σιδηρογωνιές</a:t>
            </a:r>
            <a:r>
              <a:rPr lang="el-GR" dirty="0" smtClean="0"/>
              <a:t> ή δοκούς.</a:t>
            </a:r>
          </a:p>
          <a:p>
            <a:pPr algn="just">
              <a:buFont typeface="Wingdings" pitchFamily="2" charset="2"/>
              <a:buChar char="ü"/>
            </a:pPr>
            <a:r>
              <a:rPr lang="el-GR" dirty="0" smtClean="0"/>
              <a:t>Για αποθήκευση μπαρών ή αξόνων και παρεμπόδιση της οριζόντιας κίνησής τους.</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ΕΝΤΥΠΑ ΑΠΟΘΗΚΗΣ </a:t>
            </a:r>
            <a:endParaRPr lang="el-GR" dirty="0"/>
          </a:p>
        </p:txBody>
      </p:sp>
      <p:sp>
        <p:nvSpPr>
          <p:cNvPr id="3" name="2 - Θέση περιεχομένου"/>
          <p:cNvSpPr>
            <a:spLocks noGrp="1"/>
          </p:cNvSpPr>
          <p:nvPr>
            <p:ph idx="1"/>
          </p:nvPr>
        </p:nvSpPr>
        <p:spPr/>
        <p:txBody>
          <a:bodyPr/>
          <a:lstStyle/>
          <a:p>
            <a:pPr marL="514350" indent="-514350" algn="just">
              <a:buFont typeface="+mj-lt"/>
              <a:buAutoNum type="arabicPeriod"/>
            </a:pPr>
            <a:r>
              <a:rPr lang="el-GR" dirty="0" smtClean="0"/>
              <a:t>Δελτίο παραγγελίας υλικού </a:t>
            </a:r>
          </a:p>
          <a:p>
            <a:pPr marL="514350" indent="-514350" algn="just">
              <a:buFont typeface="+mj-lt"/>
              <a:buAutoNum type="arabicPeriod"/>
            </a:pPr>
            <a:r>
              <a:rPr lang="el-GR" dirty="0" smtClean="0"/>
              <a:t> Δελτίο εισαγωγής υλικού </a:t>
            </a:r>
          </a:p>
          <a:p>
            <a:pPr marL="514350" indent="-514350" algn="just">
              <a:buFont typeface="+mj-lt"/>
              <a:buAutoNum type="arabicPeriod"/>
            </a:pPr>
            <a:r>
              <a:rPr lang="el-GR" dirty="0" smtClean="0"/>
              <a:t> Δελτίο εξαγωγής υλικού </a:t>
            </a:r>
          </a:p>
          <a:p>
            <a:pPr marL="514350" indent="-514350" algn="just">
              <a:buFont typeface="+mj-lt"/>
              <a:buAutoNum type="arabicPeriod"/>
            </a:pPr>
            <a:r>
              <a:rPr lang="el-GR" dirty="0" smtClean="0"/>
              <a:t> Καρτέλα κάθε υλικού </a:t>
            </a:r>
          </a:p>
          <a:p>
            <a:pPr marL="514350" indent="-514350" algn="just">
              <a:buFont typeface="+mj-lt"/>
              <a:buAutoNum type="arabicPeriod"/>
            </a:pPr>
            <a:r>
              <a:rPr lang="el-GR" dirty="0" smtClean="0"/>
              <a:t> Λοιπά έντυπα (συμφωνίες με το λογιστήριο, καύσιμα κίνησης, επιστροφή ελαττωματικών υλικών κ.ά.)</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ΔΕΛΤΙΟ ΠΑΡΑΓΓΕΛΙΑΣ</a:t>
            </a:r>
            <a:endParaRPr lang="el-GR"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pic>
        <p:nvPicPr>
          <p:cNvPr id="6146" name="Picture 2"/>
          <p:cNvPicPr>
            <a:picLocks noChangeAspect="1" noChangeArrowheads="1"/>
          </p:cNvPicPr>
          <p:nvPr/>
        </p:nvPicPr>
        <p:blipFill>
          <a:blip r:embed="rId2" cstate="print"/>
          <a:srcRect l="15769" t="36047" r="39956" b="16704"/>
          <a:stretch>
            <a:fillRect/>
          </a:stretch>
        </p:blipFill>
        <p:spPr bwMode="auto">
          <a:xfrm>
            <a:off x="971600" y="1340768"/>
            <a:ext cx="7584843" cy="45509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ΔΕΛΤΙΟ ΕΞΑΓΩΓΗΣ</a:t>
            </a:r>
            <a:endParaRPr lang="el-GR"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pic>
        <p:nvPicPr>
          <p:cNvPr id="5122" name="Picture 2"/>
          <p:cNvPicPr>
            <a:picLocks noChangeAspect="1" noChangeArrowheads="1"/>
          </p:cNvPicPr>
          <p:nvPr/>
        </p:nvPicPr>
        <p:blipFill>
          <a:blip r:embed="rId2" cstate="print"/>
          <a:srcRect l="15769" t="36047" r="40510" b="17688"/>
          <a:stretch>
            <a:fillRect/>
          </a:stretch>
        </p:blipFill>
        <p:spPr bwMode="auto">
          <a:xfrm>
            <a:off x="755576" y="1412776"/>
            <a:ext cx="7746222" cy="4608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ΚΑΡΤΕΛΑ ΑΠΟΘΗΚΗΣ </a:t>
            </a:r>
            <a:endParaRPr lang="el-GR"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pic>
        <p:nvPicPr>
          <p:cNvPr id="4098" name="Picture 2"/>
          <p:cNvPicPr>
            <a:picLocks noChangeAspect="1" noChangeArrowheads="1"/>
          </p:cNvPicPr>
          <p:nvPr/>
        </p:nvPicPr>
        <p:blipFill>
          <a:blip r:embed="rId2" cstate="print"/>
          <a:srcRect l="16322" t="34079" r="39956" b="16704"/>
          <a:stretch>
            <a:fillRect/>
          </a:stretch>
        </p:blipFill>
        <p:spPr bwMode="auto">
          <a:xfrm>
            <a:off x="539552" y="1163937"/>
            <a:ext cx="8280920" cy="5241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ΔΕΛΤΙΟ ΕΙΣΑΓΩΓΗΣ</a:t>
            </a:r>
            <a:endParaRPr lang="el-GR"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pic>
        <p:nvPicPr>
          <p:cNvPr id="7170" name="Picture 2"/>
          <p:cNvPicPr>
            <a:picLocks noChangeAspect="1" noChangeArrowheads="1"/>
          </p:cNvPicPr>
          <p:nvPr/>
        </p:nvPicPr>
        <p:blipFill>
          <a:blip r:embed="rId2" cstate="print"/>
          <a:srcRect l="15769" t="36047" r="39956" b="16704"/>
          <a:stretch>
            <a:fillRect/>
          </a:stretch>
        </p:blipFill>
        <p:spPr bwMode="auto">
          <a:xfrm>
            <a:off x="899592" y="1268760"/>
            <a:ext cx="7632848" cy="45797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0" dirty="0" smtClean="0"/>
              <a:t>ΣΥΝΕΡΓΕΙΑ ΕΠΙΣΚΕΥΩΝ ΚΑΙ ΣΥΝΤΗΡΗΣΗΣ</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92696"/>
            <a:ext cx="8229600" cy="5433467"/>
          </a:xfrm>
        </p:spPr>
        <p:txBody>
          <a:bodyPr>
            <a:normAutofit/>
          </a:bodyPr>
          <a:lstStyle/>
          <a:p>
            <a:pPr algn="just">
              <a:buFont typeface="Wingdings" pitchFamily="2" charset="2"/>
              <a:buChar char="ü"/>
            </a:pPr>
            <a:r>
              <a:rPr lang="el-GR" dirty="0" smtClean="0"/>
              <a:t> </a:t>
            </a:r>
            <a:r>
              <a:rPr lang="el-GR" b="1" dirty="0" smtClean="0"/>
              <a:t>Στεγασμένος χώρος </a:t>
            </a:r>
            <a:r>
              <a:rPr lang="el-GR" dirty="0" smtClean="0"/>
              <a:t>με ελεύθερο </a:t>
            </a:r>
            <a:r>
              <a:rPr lang="el-GR" b="1" dirty="0" smtClean="0"/>
              <a:t>ύψος</a:t>
            </a:r>
            <a:r>
              <a:rPr lang="el-GR" dirty="0" smtClean="0"/>
              <a:t> τουλάχιστον </a:t>
            </a:r>
            <a:r>
              <a:rPr lang="el-GR" b="1" dirty="0" smtClean="0"/>
              <a:t>5 μέτρων </a:t>
            </a:r>
            <a:r>
              <a:rPr lang="el-GR" dirty="0" smtClean="0"/>
              <a:t>και ικανό </a:t>
            </a:r>
            <a:r>
              <a:rPr lang="el-GR" b="1" dirty="0" smtClean="0"/>
              <a:t>πλάτος</a:t>
            </a:r>
            <a:r>
              <a:rPr lang="el-GR" dirty="0" smtClean="0"/>
              <a:t> εισόδου για την εύκολη </a:t>
            </a:r>
            <a:r>
              <a:rPr lang="el-GR" b="1" dirty="0" smtClean="0"/>
              <a:t>πρόσβαση των μηχανημάτων. </a:t>
            </a:r>
          </a:p>
          <a:p>
            <a:pPr algn="just">
              <a:buFont typeface="Wingdings" pitchFamily="2" charset="2"/>
              <a:buChar char="ü"/>
            </a:pPr>
            <a:r>
              <a:rPr lang="el-GR" dirty="0" smtClean="0"/>
              <a:t> </a:t>
            </a:r>
            <a:r>
              <a:rPr lang="el-GR" b="1" dirty="0" smtClean="0"/>
              <a:t>Κατασκευάζονται </a:t>
            </a:r>
            <a:r>
              <a:rPr lang="el-GR" dirty="0" smtClean="0"/>
              <a:t>από </a:t>
            </a:r>
            <a:r>
              <a:rPr lang="el-GR" b="1" dirty="0" smtClean="0"/>
              <a:t>μεταλλικό σκελετό </a:t>
            </a:r>
            <a:r>
              <a:rPr lang="el-GR" dirty="0" smtClean="0"/>
              <a:t>για να υπάρχουν </a:t>
            </a:r>
            <a:r>
              <a:rPr lang="el-GR" b="1" dirty="0" smtClean="0"/>
              <a:t>μεγάλα ανοίγματα </a:t>
            </a:r>
            <a:r>
              <a:rPr lang="el-GR" dirty="0" smtClean="0"/>
              <a:t>χωρίς υποστυλώματα. </a:t>
            </a:r>
          </a:p>
          <a:p>
            <a:pPr algn="just">
              <a:buFont typeface="Wingdings" pitchFamily="2" charset="2"/>
              <a:buChar char="ü"/>
            </a:pPr>
            <a:r>
              <a:rPr lang="el-GR" dirty="0" smtClean="0"/>
              <a:t> Αποτελούνται από τους χώρους εργασίας και τους δευτερεύοντες βοηθητικούς χώρους.</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
        <p:nvSpPr>
          <p:cNvPr id="18434" name="AutoShape 2" descr="ΣΥΝΤΗΡΗΣΗ ΔΟΜΙΚΩΝ ΜΗΧΑΝΩΝ- ΟΡΓΑΝΩΣΗ ΚΑΙ ΛΕΙΤΟΥΡΓΙΑ ΣΥΝΕΡΓΕΙΟΥ ΔΟ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8436" name="AutoShape 4" descr="ΣΥΝΤΗΡΗΣΗ ΔΟΜΙΚΩΝ ΜΗΧΑΝΩΝ- ΟΡΓΑΝΩΣΗ ΚΑΙ ΛΕΙΤΟΥΡΓΙΑ ΣΥΝΕΡΓΕΙΟΥ ΔΟ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8438" name="AutoShape 6" descr="ΣΥΝΤΗΡΗΣΗ ΔΟΜΙΚΩΝ ΜΗΧΑΝΩΝ- ΟΡΓΑΝΩΣΗ ΚΑΙ ΛΕΙΤΟΥΡΓΙΑ ΣΥΝΕΡΓΕΙΟΥ ΔΟ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8440" name="AutoShape 8" descr="ΣΥΝΤΗΡΗΣΗ ΔΟΜΙΚΩΝ ΜΗΧΑΝΩΝ- ΟΡΓΑΝΩΣΗ ΚΑΙ ΛΕΙΤΟΥΡΓΙΑ ΣΥΝΕΡΓΕΙΟΥ ΔΟ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8442" name="AutoShape 10" descr="ΣΥΝΤΗΡΗΣΗ ΔΟΜΙΚΩΝ ΜΗΧΑΝΩΝ- ΟΡΓΑΝΩΣΗ ΚΑΙ ΛΕΙΤΟΥΡΓΙΑ ΣΥΝΕΡΓΕΙΟΥ ΔΟ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8444" name="AutoShape 12" descr="ΣΥΝΤΗΡΗΣΗ ΔΟΜΙΚΩΝ ΜΗΧΑΝΩΝ- ΟΡΓΑΝΩΣΗ ΚΑΙ ΛΕΙΤΟΥΡΓΙΑ ΣΥΝΕΡΓΕΙΟΥ ΔΟ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8446" name="AutoShape 14" descr="ΣΥΝΤΗΡΗΣΗ ΔΟΜΙΚΩΝ ΜΗΧΑΝΩΝ- ΟΡΓΑΝΩΣΗ ΚΑΙ ΛΕΙΤΟΥΡΓΙΑ ΣΥΝΕΡΓΕΙΟΥ ΔΟΜ"/>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ΚΥΡΙΩΣ ΧΩΡΟΣ ΕΡΓΑΣΙΑΣ </a:t>
            </a:r>
            <a:endParaRPr lang="el-GR" dirty="0"/>
          </a:p>
        </p:txBody>
      </p:sp>
      <p:sp>
        <p:nvSpPr>
          <p:cNvPr id="3" name="2 - Θέση περιεχομένου"/>
          <p:cNvSpPr>
            <a:spLocks noGrp="1"/>
          </p:cNvSpPr>
          <p:nvPr>
            <p:ph idx="1"/>
          </p:nvPr>
        </p:nvSpPr>
        <p:spPr/>
        <p:txBody>
          <a:bodyPr/>
          <a:lstStyle/>
          <a:p>
            <a:pPr marL="514350" indent="-514350" algn="just">
              <a:buNone/>
            </a:pPr>
            <a:r>
              <a:rPr lang="el-GR" dirty="0" smtClean="0"/>
              <a:t>Περιλαμβάνει: </a:t>
            </a:r>
          </a:p>
          <a:p>
            <a:pPr marL="514350" indent="-514350" algn="just">
              <a:buFont typeface="+mj-lt"/>
              <a:buAutoNum type="arabicPeriod"/>
            </a:pPr>
            <a:r>
              <a:rPr lang="el-GR" dirty="0" smtClean="0"/>
              <a:t> Λάκκοι εργασίας </a:t>
            </a:r>
          </a:p>
          <a:p>
            <a:pPr marL="514350" indent="-514350" algn="just">
              <a:buFont typeface="+mj-lt"/>
              <a:buAutoNum type="arabicPeriod"/>
            </a:pPr>
            <a:r>
              <a:rPr lang="el-GR" dirty="0" smtClean="0"/>
              <a:t> Ράμπα επιθεώρησης </a:t>
            </a:r>
          </a:p>
          <a:p>
            <a:pPr marL="514350" indent="-514350" algn="just">
              <a:buFont typeface="+mj-lt"/>
              <a:buAutoNum type="arabicPeriod"/>
            </a:pPr>
            <a:r>
              <a:rPr lang="el-GR" dirty="0" smtClean="0"/>
              <a:t> Χώροι ανύψωσης μηχανημάτων </a:t>
            </a:r>
          </a:p>
          <a:p>
            <a:pPr marL="514350" indent="-514350" algn="just">
              <a:buFont typeface="+mj-lt"/>
              <a:buAutoNum type="arabicPeriod"/>
            </a:pPr>
            <a:r>
              <a:rPr lang="el-GR" dirty="0" smtClean="0"/>
              <a:t> Εργαστήρια μεταλλικών κατασκευών (συναρμολόγηση κατασκευών, σφυρηλάτηση ελασμάτων κ.ά.</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ΔΕΥΤΕΡΕΥΟΝΤΕΣ ΒΟΗΘΗΤΙΚΟΙ ΧΩΡΟΙ </a:t>
            </a:r>
            <a:endParaRPr lang="el-GR" dirty="0"/>
          </a:p>
        </p:txBody>
      </p:sp>
      <p:sp>
        <p:nvSpPr>
          <p:cNvPr id="3" name="2 - Θέση περιεχομένου"/>
          <p:cNvSpPr>
            <a:spLocks noGrp="1"/>
          </p:cNvSpPr>
          <p:nvPr>
            <p:ph idx="1"/>
          </p:nvPr>
        </p:nvSpPr>
        <p:spPr/>
        <p:txBody>
          <a:bodyPr>
            <a:normAutofit fontScale="92500" lnSpcReduction="20000"/>
          </a:bodyPr>
          <a:lstStyle/>
          <a:p>
            <a:pPr>
              <a:buNone/>
            </a:pPr>
            <a:r>
              <a:rPr lang="el-GR" dirty="0" smtClean="0"/>
              <a:t>Χώροι μεμονωμένων επισκευών.  Δηλαδή: </a:t>
            </a:r>
          </a:p>
          <a:p>
            <a:pPr>
              <a:buFont typeface="Wingdings" pitchFamily="2" charset="2"/>
              <a:buChar char="ü"/>
            </a:pPr>
            <a:r>
              <a:rPr lang="el-GR" dirty="0" smtClean="0"/>
              <a:t>Πάγκοι εργασίας </a:t>
            </a:r>
          </a:p>
          <a:p>
            <a:pPr>
              <a:buFont typeface="Wingdings" pitchFamily="2" charset="2"/>
              <a:buChar char="ü"/>
            </a:pPr>
            <a:r>
              <a:rPr lang="el-GR" dirty="0" smtClean="0"/>
              <a:t> Ηλεκτρολογείο </a:t>
            </a:r>
          </a:p>
          <a:p>
            <a:pPr>
              <a:buFont typeface="Wingdings" pitchFamily="2" charset="2"/>
              <a:buChar char="ü"/>
            </a:pPr>
            <a:r>
              <a:rPr lang="el-GR" dirty="0" smtClean="0"/>
              <a:t> Μηχανουργικός τόρνος </a:t>
            </a:r>
          </a:p>
          <a:p>
            <a:pPr>
              <a:buFont typeface="Wingdings" pitchFamily="2" charset="2"/>
              <a:buChar char="ü"/>
            </a:pPr>
            <a:r>
              <a:rPr lang="el-GR" dirty="0" smtClean="0"/>
              <a:t> Μηχανή </a:t>
            </a:r>
            <a:r>
              <a:rPr lang="el-GR" dirty="0" err="1" smtClean="0"/>
              <a:t>αναμετάλλωσης</a:t>
            </a:r>
            <a:r>
              <a:rPr lang="el-GR" dirty="0" smtClean="0"/>
              <a:t> </a:t>
            </a:r>
          </a:p>
          <a:p>
            <a:pPr>
              <a:buFont typeface="Wingdings" pitchFamily="2" charset="2"/>
              <a:buChar char="ü"/>
            </a:pPr>
            <a:r>
              <a:rPr lang="el-GR" dirty="0" smtClean="0"/>
              <a:t> Μηχάνημα αναγόμωσης ερπυστριών </a:t>
            </a:r>
          </a:p>
          <a:p>
            <a:pPr>
              <a:buFont typeface="Wingdings" pitchFamily="2" charset="2"/>
              <a:buChar char="ü"/>
            </a:pPr>
            <a:r>
              <a:rPr lang="el-GR" dirty="0" smtClean="0"/>
              <a:t> Ξυλουργείο </a:t>
            </a:r>
          </a:p>
          <a:p>
            <a:pPr>
              <a:buFont typeface="Wingdings" pitchFamily="2" charset="2"/>
              <a:buChar char="ü"/>
            </a:pPr>
            <a:r>
              <a:rPr lang="el-GR" dirty="0" smtClean="0"/>
              <a:t> Χώροι πλύσης και λίπανσης μηχανημάτων </a:t>
            </a:r>
          </a:p>
          <a:p>
            <a:pPr>
              <a:buFont typeface="Wingdings" pitchFamily="2" charset="2"/>
              <a:buChar char="ü"/>
            </a:pPr>
            <a:r>
              <a:rPr lang="el-GR" dirty="0" smtClean="0"/>
              <a:t>Στεγανοποιημένος χώρος απόθεσης λυμάτων</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Επιλογή θέσης εργοταξίου.</a:t>
            </a:r>
            <a:endParaRPr lang="en-US" dirty="0"/>
          </a:p>
        </p:txBody>
      </p:sp>
      <p:sp>
        <p:nvSpPr>
          <p:cNvPr id="3" name="2 - Θέση περιεχομένου"/>
          <p:cNvSpPr>
            <a:spLocks noGrp="1"/>
          </p:cNvSpPr>
          <p:nvPr>
            <p:ph idx="1"/>
          </p:nvPr>
        </p:nvSpPr>
        <p:spPr/>
        <p:txBody>
          <a:bodyPr/>
          <a:lstStyle/>
          <a:p>
            <a:pPr>
              <a:buNone/>
            </a:pPr>
            <a:r>
              <a:rPr lang="el-GR" dirty="0" smtClean="0"/>
              <a:t>Η επιλογή θέσης εργοταξίου επηρεάζεται από: Εάν το έργο βρίσκεται στην </a:t>
            </a:r>
            <a:r>
              <a:rPr lang="el-GR" b="1" dirty="0" smtClean="0">
                <a:solidFill>
                  <a:srgbClr val="FF0000"/>
                </a:solidFill>
              </a:rPr>
              <a:t>ύπαιθρο ή μέσα στην πόλη. </a:t>
            </a:r>
          </a:p>
          <a:p>
            <a:pPr>
              <a:buNone/>
            </a:pPr>
            <a:endParaRPr lang="el-GR" b="1" dirty="0" smtClean="0">
              <a:solidFill>
                <a:srgbClr val="FF0000"/>
              </a:solidFill>
            </a:endParaRPr>
          </a:p>
          <a:p>
            <a:pPr algn="just">
              <a:buNone/>
            </a:pPr>
            <a:r>
              <a:rPr lang="el-GR" dirty="0" smtClean="0"/>
              <a:t>Αν βρίσκεται στην πόλη τότε υπάρχουν περιορισμοί, που πηγάζουν από την ανάγκη συνέχισης των κανονικών δραστηριοτήτων της περιοχής.</a:t>
            </a:r>
            <a:endParaRPr lang="en-US" b="1" dirty="0">
              <a:solidFill>
                <a:srgbClr val="FF0000"/>
              </a:solidFill>
            </a:endParaRP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0" dirty="0" smtClean="0"/>
              <a:t>ΥΠΟΛΟΙΠΕΣ ΕΓΚΑΤΑΣΤΑΣΕΙΣ</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print">
            <a:lum bright="19000"/>
          </a:blip>
          <a:srcRect l="30158" t="21281" r="39403" b="48203"/>
          <a:stretch>
            <a:fillRect/>
          </a:stretch>
        </p:blipFill>
        <p:spPr bwMode="auto">
          <a:xfrm>
            <a:off x="3778243" y="0"/>
            <a:ext cx="5365757"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 Τίτλος"/>
          <p:cNvSpPr>
            <a:spLocks noGrp="1"/>
          </p:cNvSpPr>
          <p:nvPr>
            <p:ph type="title"/>
          </p:nvPr>
        </p:nvSpPr>
        <p:spPr/>
        <p:txBody>
          <a:bodyPr>
            <a:normAutofit fontScale="90000"/>
          </a:bodyPr>
          <a:lstStyle/>
          <a:p>
            <a:r>
              <a:rPr lang="el-GR" dirty="0" smtClean="0"/>
              <a:t>ΕΓΚΑΤΑΣΤΑΣΗ ΠΑΡΑΓΩΓΗΣ ΑΔΡΑΝΩΝ ΥΛΙΚΩΝ</a:t>
            </a:r>
            <a:endParaRPr lang="el-GR" dirty="0"/>
          </a:p>
        </p:txBody>
      </p:sp>
      <p:sp>
        <p:nvSpPr>
          <p:cNvPr id="3" name="2 - Θέση περιεχομένου"/>
          <p:cNvSpPr>
            <a:spLocks noGrp="1"/>
          </p:cNvSpPr>
          <p:nvPr>
            <p:ph idx="1"/>
          </p:nvPr>
        </p:nvSpPr>
        <p:spPr/>
        <p:txBody>
          <a:bodyPr>
            <a:normAutofit fontScale="85000" lnSpcReduction="10000"/>
          </a:bodyPr>
          <a:lstStyle/>
          <a:p>
            <a:pPr algn="just">
              <a:buFont typeface="Wingdings" pitchFamily="2" charset="2"/>
              <a:buChar char="ü"/>
            </a:pPr>
            <a:r>
              <a:rPr lang="el-GR" dirty="0" smtClean="0"/>
              <a:t>Τα αδρανή λαμβάνονται από αποθέσεις αμμοχάλικων σε ρέματα, </a:t>
            </a:r>
            <a:r>
              <a:rPr lang="el-GR" dirty="0" err="1" smtClean="0"/>
              <a:t>χειμμάρους</a:t>
            </a:r>
            <a:r>
              <a:rPr lang="el-GR" dirty="0" smtClean="0"/>
              <a:t>, εκβολές ποταμών, ακτές λιμνών ή μέσα στο έδαφος. </a:t>
            </a:r>
          </a:p>
          <a:p>
            <a:pPr algn="just">
              <a:buFont typeface="Wingdings" pitchFamily="2" charset="2"/>
              <a:buChar char="ü"/>
            </a:pPr>
            <a:r>
              <a:rPr lang="el-GR" dirty="0" smtClean="0"/>
              <a:t> Μετά την εξεύρεση απαιτείται </a:t>
            </a:r>
            <a:r>
              <a:rPr lang="el-GR" dirty="0" err="1" smtClean="0"/>
              <a:t>εργαστηρικός</a:t>
            </a:r>
            <a:r>
              <a:rPr lang="el-GR" dirty="0" smtClean="0"/>
              <a:t> έλεγχος. </a:t>
            </a:r>
          </a:p>
          <a:p>
            <a:pPr algn="just">
              <a:buFont typeface="Wingdings" pitchFamily="2" charset="2"/>
              <a:buChar char="ü"/>
            </a:pPr>
            <a:r>
              <a:rPr lang="el-GR" dirty="0" smtClean="0"/>
              <a:t>Ακολουθούν οι εργασίες προετοιμασίας του χώρου και η εκλογή της μεθόδου ανάπτυξης. </a:t>
            </a:r>
          </a:p>
          <a:p>
            <a:pPr algn="just">
              <a:buFont typeface="Wingdings" pitchFamily="2" charset="2"/>
              <a:buChar char="ü"/>
            </a:pPr>
            <a:r>
              <a:rPr lang="el-GR" dirty="0" smtClean="0"/>
              <a:t>Τέλος, επιλέγεται ο κατάλληλος μηχανικός εξοπλισμός. </a:t>
            </a:r>
          </a:p>
          <a:p>
            <a:pPr algn="just">
              <a:buFont typeface="Wingdings" pitchFamily="2" charset="2"/>
              <a:buChar char="ü"/>
            </a:pPr>
            <a:r>
              <a:rPr lang="el-GR" dirty="0" smtClean="0"/>
              <a:t>Μπορεί να περιλαμβάνονται και βοηθητικές εγκαταστάσεις όπως αποθήκη εκρηκτικών, κατάλυμα προσωπικού, μικρός αποχετευτικός χώρος κ.ά.</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ORYKTOS-TZEFERIS: Ιουνίου 2010"/>
          <p:cNvPicPr>
            <a:picLocks noChangeAspect="1" noChangeArrowheads="1"/>
          </p:cNvPicPr>
          <p:nvPr/>
        </p:nvPicPr>
        <p:blipFill>
          <a:blip r:embed="rId2" cstate="print"/>
          <a:srcRect/>
          <a:stretch>
            <a:fillRect/>
          </a:stretch>
        </p:blipFill>
        <p:spPr bwMode="auto">
          <a:xfrm>
            <a:off x="0" y="0"/>
            <a:ext cx="9144000" cy="4941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 Τίτλος"/>
          <p:cNvSpPr>
            <a:spLocks noGrp="1"/>
          </p:cNvSpPr>
          <p:nvPr>
            <p:ph type="title"/>
          </p:nvPr>
        </p:nvSpPr>
        <p:spPr>
          <a:xfrm>
            <a:off x="683568" y="5085184"/>
            <a:ext cx="7772400" cy="1362075"/>
          </a:xfrm>
        </p:spPr>
        <p:txBody>
          <a:bodyPr>
            <a:noAutofit/>
          </a:bodyPr>
          <a:lstStyle/>
          <a:p>
            <a:r>
              <a:rPr lang="el-GR" sz="3200" dirty="0" smtClean="0"/>
              <a:t>ΕΓΚΑΤΑΣΤΑΣΗ ΠΑΡΑΓΩΓΗΣ ΣΚΥΡΟΔΕΜΑΤΟΣ – ΑΣΦΑΛΤΟΣΚΥΡΟΔΕΜΑΤΟΣ ΚΑΙ ΠΡΟΚΑΤΑΣΚΕΥΗΣ</a:t>
            </a:r>
            <a:endParaRPr lang="el-GR" sz="3200" dirty="0"/>
          </a:p>
        </p:txBody>
      </p:sp>
      <p:sp>
        <p:nvSpPr>
          <p:cNvPr id="4" name="3 - Θέση υποσέλιδου"/>
          <p:cNvSpPr>
            <a:spLocks noGrp="1"/>
          </p:cNvSpPr>
          <p:nvPr>
            <p:ph type="ftr" sz="quarter" idx="11"/>
          </p:nvPr>
        </p:nvSpPr>
        <p:spPr/>
        <p:txBody>
          <a:bodyPr/>
          <a:lstStyle/>
          <a:p>
            <a:r>
              <a:rPr lang="el-GR" dirty="0" smtClean="0"/>
              <a:t>ΨΑΡΡΑ ΝΙΚΟΛΙΑ ΠΕ81</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Σιλό τσιμέντου και εξοπλισμός"/>
          <p:cNvPicPr>
            <a:picLocks noChangeAspect="1" noChangeArrowheads="1"/>
          </p:cNvPicPr>
          <p:nvPr/>
        </p:nvPicPr>
        <p:blipFill>
          <a:blip r:embed="rId2" cstate="print">
            <a:lum bright="7000"/>
          </a:blip>
          <a:srcRect t="5545"/>
          <a:stretch>
            <a:fillRect/>
          </a:stretch>
        </p:blipFill>
        <p:spPr bwMode="auto">
          <a:xfrm>
            <a:off x="0" y="0"/>
            <a:ext cx="5965016" cy="6133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 Τίτλος"/>
          <p:cNvSpPr>
            <a:spLocks noGrp="1"/>
          </p:cNvSpPr>
          <p:nvPr>
            <p:ph type="title"/>
          </p:nvPr>
        </p:nvSpPr>
        <p:spPr/>
        <p:txBody>
          <a:bodyPr>
            <a:noAutofit/>
          </a:bodyPr>
          <a:lstStyle/>
          <a:p>
            <a:pPr algn="l"/>
            <a:r>
              <a:rPr lang="el-GR" sz="3200" dirty="0" smtClean="0"/>
              <a:t>ΕΓΚΑΤΑΣΤΑΣΗ ΠΑΡΑΓΩΓΗΣ ΣΚΥΡΟΔΕΜΑΤΟΣ – ΑΣΦΑΛΤΟΣΚΥΡΟΔΕΜΑΤΟΣ ΚΑΙ ΠΡΟΚΑΤΑΣΚΕΥΗΣ</a:t>
            </a:r>
            <a:endParaRPr lang="el-GR" sz="3200" dirty="0"/>
          </a:p>
        </p:txBody>
      </p:sp>
      <p:sp>
        <p:nvSpPr>
          <p:cNvPr id="3" name="2 - Θέση περιεχομένου"/>
          <p:cNvSpPr>
            <a:spLocks noGrp="1"/>
          </p:cNvSpPr>
          <p:nvPr>
            <p:ph idx="1"/>
          </p:nvPr>
        </p:nvSpPr>
        <p:spPr/>
        <p:txBody>
          <a:bodyPr>
            <a:normAutofit/>
          </a:bodyPr>
          <a:lstStyle/>
          <a:p>
            <a:pPr marL="514350" indent="-514350" algn="just">
              <a:buFont typeface="Wingdings" pitchFamily="2" charset="2"/>
              <a:buChar char="ü"/>
            </a:pPr>
            <a:r>
              <a:rPr lang="el-GR" dirty="0" smtClean="0"/>
              <a:t>Βρίσκεται κοντά στις εγκαταστάσεις παραγωγής αδρανών υλικών. </a:t>
            </a:r>
          </a:p>
          <a:p>
            <a:pPr marL="514350" indent="-514350" algn="just">
              <a:buNone/>
            </a:pPr>
            <a:r>
              <a:rPr lang="el-GR" dirty="0" smtClean="0"/>
              <a:t>Περιλαμβάνουν: σιλό (τσιμέντου ή </a:t>
            </a:r>
            <a:r>
              <a:rPr lang="el-GR" dirty="0" err="1" smtClean="0"/>
              <a:t>ασφαλτομείγματος</a:t>
            </a:r>
            <a:r>
              <a:rPr lang="el-GR" dirty="0" smtClean="0"/>
              <a:t>), σιλό αδρανών, κόσκινα, ξηραντήριο, αναμεικτήρα, </a:t>
            </a:r>
            <a:r>
              <a:rPr lang="el-GR" dirty="0" err="1" smtClean="0"/>
              <a:t>ζυγιστήριο</a:t>
            </a:r>
            <a:r>
              <a:rPr lang="el-GR" dirty="0" smtClean="0"/>
              <a:t>, τροφοδοτικές διατάξεις (ιμάντες μεταφοράς) ή χοάνη, κάδους οικοδομικού γερανού ή φορτηγά μεταφοράς. </a:t>
            </a: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836712"/>
            <a:ext cx="8229600" cy="5289451"/>
          </a:xfrm>
        </p:spPr>
        <p:txBody>
          <a:bodyPr>
            <a:normAutofit/>
          </a:bodyPr>
          <a:lstStyle/>
          <a:p>
            <a:pPr algn="just">
              <a:buFont typeface="Wingdings" pitchFamily="2" charset="2"/>
              <a:buChar char="ü"/>
            </a:pPr>
            <a:r>
              <a:rPr lang="el-GR" dirty="0" smtClean="0"/>
              <a:t> Οι εγκαταστάσεις παραγωγής διακρίνονται σε διάφορους τύπους και έχουν διαφορετικά μεγέθη. </a:t>
            </a:r>
          </a:p>
          <a:p>
            <a:pPr algn="just">
              <a:buFont typeface="Wingdings" pitchFamily="2" charset="2"/>
              <a:buChar char="ü"/>
            </a:pPr>
            <a:r>
              <a:rPr lang="el-GR" dirty="0" smtClean="0"/>
              <a:t> Οι εγκαταστάσεις προκατασκευής δημιουργούνται σε συνέχεια των εγκαταστάσεων παραγωγής σκυροδέματος και διαθέτουν καλούπια, βοηθητικές συσκευές-υλικά ελέγχου και ύπαρξη χώρου απόθεσης των προϊόντων.</a:t>
            </a:r>
          </a:p>
          <a:p>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ΕΡΓΟΤΑΞΙΑΚΟ ΕΡΓΑΣΤΗΡΙΟ </a:t>
            </a:r>
            <a:endParaRPr lang="el-GR" dirty="0"/>
          </a:p>
        </p:txBody>
      </p:sp>
      <p:sp>
        <p:nvSpPr>
          <p:cNvPr id="3" name="2 - Θέση περιεχομένου"/>
          <p:cNvSpPr>
            <a:spLocks noGrp="1"/>
          </p:cNvSpPr>
          <p:nvPr>
            <p:ph idx="1"/>
          </p:nvPr>
        </p:nvSpPr>
        <p:spPr/>
        <p:txBody>
          <a:bodyPr/>
          <a:lstStyle/>
          <a:p>
            <a:pPr>
              <a:buFont typeface="Wingdings" pitchFamily="2" charset="2"/>
              <a:buChar char="q"/>
            </a:pPr>
            <a:r>
              <a:rPr lang="el-GR" dirty="0" smtClean="0"/>
              <a:t>Ελέγχει τα χρησιμοποιούμενα υλικά από το εργοτάξιο. </a:t>
            </a:r>
          </a:p>
          <a:p>
            <a:pPr>
              <a:buFont typeface="Wingdings" pitchFamily="2" charset="2"/>
              <a:buChar char="q"/>
            </a:pPr>
            <a:r>
              <a:rPr lang="el-GR" dirty="0" smtClean="0"/>
              <a:t>Τοποθετείται σε στεγασμένο χώρο (30-40 </a:t>
            </a:r>
            <a:r>
              <a:rPr lang="el-GR" dirty="0" err="1" smtClean="0"/>
              <a:t>τ.μ</a:t>
            </a:r>
            <a:r>
              <a:rPr lang="el-GR" dirty="0" smtClean="0"/>
              <a:t>.) κοντά στις εγκαταστάσεις παραγωγής. </a:t>
            </a:r>
          </a:p>
          <a:p>
            <a:pPr>
              <a:buFont typeface="Wingdings" pitchFamily="2" charset="2"/>
              <a:buChar char="q"/>
            </a:pPr>
            <a:r>
              <a:rPr lang="el-GR" dirty="0" smtClean="0"/>
              <a:t> Είναι εφοδιασμένο με συσκευές και όργανα μέτρησης της ποιότητας των υλικών.</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ΚΑΤΟΙΚΙΕΣ ΠΡΟΣΩΠΙΚΟΥ </a:t>
            </a:r>
            <a:endParaRPr lang="el-GR" dirty="0"/>
          </a:p>
        </p:txBody>
      </p:sp>
      <p:sp>
        <p:nvSpPr>
          <p:cNvPr id="3" name="2 - Θέση περιεχομένου"/>
          <p:cNvSpPr>
            <a:spLocks noGrp="1"/>
          </p:cNvSpPr>
          <p:nvPr>
            <p:ph idx="1"/>
          </p:nvPr>
        </p:nvSpPr>
        <p:spPr/>
        <p:txBody>
          <a:bodyPr/>
          <a:lstStyle/>
          <a:p>
            <a:pPr algn="just">
              <a:buFont typeface="Wingdings" pitchFamily="2" charset="2"/>
              <a:buChar char="q"/>
            </a:pPr>
            <a:r>
              <a:rPr lang="el-GR" dirty="0" smtClean="0"/>
              <a:t>Κατασκευάζονται όταν το εργοτάξιο βρίσκεται μακριά από πόλεις ή χωριά. </a:t>
            </a:r>
          </a:p>
          <a:p>
            <a:pPr algn="just">
              <a:buFont typeface="Wingdings" pitchFamily="2" charset="2"/>
              <a:buChar char="q"/>
            </a:pPr>
            <a:r>
              <a:rPr lang="el-GR" dirty="0" smtClean="0"/>
              <a:t>Περιλαμβάνουν εγκαταστάσεις διαβίωσης και παραμονής, αναψυκτήρια και εστιατόρια. </a:t>
            </a:r>
          </a:p>
          <a:p>
            <a:pPr algn="just">
              <a:buFont typeface="Wingdings" pitchFamily="2" charset="2"/>
              <a:buChar char="q"/>
            </a:pPr>
            <a:r>
              <a:rPr lang="el-GR" dirty="0" smtClean="0"/>
              <a:t>Δεν προσφέρονται αλκοολούχα ποτά. </a:t>
            </a:r>
          </a:p>
          <a:p>
            <a:pPr algn="just">
              <a:buFont typeface="Wingdings" pitchFamily="2" charset="2"/>
              <a:buChar char="q"/>
            </a:pPr>
            <a:r>
              <a:rPr lang="el-GR" dirty="0" smtClean="0"/>
              <a:t> Η κατασκευή τους είναι λυόμενα οικήματα ή τροχόσπιτα.</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ΧΩΡΟΙ ΣΤΑΘΜΕΥΣΗΣ </a:t>
            </a:r>
            <a:endParaRPr lang="el-GR" dirty="0"/>
          </a:p>
        </p:txBody>
      </p:sp>
      <p:sp>
        <p:nvSpPr>
          <p:cNvPr id="3" name="2 - Θέση περιεχομένου"/>
          <p:cNvSpPr>
            <a:spLocks noGrp="1"/>
          </p:cNvSpPr>
          <p:nvPr>
            <p:ph idx="1"/>
          </p:nvPr>
        </p:nvSpPr>
        <p:spPr/>
        <p:txBody>
          <a:bodyPr/>
          <a:lstStyle/>
          <a:p>
            <a:pPr algn="just">
              <a:buFont typeface="Wingdings" pitchFamily="2" charset="2"/>
              <a:buChar char="q"/>
            </a:pPr>
            <a:r>
              <a:rPr lang="el-GR" dirty="0" smtClean="0"/>
              <a:t> Υπαίθριοι χώροι στάθμευσης </a:t>
            </a:r>
            <a:r>
              <a:rPr lang="el-GR" dirty="0" err="1" smtClean="0"/>
              <a:t>εργοταξιακών</a:t>
            </a:r>
            <a:r>
              <a:rPr lang="el-GR" dirty="0" smtClean="0"/>
              <a:t> μηχανημάτων. </a:t>
            </a:r>
          </a:p>
          <a:p>
            <a:pPr algn="just">
              <a:buFont typeface="Wingdings" pitchFamily="2" charset="2"/>
              <a:buChar char="q"/>
            </a:pPr>
            <a:r>
              <a:rPr lang="el-GR" dirty="0" smtClean="0"/>
              <a:t> Υπαίθριοι χώροι στάθμευσης οχημάτων κίνησης του προσωπικού. </a:t>
            </a:r>
          </a:p>
          <a:p>
            <a:pPr algn="just">
              <a:buFont typeface="Wingdings" pitchFamily="2" charset="2"/>
              <a:buChar char="q"/>
            </a:pPr>
            <a:r>
              <a:rPr lang="el-GR" dirty="0" smtClean="0"/>
              <a:t> Κοντά στα </a:t>
            </a:r>
            <a:r>
              <a:rPr lang="el-GR" dirty="0" err="1" smtClean="0"/>
              <a:t>εργοταξιακά</a:t>
            </a:r>
            <a:r>
              <a:rPr lang="el-GR" dirty="0" smtClean="0"/>
              <a:t> γραφεία, στις αποθήκες, στα συνεργεία κ.α.</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ΕΓΚΑΤΑΣΤΑΣΕΙΣ ΣΕ ΜΕΓΑΛΑ ΕΡΓΟΤΑΞΙΑ </a:t>
            </a:r>
            <a:endParaRPr lang="el-GR" dirty="0"/>
          </a:p>
        </p:txBody>
      </p:sp>
      <p:sp>
        <p:nvSpPr>
          <p:cNvPr id="3" name="2 - Θέση περιεχομένου"/>
          <p:cNvSpPr>
            <a:spLocks noGrp="1"/>
          </p:cNvSpPr>
          <p:nvPr>
            <p:ph idx="1"/>
          </p:nvPr>
        </p:nvSpPr>
        <p:spPr/>
        <p:txBody>
          <a:bodyPr>
            <a:normAutofit fontScale="92500" lnSpcReduction="20000"/>
          </a:bodyPr>
          <a:lstStyle/>
          <a:p>
            <a:pPr algn="just">
              <a:buFont typeface="Wingdings" pitchFamily="2" charset="2"/>
              <a:buChar char="ü"/>
            </a:pPr>
            <a:r>
              <a:rPr lang="el-GR" dirty="0" smtClean="0"/>
              <a:t>Εγκατάσταση παραγωγής και διανομής ηλεκτρικής ενέργειας. (όταν δεν είναι δυνατή ή οικονομικά συμφέρουσα η σύνδεση με το δίκτυο της Δ.Ε.Η.) </a:t>
            </a:r>
          </a:p>
          <a:p>
            <a:pPr algn="just">
              <a:buFont typeface="Wingdings" pitchFamily="2" charset="2"/>
              <a:buChar char="ü"/>
            </a:pPr>
            <a:r>
              <a:rPr lang="el-GR" dirty="0" smtClean="0"/>
              <a:t> </a:t>
            </a:r>
            <a:r>
              <a:rPr lang="el-GR" dirty="0" err="1" smtClean="0"/>
              <a:t>Εκγατάσταση</a:t>
            </a:r>
            <a:r>
              <a:rPr lang="el-GR" dirty="0" smtClean="0"/>
              <a:t> παραγωγής πεπιεσμένου αέρα. (για τη λειτουργία και την κίνηση εργαλείων, </a:t>
            </a:r>
            <a:r>
              <a:rPr lang="el-GR" dirty="0" err="1" smtClean="0"/>
              <a:t>εκτό΄ξευση</a:t>
            </a:r>
            <a:r>
              <a:rPr lang="el-GR" dirty="0" smtClean="0"/>
              <a:t> σκυροδέματος κ.ά.) </a:t>
            </a:r>
          </a:p>
          <a:p>
            <a:pPr algn="just">
              <a:buFont typeface="Wingdings" pitchFamily="2" charset="2"/>
              <a:buChar char="ü"/>
            </a:pPr>
            <a:r>
              <a:rPr lang="el-GR" dirty="0" smtClean="0"/>
              <a:t>Εγκατάσταση παραγωγής ατμού. (για την ταχεία ωρίμανση του σκυροδέματος, τη θέρμανση των αδρανών, τη λειτουργία κεντρικών δικτύων θέρμανσης κ.ά.)</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smtClean="0"/>
              <a:t>Y</a:t>
            </a:r>
            <a:r>
              <a:rPr lang="el-GR" smtClean="0"/>
              <a:t>π</a:t>
            </a:r>
            <a:r>
              <a:rPr lang="en-US" smtClean="0"/>
              <a:t>OMNHMA </a:t>
            </a:r>
            <a:endParaRPr lang="el-GR" dirty="0"/>
          </a:p>
        </p:txBody>
      </p:sp>
      <p:sp>
        <p:nvSpPr>
          <p:cNvPr id="3" name="2 - Θέση κειμένου"/>
          <p:cNvSpPr>
            <a:spLocks noGrp="1"/>
          </p:cNvSpPr>
          <p:nvPr>
            <p:ph type="body" idx="1"/>
          </p:nvPr>
        </p:nvSpPr>
        <p:spPr/>
        <p:txBody>
          <a:bodyPr/>
          <a:lstStyle/>
          <a:p>
            <a:endParaRPr lang="el-G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ΈΡΓΟ ΟΔΟΠΟΙΙΑΣ.</a:t>
            </a:r>
            <a:endParaRPr lang="en-US" dirty="0"/>
          </a:p>
        </p:txBody>
      </p:sp>
      <p:pic>
        <p:nvPicPr>
          <p:cNvPr id="7" name="6 - Θέση περιεχομένου" descr="αρχείο λήψης.jpg"/>
          <p:cNvPicPr>
            <a:picLocks noGrp="1" noChangeAspect="1"/>
          </p:cNvPicPr>
          <p:nvPr>
            <p:ph idx="1"/>
          </p:nvPr>
        </p:nvPicPr>
        <p:blipFill>
          <a:blip r:embed="rId2" cstate="print"/>
          <a:stretch>
            <a:fillRect/>
          </a:stretch>
        </p:blipFill>
        <p:spPr>
          <a:xfrm>
            <a:off x="1142976" y="1196494"/>
            <a:ext cx="7143800" cy="5350954"/>
          </a:xfrm>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ΨΑΡΡΑ ΝΙΚΟΛΙΑ ΠΕ81</a:t>
            </a:r>
            <a:endParaRPr lang="en-US"/>
          </a:p>
        </p:txBody>
      </p:sp>
      <p:pic>
        <p:nvPicPr>
          <p:cNvPr id="1026" name="Picture 2"/>
          <p:cNvPicPr>
            <a:picLocks noChangeAspect="1" noChangeArrowheads="1"/>
          </p:cNvPicPr>
          <p:nvPr/>
        </p:nvPicPr>
        <p:blipFill>
          <a:blip r:embed="rId2" cstate="print"/>
          <a:srcRect l="19090" t="35063" r="47151" b="29500"/>
          <a:stretch>
            <a:fillRect/>
          </a:stretch>
        </p:blipFill>
        <p:spPr bwMode="auto">
          <a:xfrm>
            <a:off x="1007096" y="1673424"/>
            <a:ext cx="8136904" cy="51845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ΨΑΡΡΑ ΝΙΚΟΛΙΑ ΠΕ81</a:t>
            </a:r>
            <a:endParaRPr lang="en-US"/>
          </a:p>
        </p:txBody>
      </p:sp>
      <p:pic>
        <p:nvPicPr>
          <p:cNvPr id="2050" name="Picture 2" descr="Χρονοδιάγραμμα έργου |"/>
          <p:cNvPicPr>
            <a:picLocks noChangeAspect="1" noChangeArrowheads="1"/>
          </p:cNvPicPr>
          <p:nvPr/>
        </p:nvPicPr>
        <p:blipFill>
          <a:blip r:embed="rId2" cstate="print"/>
          <a:srcRect/>
          <a:stretch>
            <a:fillRect/>
          </a:stretch>
        </p:blipFill>
        <p:spPr bwMode="auto">
          <a:xfrm>
            <a:off x="0" y="0"/>
            <a:ext cx="8401320" cy="662473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ΓΗΠΕΔΟ ΑΕΚ ΑΘΗΝΑ</a:t>
            </a:r>
            <a:endParaRPr lang="en-US" dirty="0"/>
          </a:p>
        </p:txBody>
      </p:sp>
      <p:pic>
        <p:nvPicPr>
          <p:cNvPr id="4" name="3 - Θέση περιεχομένου" descr="gipedo-aek.jpg"/>
          <p:cNvPicPr>
            <a:picLocks noGrp="1" noChangeAspect="1"/>
          </p:cNvPicPr>
          <p:nvPr>
            <p:ph idx="1"/>
          </p:nvPr>
        </p:nvPicPr>
        <p:blipFill>
          <a:blip r:embed="rId2" cstate="print"/>
          <a:stretch>
            <a:fillRect/>
          </a:stretch>
        </p:blipFill>
        <p:spPr>
          <a:xfrm>
            <a:off x="1134088" y="1600200"/>
            <a:ext cx="6875823" cy="4525963"/>
          </a:xfrm>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10" y="2285992"/>
            <a:ext cx="7772400" cy="1362075"/>
          </a:xfrm>
        </p:spPr>
        <p:txBody>
          <a:bodyPr>
            <a:normAutofit fontScale="90000"/>
          </a:bodyPr>
          <a:lstStyle/>
          <a:p>
            <a:pPr lvl="0"/>
            <a:r>
              <a:rPr lang="el-GR" dirty="0" smtClean="0"/>
              <a:t>ΚΟΙΝΟΥ ΤΥΠΟΥ ΔΙΑΤΑΞΗΣ</a:t>
            </a:r>
            <a:br>
              <a:rPr lang="el-GR" dirty="0" smtClean="0"/>
            </a:br>
            <a:r>
              <a:rPr lang="el-GR" dirty="0" smtClean="0"/>
              <a:t>(κοινά χαρακτηριστικά έργων) (ΣΕΛ. 21- 22)</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Εργοταξιακές</a:t>
            </a:r>
            <a:r>
              <a:rPr lang="el-GR" dirty="0" smtClean="0"/>
              <a:t> διατάξεις.</a:t>
            </a:r>
            <a:endParaRPr lang="en-US" dirty="0"/>
          </a:p>
        </p:txBody>
      </p:sp>
      <p:sp>
        <p:nvSpPr>
          <p:cNvPr id="3" name="2 - Θέση περιεχομένου"/>
          <p:cNvSpPr>
            <a:spLocks noGrp="1"/>
          </p:cNvSpPr>
          <p:nvPr>
            <p:ph idx="1"/>
          </p:nvPr>
        </p:nvSpPr>
        <p:spPr/>
        <p:txBody>
          <a:bodyPr>
            <a:normAutofit lnSpcReduction="10000"/>
          </a:bodyPr>
          <a:lstStyle/>
          <a:p>
            <a:pPr algn="just">
              <a:buFont typeface="Wingdings" pitchFamily="2" charset="2"/>
              <a:buChar char="q"/>
            </a:pPr>
            <a:r>
              <a:rPr lang="el-GR" dirty="0" smtClean="0"/>
              <a:t>Ο </a:t>
            </a:r>
            <a:r>
              <a:rPr lang="el-GR" b="1" dirty="0" smtClean="0"/>
              <a:t>τύπος κάθε έργου </a:t>
            </a:r>
            <a:r>
              <a:rPr lang="el-GR" dirty="0" smtClean="0"/>
              <a:t>(οικοδομικό, υδραυλικό, οδοποιίας) απαιτεί </a:t>
            </a:r>
            <a:r>
              <a:rPr lang="el-GR" b="1" dirty="0" smtClean="0"/>
              <a:t>διαφορετικά μηχανήματα </a:t>
            </a:r>
            <a:r>
              <a:rPr lang="el-GR" dirty="0" smtClean="0"/>
              <a:t>και </a:t>
            </a:r>
            <a:r>
              <a:rPr lang="el-GR" b="1" dirty="0" smtClean="0"/>
              <a:t>διάταξη εργοταξίου</a:t>
            </a:r>
            <a:r>
              <a:rPr lang="el-GR" dirty="0" smtClean="0"/>
              <a:t>. </a:t>
            </a:r>
          </a:p>
          <a:p>
            <a:pPr algn="just">
              <a:buFont typeface="Wingdings" pitchFamily="2" charset="2"/>
              <a:buChar char="q"/>
            </a:pPr>
            <a:r>
              <a:rPr lang="el-GR" dirty="0" smtClean="0"/>
              <a:t>Ακόμα και στον ίδιο τύπο ανάλογα το </a:t>
            </a:r>
            <a:r>
              <a:rPr lang="el-GR" b="1" dirty="0" smtClean="0"/>
              <a:t>μέγεθος</a:t>
            </a:r>
            <a:r>
              <a:rPr lang="el-GR" dirty="0" smtClean="0"/>
              <a:t> και </a:t>
            </a:r>
            <a:r>
              <a:rPr lang="el-GR" b="1" dirty="0" smtClean="0"/>
              <a:t>ειδικότερες συνθήκες </a:t>
            </a:r>
            <a:r>
              <a:rPr lang="el-GR" dirty="0" smtClean="0"/>
              <a:t>που επικρατούν στην περιοχή.</a:t>
            </a:r>
          </a:p>
          <a:p>
            <a:pPr algn="just">
              <a:buFont typeface="Wingdings" pitchFamily="2" charset="2"/>
              <a:buChar char="q"/>
            </a:pPr>
            <a:r>
              <a:rPr lang="el-GR" dirty="0" smtClean="0"/>
              <a:t>Όλα τα έργα έχουν </a:t>
            </a:r>
            <a:r>
              <a:rPr lang="el-GR" b="1" dirty="0" smtClean="0"/>
              <a:t>κοινά  χαρακτηριστικά </a:t>
            </a:r>
            <a:r>
              <a:rPr lang="el-GR" dirty="0" smtClean="0"/>
              <a:t>και </a:t>
            </a:r>
            <a:r>
              <a:rPr lang="el-GR" b="1" dirty="0" smtClean="0"/>
              <a:t>απαιτήσεις που εκπληρώνονται </a:t>
            </a:r>
            <a:r>
              <a:rPr lang="el-GR" dirty="0" smtClean="0"/>
              <a:t>με </a:t>
            </a:r>
            <a:r>
              <a:rPr lang="el-GR" dirty="0" smtClean="0">
                <a:solidFill>
                  <a:srgbClr val="FF0000"/>
                </a:solidFill>
              </a:rPr>
              <a:t>κοινού τύπου διατάξεις.  </a:t>
            </a:r>
            <a:endParaRPr lang="en-US" dirty="0">
              <a:solidFill>
                <a:srgbClr val="FF0000"/>
              </a:solidFill>
            </a:endParaRP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ΨΑΡΡΑ ΝΙΚΟΛΙΑ ΠΕ81</a:t>
            </a:r>
            <a:endParaRPr lang="en-US"/>
          </a:p>
        </p:txBody>
      </p:sp>
      <p:pic>
        <p:nvPicPr>
          <p:cNvPr id="98306" name="Picture 2"/>
          <p:cNvPicPr>
            <a:picLocks noChangeAspect="1" noChangeArrowheads="1"/>
          </p:cNvPicPr>
          <p:nvPr/>
        </p:nvPicPr>
        <p:blipFill>
          <a:blip r:embed="rId2" cstate="print"/>
          <a:srcRect l="27273" t="20297" r="31101" b="28375"/>
          <a:stretch>
            <a:fillRect/>
          </a:stretch>
        </p:blipFill>
        <p:spPr bwMode="auto">
          <a:xfrm>
            <a:off x="971601" y="836712"/>
            <a:ext cx="7231970" cy="501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1. Διατάξεις διοίκησης και υποστήριξης.</a:t>
            </a:r>
            <a:endParaRPr lang="en-US" dirty="0"/>
          </a:p>
        </p:txBody>
      </p:sp>
      <p:sp>
        <p:nvSpPr>
          <p:cNvPr id="3" name="2 - Θέση περιεχομένου"/>
          <p:cNvSpPr>
            <a:spLocks noGrp="1"/>
          </p:cNvSpPr>
          <p:nvPr>
            <p:ph idx="1"/>
          </p:nvPr>
        </p:nvSpPr>
        <p:spPr/>
        <p:txBody>
          <a:bodyPr/>
          <a:lstStyle/>
          <a:p>
            <a:pPr algn="just">
              <a:buNone/>
            </a:pPr>
            <a:r>
              <a:rPr lang="el-GR" dirty="0" smtClean="0"/>
              <a:t>Αποτελούν τον </a:t>
            </a:r>
            <a:r>
              <a:rPr lang="el-GR" dirty="0" smtClean="0">
                <a:solidFill>
                  <a:srgbClr val="FF0000"/>
                </a:solidFill>
              </a:rPr>
              <a:t>εγκέφαλο του έργου</a:t>
            </a:r>
            <a:r>
              <a:rPr lang="el-GR" dirty="0" smtClean="0"/>
              <a:t>. Αποτελούνται από τα </a:t>
            </a:r>
            <a:r>
              <a:rPr lang="el-GR" b="1" dirty="0" smtClean="0"/>
              <a:t>άτομα που κατευθύνουν την εκτέλεση του έργου</a:t>
            </a:r>
            <a:r>
              <a:rPr lang="el-GR" dirty="0" smtClean="0"/>
              <a:t>, όπως μηχανικούς, τοπογραφικό συνεργείο, υπεύθυνους προμηθειών, εργοδηγούς, σχεδιαστές και από διοικητικό προσωπικό (π.χ. γραμματείς και υπαλλήλους γενικών καθηκόντων).</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Οι εγκαταστάσεις διοίκησης &amp; υποστήριξης </a:t>
            </a:r>
            <a:r>
              <a:rPr lang="el-GR" b="1" dirty="0" smtClean="0"/>
              <a:t>περιλαμβάνουν</a:t>
            </a:r>
            <a:r>
              <a:rPr lang="el-GR" dirty="0" smtClean="0"/>
              <a:t>:</a:t>
            </a:r>
            <a:endParaRPr lang="en-US" dirty="0"/>
          </a:p>
        </p:txBody>
      </p:sp>
      <p:sp>
        <p:nvSpPr>
          <p:cNvPr id="3" name="2 - Θέση περιεχομένου"/>
          <p:cNvSpPr>
            <a:spLocks noGrp="1"/>
          </p:cNvSpPr>
          <p:nvPr>
            <p:ph idx="1"/>
          </p:nvPr>
        </p:nvSpPr>
        <p:spPr/>
        <p:txBody>
          <a:bodyPr>
            <a:normAutofit fontScale="92500" lnSpcReduction="10000"/>
          </a:bodyPr>
          <a:lstStyle/>
          <a:p>
            <a:r>
              <a:rPr lang="el-GR" b="1" dirty="0" err="1" smtClean="0"/>
              <a:t>Εργοταξιακά</a:t>
            </a:r>
            <a:r>
              <a:rPr lang="el-GR" b="1" dirty="0" smtClean="0"/>
              <a:t>  γραφεία &amp; τον εξοπλισμό τους </a:t>
            </a:r>
            <a:r>
              <a:rPr lang="el-GR" dirty="0" smtClean="0"/>
              <a:t>(γραφεία, σχεδιαστήρια, υπολογιστές)</a:t>
            </a:r>
          </a:p>
          <a:p>
            <a:endParaRPr lang="el-GR" dirty="0" smtClean="0"/>
          </a:p>
          <a:p>
            <a:r>
              <a:rPr lang="el-GR" b="1" dirty="0" smtClean="0"/>
              <a:t>Αποθήκες</a:t>
            </a:r>
          </a:p>
          <a:p>
            <a:endParaRPr lang="el-GR" dirty="0" smtClean="0"/>
          </a:p>
          <a:p>
            <a:r>
              <a:rPr lang="el-GR" b="1" dirty="0" smtClean="0"/>
              <a:t>Συνεργεία επισκευών</a:t>
            </a:r>
          </a:p>
          <a:p>
            <a:endParaRPr lang="el-GR" dirty="0" smtClean="0"/>
          </a:p>
          <a:p>
            <a:r>
              <a:rPr lang="el-GR" b="1" dirty="0" smtClean="0"/>
              <a:t>Βοηθητικές εγκαταστάσεις </a:t>
            </a:r>
            <a:r>
              <a:rPr lang="el-GR" dirty="0" smtClean="0"/>
              <a:t>(καταλύματα, τουαλέτες, ιατρείο, καντίνα </a:t>
            </a:r>
            <a:r>
              <a:rPr lang="el-GR" dirty="0" err="1" smtClean="0"/>
              <a:t>κ.τ.λ</a:t>
            </a:r>
            <a:r>
              <a:rPr lang="el-GR" dirty="0" smtClean="0"/>
              <a:t>)</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2. Διατάξεις παραγωγής:</a:t>
            </a:r>
            <a:endParaRPr lang="en-US" dirty="0"/>
          </a:p>
        </p:txBody>
      </p:sp>
      <p:sp>
        <p:nvSpPr>
          <p:cNvPr id="3" name="2 - Θέση περιεχομένου"/>
          <p:cNvSpPr>
            <a:spLocks noGrp="1"/>
          </p:cNvSpPr>
          <p:nvPr>
            <p:ph idx="1"/>
          </p:nvPr>
        </p:nvSpPr>
        <p:spPr/>
        <p:txBody>
          <a:bodyPr/>
          <a:lstStyle/>
          <a:p>
            <a:endParaRPr lang="el-GR" dirty="0" smtClean="0"/>
          </a:p>
          <a:p>
            <a:pPr algn="just">
              <a:buNone/>
            </a:pPr>
            <a:r>
              <a:rPr lang="el-GR" dirty="0" smtClean="0"/>
              <a:t>Αποτελούν τον εκτελεστικό μηχανισμό του έργου και διακρίνονται σε </a:t>
            </a:r>
            <a:r>
              <a:rPr lang="el-GR" b="1" dirty="0" smtClean="0">
                <a:solidFill>
                  <a:srgbClr val="FF0000"/>
                </a:solidFill>
              </a:rPr>
              <a:t>σταθερές </a:t>
            </a:r>
            <a:r>
              <a:rPr lang="el-GR" dirty="0" smtClean="0"/>
              <a:t>και </a:t>
            </a:r>
            <a:r>
              <a:rPr lang="el-GR" b="1" dirty="0" smtClean="0">
                <a:solidFill>
                  <a:srgbClr val="FF0000"/>
                </a:solidFill>
              </a:rPr>
              <a:t>κινητές</a:t>
            </a:r>
            <a:r>
              <a:rPr lang="el-GR" b="1" dirty="0" smtClean="0"/>
              <a:t>.</a:t>
            </a:r>
            <a:endParaRPr lang="en-US" b="1" dirty="0" smtClean="0"/>
          </a:p>
          <a:p>
            <a:pPr>
              <a:buNone/>
            </a:pP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Κεφαλαιο</a:t>
            </a:r>
            <a:r>
              <a:rPr lang="el-GR" dirty="0" smtClean="0"/>
              <a:t> 1</a:t>
            </a:r>
            <a:r>
              <a:rPr lang="el-GR" baseline="30000" dirty="0" smtClean="0"/>
              <a:t>ο</a:t>
            </a:r>
            <a:r>
              <a:rPr lang="el-GR" dirty="0" smtClean="0"/>
              <a:t>: </a:t>
            </a:r>
            <a:r>
              <a:rPr lang="el-GR" dirty="0" err="1" smtClean="0"/>
              <a:t>Ορισμοσ</a:t>
            </a:r>
            <a:r>
              <a:rPr lang="el-GR" dirty="0" smtClean="0"/>
              <a:t> </a:t>
            </a:r>
            <a:r>
              <a:rPr lang="el-GR" dirty="0" err="1" smtClean="0"/>
              <a:t>εργοταξιου</a:t>
            </a:r>
            <a:r>
              <a:rPr lang="el-GR" dirty="0" smtClean="0"/>
              <a:t>- </a:t>
            </a:r>
            <a:r>
              <a:rPr lang="el-GR" dirty="0" err="1" smtClean="0"/>
              <a:t>παραδειγματα</a:t>
            </a:r>
            <a:r>
              <a:rPr lang="el-GR" dirty="0" smtClean="0"/>
              <a:t> </a:t>
            </a:r>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2.1 Σταθερές διατάξεις.</a:t>
            </a:r>
            <a:endParaRPr lang="en-US" dirty="0"/>
          </a:p>
        </p:txBody>
      </p:sp>
      <p:sp>
        <p:nvSpPr>
          <p:cNvPr id="3" name="2 - Θέση περιεχομένου"/>
          <p:cNvSpPr>
            <a:spLocks noGrp="1"/>
          </p:cNvSpPr>
          <p:nvPr>
            <p:ph idx="1"/>
          </p:nvPr>
        </p:nvSpPr>
        <p:spPr>
          <a:xfrm>
            <a:off x="457200" y="1600200"/>
            <a:ext cx="8229600" cy="5043510"/>
          </a:xfrm>
        </p:spPr>
        <p:txBody>
          <a:bodyPr>
            <a:normAutofit fontScale="92500" lnSpcReduction="20000"/>
          </a:bodyPr>
          <a:lstStyle/>
          <a:p>
            <a:pPr algn="just">
              <a:buFont typeface="Wingdings" pitchFamily="2" charset="2"/>
              <a:buChar char="ü"/>
            </a:pPr>
            <a:r>
              <a:rPr lang="el-GR" dirty="0" smtClean="0"/>
              <a:t>Οι σταθερές διατάξεις περιλαμβάνουν τους </a:t>
            </a:r>
            <a:r>
              <a:rPr lang="el-GR" b="1" dirty="0" smtClean="0"/>
              <a:t>ανθρώπους</a:t>
            </a:r>
            <a:r>
              <a:rPr lang="el-GR" dirty="0" smtClean="0"/>
              <a:t> (εργοδηγούς, τεχνίτες, εργάτες και βοηθούς) και τα </a:t>
            </a:r>
            <a:r>
              <a:rPr lang="el-GR" b="1" dirty="0" smtClean="0"/>
              <a:t>συγκροτήματα παραγωγής</a:t>
            </a:r>
            <a:r>
              <a:rPr lang="el-GR" dirty="0" smtClean="0"/>
              <a:t>, π.χ. αδρανών υλικών (</a:t>
            </a:r>
            <a:r>
              <a:rPr lang="el-GR" dirty="0" err="1" smtClean="0"/>
              <a:t>σπαστηροτριβεία</a:t>
            </a:r>
            <a:r>
              <a:rPr lang="el-GR" dirty="0" smtClean="0"/>
              <a:t>), σκυροδέματος, προϊόντων τσιμέντου (π.χ. παρασκευής οχετών), τεχνητών ογκολίθων (που χρησιμοποιούνται στα λιμενικά έργα), τους γερανούς  κ.λπ.. Οι διατάξεις αυτές </a:t>
            </a:r>
            <a:r>
              <a:rPr lang="el-GR" b="1" dirty="0" smtClean="0"/>
              <a:t>μεταφέρονται στην αρχή του έργου</a:t>
            </a:r>
            <a:r>
              <a:rPr lang="el-GR" dirty="0" smtClean="0"/>
              <a:t>, συναρμολογούνται,  </a:t>
            </a:r>
            <a:r>
              <a:rPr lang="el-GR" b="1" dirty="0" smtClean="0"/>
              <a:t>εξυπηρετούν το έργο </a:t>
            </a:r>
            <a:r>
              <a:rPr lang="el-GR" dirty="0" smtClean="0"/>
              <a:t>κατά τη διάρκεια της κατασκευής του και </a:t>
            </a:r>
            <a:r>
              <a:rPr lang="el-GR" b="1" dirty="0" smtClean="0"/>
              <a:t>στο τέλος αποσυναρμολογούνται</a:t>
            </a:r>
            <a:r>
              <a:rPr lang="el-GR" dirty="0" smtClean="0"/>
              <a:t> και μεταφέρονται σε άλλη θέση.</a:t>
            </a:r>
            <a:endParaRPr lang="en-US"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2.2 Κινητές διατάξεις.</a:t>
            </a:r>
            <a:endParaRPr lang="en-US" dirty="0"/>
          </a:p>
        </p:txBody>
      </p:sp>
      <p:sp>
        <p:nvSpPr>
          <p:cNvPr id="3" name="2 - Θέση περιεχομένου"/>
          <p:cNvSpPr>
            <a:spLocks noGrp="1"/>
          </p:cNvSpPr>
          <p:nvPr>
            <p:ph idx="1"/>
          </p:nvPr>
        </p:nvSpPr>
        <p:spPr/>
        <p:txBody>
          <a:bodyPr>
            <a:normAutofit fontScale="92500" lnSpcReduction="10000"/>
          </a:bodyPr>
          <a:lstStyle/>
          <a:p>
            <a:pPr algn="just">
              <a:buFont typeface="Wingdings" pitchFamily="2" charset="2"/>
              <a:buChar char="ü"/>
            </a:pPr>
            <a:r>
              <a:rPr lang="el-GR" dirty="0" smtClean="0"/>
              <a:t>Οι κινητές διατάξεις παραγωγής περιλαμβάνουν τις </a:t>
            </a:r>
            <a:r>
              <a:rPr lang="el-GR" b="1" dirty="0" smtClean="0"/>
              <a:t>ομάδες εργασίες </a:t>
            </a:r>
            <a:r>
              <a:rPr lang="el-GR" dirty="0" smtClean="0"/>
              <a:t>("συνεργεία") που αποτελούνται από προσωπικό (εργοδηγούς, τεχνίτες, εργάτες και βοηθούς) και τον </a:t>
            </a:r>
            <a:r>
              <a:rPr lang="el-GR" b="1" dirty="0" smtClean="0"/>
              <a:t>εξοπλισμό</a:t>
            </a:r>
            <a:r>
              <a:rPr lang="el-GR" dirty="0" smtClean="0"/>
              <a:t> τους. </a:t>
            </a:r>
          </a:p>
          <a:p>
            <a:pPr algn="just">
              <a:buNone/>
            </a:pPr>
            <a:r>
              <a:rPr lang="el-GR" u="sng" dirty="0" smtClean="0">
                <a:solidFill>
                  <a:srgbClr val="FF0000"/>
                </a:solidFill>
              </a:rPr>
              <a:t>Παράδειγμα:</a:t>
            </a:r>
            <a:r>
              <a:rPr lang="el-GR" dirty="0" smtClean="0">
                <a:solidFill>
                  <a:srgbClr val="FF0000"/>
                </a:solidFill>
              </a:rPr>
              <a:t> </a:t>
            </a:r>
            <a:r>
              <a:rPr lang="el-GR" dirty="0" smtClean="0"/>
              <a:t>οι εργάτες σκυροδέματος (μπετατζήδες), οι σιδεράδες και οι μαραγκοί σε ένα οικοδομικό έργο, που με τα εργαλεία τους μετακινούνται από όροφο σε όροφο ή από το ένα έργο στο άλλο.</a:t>
            </a:r>
            <a:endParaRPr lang="en-US"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10" y="2071678"/>
            <a:ext cx="7772400" cy="1362075"/>
          </a:xfrm>
        </p:spPr>
        <p:txBody>
          <a:bodyPr/>
          <a:lstStyle/>
          <a:p>
            <a:pPr lvl="0"/>
            <a:r>
              <a:rPr lang="el-GR" i="1" dirty="0" smtClean="0"/>
              <a:t>Διάκριση εργοταξίων</a:t>
            </a:r>
            <a:r>
              <a:rPr lang="en-US" dirty="0" smtClean="0"/>
              <a:t/>
            </a:r>
            <a:br>
              <a:rPr lang="en-US" dirty="0" smtClean="0"/>
            </a:b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pic>
        <p:nvPicPr>
          <p:cNvPr id="63489" name="Picture 1"/>
          <p:cNvPicPr>
            <a:picLocks noChangeAspect="1" noChangeArrowheads="1"/>
          </p:cNvPicPr>
          <p:nvPr/>
        </p:nvPicPr>
        <p:blipFill>
          <a:blip r:embed="rId2" cstate="print"/>
          <a:srcRect l="34032" t="28172" r="32209" b="29500"/>
          <a:stretch>
            <a:fillRect/>
          </a:stretch>
        </p:blipFill>
        <p:spPr bwMode="auto">
          <a:xfrm>
            <a:off x="4499992" y="3140968"/>
            <a:ext cx="4392488" cy="309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Συνηθισμένα εργοτάξια.</a:t>
            </a:r>
            <a:endParaRPr lang="en-US" dirty="0"/>
          </a:p>
        </p:txBody>
      </p:sp>
      <p:sp>
        <p:nvSpPr>
          <p:cNvPr id="3" name="2 - Θέση περιεχομένου"/>
          <p:cNvSpPr>
            <a:spLocks noGrp="1"/>
          </p:cNvSpPr>
          <p:nvPr>
            <p:ph idx="1"/>
          </p:nvPr>
        </p:nvSpPr>
        <p:spPr/>
        <p:txBody>
          <a:bodyPr/>
          <a:lstStyle/>
          <a:p>
            <a:pPr algn="just">
              <a:buNone/>
            </a:pPr>
            <a:r>
              <a:rPr lang="el-GR" dirty="0" smtClean="0"/>
              <a:t>Τα </a:t>
            </a:r>
            <a:r>
              <a:rPr lang="el-GR" b="1" dirty="0" smtClean="0"/>
              <a:t>συνηθισμένα εργοτάξια </a:t>
            </a:r>
            <a:r>
              <a:rPr lang="el-GR" dirty="0" smtClean="0"/>
              <a:t>είναι εκείνα στα οποία κατασκευάζονται τα συνηθισμένα έργα. Τα συνηθισμένα έργα απαιτούν </a:t>
            </a:r>
            <a:r>
              <a:rPr lang="el-GR" b="1" dirty="0" smtClean="0"/>
              <a:t>συνηθισμένο εξοπλισμό </a:t>
            </a:r>
            <a:r>
              <a:rPr lang="el-GR" dirty="0" smtClean="0"/>
              <a:t>και </a:t>
            </a:r>
            <a:r>
              <a:rPr lang="el-GR" b="1" dirty="0" smtClean="0"/>
              <a:t>μικρή ως σημαντική οικονομική επένδυση </a:t>
            </a:r>
            <a:r>
              <a:rPr lang="el-GR" dirty="0" smtClean="0"/>
              <a:t>για την δημιουργία τους.</a:t>
            </a:r>
            <a:endParaRPr lang="en-US" dirty="0" smtClean="0"/>
          </a:p>
          <a:p>
            <a:pPr>
              <a:buNone/>
            </a:pP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ΨΑΡΡΑ ΝΙΚΟΛΙΑ ΠΕ81</a:t>
            </a:r>
            <a:endParaRPr lang="en-US"/>
          </a:p>
        </p:txBody>
      </p:sp>
      <p:pic>
        <p:nvPicPr>
          <p:cNvPr id="99330" name="Picture 2"/>
          <p:cNvPicPr>
            <a:picLocks noChangeAspect="1" noChangeArrowheads="1"/>
          </p:cNvPicPr>
          <p:nvPr/>
        </p:nvPicPr>
        <p:blipFill>
          <a:blip r:embed="rId2" cstate="print"/>
          <a:srcRect l="25177" t="13407" r="22247" b="31469"/>
          <a:stretch>
            <a:fillRect/>
          </a:stretch>
        </p:blipFill>
        <p:spPr bwMode="auto">
          <a:xfrm>
            <a:off x="683568" y="620688"/>
            <a:ext cx="7717715" cy="4549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Ασυνήθιστα εργοτάξια.</a:t>
            </a:r>
            <a:endParaRPr lang="en-US" dirty="0"/>
          </a:p>
        </p:txBody>
      </p:sp>
      <p:sp>
        <p:nvSpPr>
          <p:cNvPr id="3" name="2 - Θέση περιεχομένου"/>
          <p:cNvSpPr>
            <a:spLocks noGrp="1"/>
          </p:cNvSpPr>
          <p:nvPr>
            <p:ph idx="1"/>
          </p:nvPr>
        </p:nvSpPr>
        <p:spPr/>
        <p:txBody>
          <a:bodyPr/>
          <a:lstStyle/>
          <a:p>
            <a:pPr algn="just">
              <a:buNone/>
            </a:pPr>
            <a:r>
              <a:rPr lang="el-GR" dirty="0" smtClean="0"/>
              <a:t>Τα </a:t>
            </a:r>
            <a:r>
              <a:rPr lang="el-GR" b="1" dirty="0" smtClean="0"/>
              <a:t>ασυνήθιστα εργοτάξια</a:t>
            </a:r>
            <a:r>
              <a:rPr lang="el-GR" dirty="0" smtClean="0"/>
              <a:t> είναι εκείνα στα οποία κατασκευάζονται ασυνήθιστα </a:t>
            </a:r>
            <a:r>
              <a:rPr lang="el-GR" b="1" dirty="0" smtClean="0"/>
              <a:t>περίπλοκα ή πολύ μεγάλα έργα</a:t>
            </a:r>
            <a:r>
              <a:rPr lang="el-GR" dirty="0" smtClean="0"/>
              <a:t>. Τα ασυνήθιστα εργοτάξια απαιτούν </a:t>
            </a:r>
            <a:r>
              <a:rPr lang="el-GR" b="1" dirty="0" smtClean="0"/>
              <a:t>πολύ μεγάλη οικονομική επένδυση</a:t>
            </a:r>
            <a:r>
              <a:rPr lang="el-GR" dirty="0" smtClean="0"/>
              <a:t>, η οποία είναι πολλαπλάσια ενός συνηθισμένου εργοταξίου.</a:t>
            </a:r>
            <a:endParaRPr lang="en-US"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υποσέλιδου"/>
          <p:cNvSpPr>
            <a:spLocks noGrp="1"/>
          </p:cNvSpPr>
          <p:nvPr>
            <p:ph type="ftr" sz="quarter" idx="11"/>
          </p:nvPr>
        </p:nvSpPr>
        <p:spPr/>
        <p:txBody>
          <a:bodyPr/>
          <a:lstStyle/>
          <a:p>
            <a:r>
              <a:rPr lang="el-GR" smtClean="0"/>
              <a:t>ΨΑΡΡΑ ΝΙΚΟΛΙΑ ΠΕ81</a:t>
            </a:r>
            <a:endParaRPr lang="en-US"/>
          </a:p>
        </p:txBody>
      </p:sp>
      <p:pic>
        <p:nvPicPr>
          <p:cNvPr id="100354" name="Picture 2"/>
          <p:cNvPicPr>
            <a:picLocks noChangeAspect="1" noChangeArrowheads="1"/>
          </p:cNvPicPr>
          <p:nvPr/>
        </p:nvPicPr>
        <p:blipFill>
          <a:blip r:embed="rId2" cstate="print"/>
          <a:srcRect l="24070" t="13407" r="22800" b="33438"/>
          <a:stretch>
            <a:fillRect/>
          </a:stretch>
        </p:blipFill>
        <p:spPr bwMode="auto">
          <a:xfrm>
            <a:off x="827584" y="620688"/>
            <a:ext cx="7592712" cy="482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ΕΙΔΙΚΟΣ ΕΞΟΠΛΙΣΜΟΣ ΓΙΑ</a:t>
            </a:r>
            <a:br>
              <a:rPr lang="el-GR" b="1" dirty="0" smtClean="0"/>
            </a:br>
            <a:r>
              <a:rPr lang="el-GR" b="1" dirty="0" smtClean="0"/>
              <a:t>ΤΗΝ ΚΑΤΑΣΚΕΥΗ ΤΟΥ ΜΕΤΡΟ</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322070" y="1649571"/>
            <a:ext cx="6499860" cy="4427220"/>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υποσέλιδου"/>
          <p:cNvSpPr>
            <a:spLocks noGrp="1"/>
          </p:cNvSpPr>
          <p:nvPr>
            <p:ph type="ftr" sz="quarter" idx="11"/>
          </p:nvPr>
        </p:nvSpPr>
        <p:spPr/>
        <p:txBody>
          <a:bodyPr/>
          <a:lstStyle/>
          <a:p>
            <a:r>
              <a:rPr lang="el-GR" dirty="0" smtClean="0"/>
              <a:t>ΨΑΡΡΑ ΝΙΚΟΛΙΑ ΠΕ81</a:t>
            </a:r>
            <a:endParaRPr lang="en-US" dirty="0"/>
          </a:p>
        </p:txBody>
      </p:sp>
      <p:pic>
        <p:nvPicPr>
          <p:cNvPr id="59393" name="Picture 1"/>
          <p:cNvPicPr>
            <a:picLocks noChangeAspect="1" noChangeArrowheads="1"/>
          </p:cNvPicPr>
          <p:nvPr/>
        </p:nvPicPr>
        <p:blipFill>
          <a:blip r:embed="rId2" cstate="print"/>
          <a:srcRect l="34032" t="17344" r="32209" b="23594"/>
          <a:stretch>
            <a:fillRect/>
          </a:stretch>
        </p:blipFill>
        <p:spPr bwMode="auto">
          <a:xfrm>
            <a:off x="1187624" y="332656"/>
            <a:ext cx="6696744" cy="5956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ΟΙΚΟΔΟΜΙΚΟ ΕΡΓΟΤΑΞΙΟ</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0" y="1571612"/>
            <a:ext cx="9144000" cy="5465635"/>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Τι είναι τεχνικό έργο και ποιος ο σκοπός τους. </a:t>
            </a:r>
            <a:endParaRPr lang="en-US" dirty="0"/>
          </a:p>
        </p:txBody>
      </p:sp>
      <p:sp>
        <p:nvSpPr>
          <p:cNvPr id="3" name="2 - Θέση περιεχομένου"/>
          <p:cNvSpPr>
            <a:spLocks noGrp="1"/>
          </p:cNvSpPr>
          <p:nvPr>
            <p:ph idx="1"/>
          </p:nvPr>
        </p:nvSpPr>
        <p:spPr/>
        <p:txBody>
          <a:bodyPr>
            <a:normAutofit/>
          </a:bodyPr>
          <a:lstStyle/>
          <a:p>
            <a:pPr algn="just">
              <a:buNone/>
            </a:pPr>
            <a:endParaRPr lang="el-GR" dirty="0"/>
          </a:p>
          <a:p>
            <a:pPr algn="just">
              <a:buNone/>
            </a:pPr>
            <a:r>
              <a:rPr lang="el-GR" b="1" dirty="0" smtClean="0"/>
              <a:t>Τεχνικά έργα </a:t>
            </a:r>
            <a:r>
              <a:rPr lang="el-GR" dirty="0" smtClean="0"/>
              <a:t>ονομάζονται τα οικοδομικά, υδραυλικά, συγκοινωνιακά και άλλα έργα που </a:t>
            </a:r>
            <a:r>
              <a:rPr lang="el-GR" b="1" dirty="0" smtClean="0"/>
              <a:t>αποσκοπούν</a:t>
            </a:r>
            <a:r>
              <a:rPr lang="el-GR" dirty="0" smtClean="0"/>
              <a:t> στην διευκόλυνση διαβίωσης, επικοινωνίας και εργασίας των ανθρώπων ή τη μεταφορά και αποθήκευση αγαθών. </a:t>
            </a:r>
          </a:p>
          <a:p>
            <a:pPr algn="just">
              <a:buNone/>
            </a:pPr>
            <a:r>
              <a:rPr lang="el-GR" dirty="0" smtClean="0"/>
              <a:t>π.χ.: λιμάνια, αεροδρόμια…</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ΕΡΓΟΤΑΞΙΟ ΟΔΟΠΟΙΪΑΣ</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094624" y="1600200"/>
            <a:ext cx="2954751" cy="4525963"/>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ΕΡΓΟΤΑΞΙΟ ΛΙΜΕΝΙΚΟΥ ΕΡΓΟΥ</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2372828" y="1600200"/>
            <a:ext cx="4398343" cy="4525963"/>
          </a:xfrm>
          <a:prstGeom prst="rect">
            <a:avLst/>
          </a:prstGeom>
          <a:noFill/>
          <a:ln w="9525">
            <a:noFill/>
            <a:miter lim="800000"/>
            <a:headEnd/>
            <a:tailEnd/>
          </a:ln>
          <a:effectLst/>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ΟΙΚΟΔΟΜΙΚΑ ΕΡΓΟΤΑΞΙΑ</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ΕΝΑΡΞΗ ΛΕΙΤΟΥΡΓΙΑΣ</a:t>
            </a:r>
            <a:br>
              <a:rPr lang="el-GR" b="1" dirty="0" smtClean="0"/>
            </a:br>
            <a:r>
              <a:rPr lang="el-GR" b="1" dirty="0" smtClean="0"/>
              <a:t>ΟΙΚΟΔΟΜΙΚΟΥ ΕΡΓΟΤΑΞΙΟΥ</a:t>
            </a:r>
            <a:endParaRPr lang="en-US" dirty="0"/>
          </a:p>
        </p:txBody>
      </p:sp>
      <p:sp>
        <p:nvSpPr>
          <p:cNvPr id="3" name="2 - Θέση περιεχομένου"/>
          <p:cNvSpPr>
            <a:spLocks noGrp="1"/>
          </p:cNvSpPr>
          <p:nvPr>
            <p:ph idx="1"/>
          </p:nvPr>
        </p:nvSpPr>
        <p:spPr/>
        <p:txBody>
          <a:bodyPr>
            <a:normAutofit/>
          </a:bodyPr>
          <a:lstStyle/>
          <a:p>
            <a:pPr marL="514350" indent="-514350" algn="just">
              <a:buFont typeface="+mj-lt"/>
              <a:buAutoNum type="arabicPeriod"/>
            </a:pPr>
            <a:r>
              <a:rPr lang="el-GR" dirty="0" smtClean="0"/>
              <a:t>Χορήγηση άδειας οικοδομής.</a:t>
            </a:r>
          </a:p>
          <a:p>
            <a:pPr marL="514350" indent="-514350" algn="just">
              <a:buFont typeface="+mj-lt"/>
              <a:buAutoNum type="arabicPeriod"/>
            </a:pPr>
            <a:r>
              <a:rPr lang="el-GR" dirty="0" smtClean="0"/>
              <a:t> Θεώρηση της άδειας από το αρμόδιο αστυνομικό τμήμα.</a:t>
            </a:r>
          </a:p>
          <a:p>
            <a:pPr marL="514350" indent="-514350" algn="just">
              <a:buFont typeface="+mj-lt"/>
              <a:buAutoNum type="arabicPeriod"/>
            </a:pPr>
            <a:r>
              <a:rPr lang="el-GR" dirty="0" smtClean="0"/>
              <a:t> Χορήγηση άδειας κατάληψης πεζοδρομίου από τον αρμόδιο δήμο.</a:t>
            </a:r>
          </a:p>
          <a:p>
            <a:pPr marL="514350" indent="-514350" algn="just">
              <a:buFont typeface="+mj-lt"/>
              <a:buAutoNum type="arabicPeriod"/>
            </a:pPr>
            <a:r>
              <a:rPr lang="el-GR" dirty="0" smtClean="0"/>
              <a:t>Δήλωση έναρξης οικοδομικών εργασιών στο ΕΦΚΑ της περιοχής.</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ΧΑΡΑΚΤΗΡΙΣΤΙΚΑ</a:t>
            </a:r>
            <a:br>
              <a:rPr lang="el-GR" b="1" dirty="0" smtClean="0"/>
            </a:br>
            <a:r>
              <a:rPr lang="el-GR" b="1" dirty="0" smtClean="0"/>
              <a:t>ΟΙΚΟΔΟΜΙΚΟΥ ΕΡΓΟΤΑΞΙΟΥ</a:t>
            </a:r>
            <a:endParaRPr lang="en-US" dirty="0"/>
          </a:p>
        </p:txBody>
      </p:sp>
      <p:sp>
        <p:nvSpPr>
          <p:cNvPr id="3" name="2 - Θέση περιεχομένου"/>
          <p:cNvSpPr>
            <a:spLocks noGrp="1"/>
          </p:cNvSpPr>
          <p:nvPr>
            <p:ph idx="1"/>
          </p:nvPr>
        </p:nvSpPr>
        <p:spPr/>
        <p:txBody>
          <a:bodyPr>
            <a:normAutofit fontScale="92500"/>
          </a:bodyPr>
          <a:lstStyle/>
          <a:p>
            <a:pPr marL="514350" indent="-514350">
              <a:buFont typeface="+mj-lt"/>
              <a:buAutoNum type="arabicPeriod"/>
            </a:pPr>
            <a:r>
              <a:rPr lang="el-GR" dirty="0" smtClean="0"/>
              <a:t>Καταλαμβάνει περιορισμένο χώρο, ιδιαίτερα σε πόλεις. </a:t>
            </a:r>
          </a:p>
          <a:p>
            <a:pPr>
              <a:buNone/>
            </a:pPr>
            <a:r>
              <a:rPr lang="el-GR" b="1" dirty="0" smtClean="0">
                <a:solidFill>
                  <a:srgbClr val="FF0000"/>
                </a:solidFill>
              </a:rPr>
              <a:t>Προβλήματα:</a:t>
            </a:r>
          </a:p>
          <a:p>
            <a:pPr>
              <a:buFont typeface="Wingdings" pitchFamily="2" charset="2"/>
              <a:buChar char="ü"/>
            </a:pPr>
            <a:r>
              <a:rPr lang="el-GR" dirty="0" smtClean="0"/>
              <a:t>Γειτονικά κτίσματα κυρίως λόγω των εκσκαφών.</a:t>
            </a:r>
          </a:p>
          <a:p>
            <a:pPr>
              <a:buFont typeface="Wingdings" pitchFamily="2" charset="2"/>
              <a:buChar char="ü"/>
            </a:pPr>
            <a:r>
              <a:rPr lang="el-GR" dirty="0" smtClean="0"/>
              <a:t>Περίοικοι (θόρυβος, σκόνη, ρύπων κ.α.)</a:t>
            </a:r>
          </a:p>
          <a:p>
            <a:pPr>
              <a:buFont typeface="Wingdings" pitchFamily="2" charset="2"/>
              <a:buChar char="ü"/>
            </a:pPr>
            <a:r>
              <a:rPr lang="el-GR" dirty="0" smtClean="0"/>
              <a:t>Παρκάρισμα αυτοκινήτων (π.χ. δεν χωράει η μπετονιέρα να στρίψει)</a:t>
            </a:r>
          </a:p>
          <a:p>
            <a:pPr>
              <a:buFont typeface="Wingdings" pitchFamily="2" charset="2"/>
              <a:buChar char="ü"/>
            </a:pPr>
            <a:r>
              <a:rPr lang="el-GR" dirty="0" smtClean="0"/>
              <a:t>Ασφάλεια γειτόνων (π.χ. παιδιά που παίζουν).</a:t>
            </a: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gtools.files.wordpress.com/2012/05/skyrodethsh2.jpeg"/>
          <p:cNvPicPr>
            <a:picLocks noChangeAspect="1" noChangeArrowheads="1"/>
          </p:cNvPicPr>
          <p:nvPr/>
        </p:nvPicPr>
        <p:blipFill>
          <a:blip r:embed="rId2" cstate="print">
            <a:lum bright="32000"/>
          </a:blip>
          <a:srcRect/>
          <a:stretch>
            <a:fillRect/>
          </a:stretch>
        </p:blipFill>
        <p:spPr bwMode="auto">
          <a:xfrm>
            <a:off x="0" y="0"/>
            <a:ext cx="4762500" cy="3571875"/>
          </a:xfrm>
          <a:prstGeom prst="rect">
            <a:avLst/>
          </a:prstGeom>
          <a:noFill/>
        </p:spPr>
      </p:pic>
      <p:pic>
        <p:nvPicPr>
          <p:cNvPr id="64514" name="Picture 2" descr="https://upload.wikimedia.org/wikipedia/commons/thumb/0/0a/Betoniarka.jpg/1024px-Betoniarka.jpg"/>
          <p:cNvPicPr>
            <a:picLocks noChangeAspect="1" noChangeArrowheads="1"/>
          </p:cNvPicPr>
          <p:nvPr/>
        </p:nvPicPr>
        <p:blipFill>
          <a:blip r:embed="rId3" cstate="print"/>
          <a:srcRect b="26500"/>
          <a:stretch>
            <a:fillRect/>
          </a:stretch>
        </p:blipFill>
        <p:spPr bwMode="auto">
          <a:xfrm>
            <a:off x="3143208" y="4084172"/>
            <a:ext cx="6000792" cy="2773828"/>
          </a:xfrm>
          <a:prstGeom prst="rect">
            <a:avLst/>
          </a:prstGeom>
          <a:noFill/>
        </p:spPr>
      </p:pic>
      <p:sp>
        <p:nvSpPr>
          <p:cNvPr id="2" name="1 - Τίτλος"/>
          <p:cNvSpPr>
            <a:spLocks noGrp="1"/>
          </p:cNvSpPr>
          <p:nvPr>
            <p:ph type="title"/>
          </p:nvPr>
        </p:nvSpPr>
        <p:spPr/>
        <p:txBody>
          <a:bodyPr>
            <a:normAutofit fontScale="90000"/>
          </a:bodyPr>
          <a:lstStyle/>
          <a:p>
            <a:r>
              <a:rPr lang="el-GR" b="1" dirty="0" smtClean="0"/>
              <a:t>ΧΑΡΑΚΤΗΡΙΣΤΙΚΑ</a:t>
            </a:r>
            <a:br>
              <a:rPr lang="el-GR" b="1" dirty="0" smtClean="0"/>
            </a:br>
            <a:r>
              <a:rPr lang="el-GR" b="1" dirty="0" smtClean="0"/>
              <a:t>ΟΙΚΟΔΟΜΙΚΟΥ ΕΡΓΟΤΑΞΙΟΥ</a:t>
            </a:r>
            <a:endParaRPr lang="en-US" dirty="0"/>
          </a:p>
        </p:txBody>
      </p:sp>
      <p:sp>
        <p:nvSpPr>
          <p:cNvPr id="3" name="2 - Θέση περιεχομένου"/>
          <p:cNvSpPr>
            <a:spLocks noGrp="1"/>
          </p:cNvSpPr>
          <p:nvPr>
            <p:ph idx="1"/>
          </p:nvPr>
        </p:nvSpPr>
        <p:spPr/>
        <p:txBody>
          <a:bodyPr>
            <a:normAutofit fontScale="92500" lnSpcReduction="20000"/>
          </a:bodyPr>
          <a:lstStyle/>
          <a:p>
            <a:pPr marL="514350" indent="-514350" algn="just">
              <a:buFont typeface="+mj-lt"/>
              <a:buAutoNum type="arabicPeriod" startAt="2"/>
            </a:pPr>
            <a:r>
              <a:rPr lang="el-GR" dirty="0" smtClean="0"/>
              <a:t>Οι εργασίες γίνονται συνήθως από υπεργολάβους .</a:t>
            </a:r>
          </a:p>
          <a:p>
            <a:pPr marL="514350" indent="-514350" algn="just">
              <a:buNone/>
            </a:pPr>
            <a:r>
              <a:rPr lang="el-GR" b="1" dirty="0" smtClean="0">
                <a:solidFill>
                  <a:srgbClr val="FF0000"/>
                </a:solidFill>
              </a:rPr>
              <a:t>Διαφορετικά συνεργεία για κάθε εργασία:</a:t>
            </a:r>
          </a:p>
          <a:p>
            <a:pPr marL="514350" indent="-514350" algn="just"/>
            <a:r>
              <a:rPr lang="el-GR" dirty="0" smtClean="0"/>
              <a:t>Χωματουργικά συνεργεία. </a:t>
            </a:r>
          </a:p>
          <a:p>
            <a:pPr marL="514350" indent="-514350" algn="just"/>
            <a:r>
              <a:rPr lang="el-GR" dirty="0" smtClean="0"/>
              <a:t>Συνεργεία </a:t>
            </a:r>
            <a:r>
              <a:rPr lang="el-GR" dirty="0" err="1" smtClean="0"/>
              <a:t>σκυροδέτησης</a:t>
            </a:r>
            <a:r>
              <a:rPr lang="el-GR" dirty="0" smtClean="0"/>
              <a:t>.</a:t>
            </a:r>
          </a:p>
          <a:p>
            <a:pPr marL="514350" indent="-514350" algn="just"/>
            <a:r>
              <a:rPr lang="el-GR" dirty="0" smtClean="0"/>
              <a:t>Οικοδόμοι.</a:t>
            </a:r>
          </a:p>
          <a:p>
            <a:pPr marL="514350" indent="-514350" algn="just"/>
            <a:r>
              <a:rPr lang="el-GR" dirty="0" smtClean="0"/>
              <a:t>Μαρμαράς, </a:t>
            </a:r>
            <a:r>
              <a:rPr lang="el-GR" dirty="0" err="1" smtClean="0"/>
              <a:t>α</a:t>
            </a:r>
            <a:r>
              <a:rPr lang="el-GR" b="1" dirty="0" err="1" smtClean="0"/>
              <a:t>λουμινάς</a:t>
            </a:r>
            <a:r>
              <a:rPr lang="el-GR" b="1" dirty="0" smtClean="0"/>
              <a:t>, μαραγκός, κ.α. </a:t>
            </a:r>
          </a:p>
          <a:p>
            <a:pPr marL="514350" indent="-514350" algn="just">
              <a:buNone/>
            </a:pPr>
            <a:r>
              <a:rPr lang="el-GR" dirty="0" smtClean="0"/>
              <a:t>Ρόλος του εργολ</a:t>
            </a:r>
            <a:r>
              <a:rPr lang="el-GR" b="1" dirty="0" smtClean="0"/>
              <a:t>άβου είναι ο προγραμματισμός, ο </a:t>
            </a:r>
            <a:r>
              <a:rPr lang="el-GR" dirty="0" smtClean="0"/>
              <a:t>συντονισμός, </a:t>
            </a:r>
            <a:r>
              <a:rPr lang="el-GR" b="1" dirty="0" smtClean="0"/>
              <a:t>ο έλεγχος, και οι επιμετρήσεις </a:t>
            </a:r>
            <a:r>
              <a:rPr lang="el-GR" dirty="0" smtClean="0"/>
              <a:t>των συνεργείων.</a:t>
            </a:r>
          </a:p>
          <a:p>
            <a:pPr marL="514350" indent="-514350" algn="just"/>
            <a:endParaRPr lang="el-GR" dirty="0" smtClean="0"/>
          </a:p>
          <a:p>
            <a:pPr>
              <a:buNone/>
            </a:pPr>
            <a:endParaRPr lang="en-US" dirty="0"/>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upload.wikimedia.org/wikipedia/commons/thumb/d/d0/CAT_325_Raupenbagger.JPG/1024px-CAT_325_Raupenbagger.JPG"/>
          <p:cNvPicPr>
            <a:picLocks noGrp="1" noChangeAspect="1" noChangeArrowheads="1"/>
          </p:cNvPicPr>
          <p:nvPr>
            <p:ph idx="1"/>
          </p:nvPr>
        </p:nvPicPr>
        <p:blipFill>
          <a:blip r:embed="rId2" cstate="print"/>
          <a:srcRect/>
          <a:stretch>
            <a:fillRect/>
          </a:stretch>
        </p:blipFill>
        <p:spPr bwMode="auto">
          <a:xfrm>
            <a:off x="0" y="0"/>
            <a:ext cx="5694082" cy="3964727"/>
          </a:xfrm>
          <a:prstGeom prst="rect">
            <a:avLst/>
          </a:prstGeom>
          <a:noFill/>
        </p:spPr>
      </p:pic>
      <p:sp>
        <p:nvSpPr>
          <p:cNvPr id="2" name="1 - Τίτλος"/>
          <p:cNvSpPr>
            <a:spLocks noGrp="1"/>
          </p:cNvSpPr>
          <p:nvPr>
            <p:ph type="title"/>
          </p:nvPr>
        </p:nvSpPr>
        <p:spPr>
          <a:xfrm>
            <a:off x="5857884" y="1071546"/>
            <a:ext cx="2971792" cy="1143000"/>
          </a:xfrm>
        </p:spPr>
        <p:txBody>
          <a:bodyPr>
            <a:normAutofit fontScale="90000"/>
          </a:bodyPr>
          <a:lstStyle/>
          <a:p>
            <a:r>
              <a:rPr lang="el-GR" dirty="0" smtClean="0"/>
              <a:t>Εκσκαφέας- Εκσκαφή</a:t>
            </a:r>
            <a:endParaRPr lang="en-US" dirty="0"/>
          </a:p>
        </p:txBody>
      </p:sp>
      <p:pic>
        <p:nvPicPr>
          <p:cNvPr id="5" name="4 - Εικόνα" descr="ΕΚΣΚΑΦΗ.png"/>
          <p:cNvPicPr>
            <a:picLocks noChangeAspect="1"/>
          </p:cNvPicPr>
          <p:nvPr/>
        </p:nvPicPr>
        <p:blipFill>
          <a:blip r:embed="rId3" cstate="print"/>
          <a:stretch>
            <a:fillRect/>
          </a:stretch>
        </p:blipFill>
        <p:spPr>
          <a:xfrm>
            <a:off x="3193752" y="3500438"/>
            <a:ext cx="5950248" cy="3357562"/>
          </a:xfrm>
          <a:prstGeom prst="rect">
            <a:avLst/>
          </a:prstGeom>
        </p:spPr>
      </p:pic>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Εκτός του επιδόματος οι οικοδόμοι του μεροκάματου - Ζητούν ουσιαστική  στήριξη | Cretalive ειδήσεις"/>
          <p:cNvPicPr>
            <a:picLocks noChangeAspect="1" noChangeArrowheads="1"/>
          </p:cNvPicPr>
          <p:nvPr/>
        </p:nvPicPr>
        <p:blipFill>
          <a:blip r:embed="rId2" cstate="print">
            <a:lum bright="14000" contrast="-30000"/>
          </a:blip>
          <a:srcRect/>
          <a:stretch>
            <a:fillRect/>
          </a:stretch>
        </p:blipFill>
        <p:spPr bwMode="auto">
          <a:xfrm>
            <a:off x="0" y="0"/>
            <a:ext cx="5292874" cy="2973371"/>
          </a:xfrm>
          <a:prstGeom prst="rect">
            <a:avLst/>
          </a:prstGeom>
          <a:noFill/>
        </p:spPr>
      </p:pic>
      <p:sp>
        <p:nvSpPr>
          <p:cNvPr id="2" name="1 - Τίτλος"/>
          <p:cNvSpPr>
            <a:spLocks noGrp="1"/>
          </p:cNvSpPr>
          <p:nvPr>
            <p:ph type="title"/>
          </p:nvPr>
        </p:nvSpPr>
        <p:spPr/>
        <p:txBody>
          <a:bodyPr>
            <a:normAutofit fontScale="90000"/>
          </a:bodyPr>
          <a:lstStyle/>
          <a:p>
            <a:r>
              <a:rPr lang="el-GR" b="1" dirty="0" smtClean="0"/>
              <a:t>ΧΑΡΑΚΤΗΡΙΣΤΙΚΑ</a:t>
            </a:r>
            <a:br>
              <a:rPr lang="el-GR" b="1" dirty="0" smtClean="0"/>
            </a:br>
            <a:r>
              <a:rPr lang="el-GR" b="1" dirty="0" smtClean="0"/>
              <a:t>ΟΙΚΟΔΟΜΙΚΟΥ ΕΡΓΟΤΑΞΙΟΥ</a:t>
            </a:r>
            <a:endParaRPr lang="en-US" dirty="0"/>
          </a:p>
        </p:txBody>
      </p:sp>
      <p:sp>
        <p:nvSpPr>
          <p:cNvPr id="3" name="2 - Θέση περιεχομένου"/>
          <p:cNvSpPr>
            <a:spLocks noGrp="1"/>
          </p:cNvSpPr>
          <p:nvPr>
            <p:ph idx="1"/>
          </p:nvPr>
        </p:nvSpPr>
        <p:spPr/>
        <p:txBody>
          <a:bodyPr>
            <a:normAutofit/>
          </a:bodyPr>
          <a:lstStyle/>
          <a:p>
            <a:pPr marL="514350" indent="-514350" algn="just">
              <a:buFont typeface="+mj-lt"/>
              <a:buAutoNum type="arabicPeriod" startAt="3"/>
            </a:pPr>
            <a:r>
              <a:rPr lang="el-GR" dirty="0" smtClean="0"/>
              <a:t>Ο καιρός έχει μικρή επίδραση στις εργασίες μετά την κατασκευή του σκελετού.</a:t>
            </a:r>
          </a:p>
          <a:p>
            <a:pPr marL="514350" indent="-514350" algn="just">
              <a:buNone/>
            </a:pPr>
            <a:endParaRPr lang="el-GR" dirty="0" smtClean="0"/>
          </a:p>
          <a:p>
            <a:pPr marL="514350" indent="-514350" algn="just">
              <a:buNone/>
            </a:pPr>
            <a:r>
              <a:rPr lang="el-GR" dirty="0" smtClean="0"/>
              <a:t>Κατά τη διάρκεια της </a:t>
            </a:r>
            <a:r>
              <a:rPr lang="el-GR" b="1" dirty="0" err="1" smtClean="0"/>
              <a:t>σκυροδέτησης</a:t>
            </a:r>
            <a:r>
              <a:rPr lang="el-GR" b="1" dirty="0" smtClean="0"/>
              <a:t> θα πρέπει </a:t>
            </a:r>
            <a:r>
              <a:rPr lang="el-GR" dirty="0" smtClean="0"/>
              <a:t>να αποφευχθεί η </a:t>
            </a:r>
            <a:r>
              <a:rPr lang="el-GR" b="1" dirty="0" smtClean="0"/>
              <a:t>υπερβολική ζέστη και ο </a:t>
            </a:r>
            <a:r>
              <a:rPr lang="el-GR" dirty="0" smtClean="0"/>
              <a:t>παγετός διότι </a:t>
            </a:r>
            <a:r>
              <a:rPr lang="el-GR" b="1" dirty="0" smtClean="0"/>
              <a:t>μειώνουν την ποιότητα του </a:t>
            </a:r>
            <a:r>
              <a:rPr lang="el-GR" dirty="0" smtClean="0"/>
              <a:t>σκυροδέματος. </a:t>
            </a:r>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ΧΑΡΑΚΤΗΡΙΣΤΙΚΑ</a:t>
            </a:r>
            <a:br>
              <a:rPr lang="el-GR" b="1" dirty="0" smtClean="0"/>
            </a:br>
            <a:r>
              <a:rPr lang="el-GR" b="1" dirty="0" smtClean="0"/>
              <a:t>ΟΙΚΟΔΟΜΙΚΟΥ ΕΡΓΟΤΑΞΙΟΥ</a:t>
            </a:r>
            <a:endParaRPr lang="en-US" dirty="0"/>
          </a:p>
        </p:txBody>
      </p:sp>
      <p:sp>
        <p:nvSpPr>
          <p:cNvPr id="3" name="2 - Θέση περιεχομένου"/>
          <p:cNvSpPr>
            <a:spLocks noGrp="1"/>
          </p:cNvSpPr>
          <p:nvPr>
            <p:ph idx="1"/>
          </p:nvPr>
        </p:nvSpPr>
        <p:spPr/>
        <p:txBody>
          <a:bodyPr>
            <a:normAutofit fontScale="92500" lnSpcReduction="10000"/>
          </a:bodyPr>
          <a:lstStyle/>
          <a:p>
            <a:pPr marL="514350" indent="-514350" algn="just">
              <a:buFont typeface="+mj-lt"/>
              <a:buAutoNum type="arabicPeriod" startAt="4"/>
            </a:pPr>
            <a:r>
              <a:rPr lang="el-GR" dirty="0" smtClean="0"/>
              <a:t>Περιλαμβάνει </a:t>
            </a:r>
            <a:r>
              <a:rPr lang="el-GR" b="1" dirty="0" err="1" smtClean="0"/>
              <a:t>εργοταξιακό</a:t>
            </a:r>
            <a:r>
              <a:rPr lang="el-GR" b="1" dirty="0" smtClean="0"/>
              <a:t> γραφείο</a:t>
            </a:r>
            <a:r>
              <a:rPr lang="el-GR" dirty="0" smtClean="0"/>
              <a:t>, </a:t>
            </a:r>
            <a:r>
              <a:rPr lang="el-GR" b="1" dirty="0" smtClean="0"/>
              <a:t>χώρους αποθήκευσης</a:t>
            </a:r>
            <a:r>
              <a:rPr lang="el-GR" dirty="0" smtClean="0"/>
              <a:t>, </a:t>
            </a:r>
            <a:r>
              <a:rPr lang="el-GR" b="1" dirty="0" smtClean="0"/>
              <a:t>δίκτυο τροφοδοσίας ρεύματος και νερού</a:t>
            </a:r>
            <a:r>
              <a:rPr lang="el-GR" dirty="0" smtClean="0"/>
              <a:t>, </a:t>
            </a:r>
            <a:r>
              <a:rPr lang="el-GR" b="1" dirty="0" smtClean="0"/>
              <a:t>χώρο αποδυτηρίων και εγκαταστάσεις υγιεινής</a:t>
            </a:r>
            <a:r>
              <a:rPr lang="el-GR" dirty="0" smtClean="0"/>
              <a:t>.</a:t>
            </a:r>
          </a:p>
          <a:p>
            <a:pPr marL="514350" indent="-514350" algn="just">
              <a:buNone/>
            </a:pPr>
            <a:r>
              <a:rPr lang="el-GR" dirty="0" smtClean="0"/>
              <a:t>Ανάλογα το μέγεθος τους έργου μπορεί να υπάρχει ιατρείο και καντίνα για το προσωπικό. </a:t>
            </a:r>
            <a:endParaRPr lang="en-US" dirty="0" smtClean="0"/>
          </a:p>
          <a:p>
            <a:pPr algn="just">
              <a:buNone/>
            </a:pPr>
            <a:r>
              <a:rPr lang="el-GR" dirty="0" smtClean="0"/>
              <a:t>Ο βαρύς εξοπλισμός ανήκει στους </a:t>
            </a:r>
            <a:r>
              <a:rPr lang="el-GR" dirty="0" err="1" smtClean="0"/>
              <a:t>υπερεργολάβους</a:t>
            </a:r>
            <a:r>
              <a:rPr lang="el-GR" dirty="0" smtClean="0"/>
              <a:t>. </a:t>
            </a:r>
          </a:p>
          <a:p>
            <a:pPr algn="just">
              <a:buNone/>
            </a:pPr>
            <a:r>
              <a:rPr lang="el-GR" dirty="0" smtClean="0"/>
              <a:t>Οι διατάξεις παραγωγής ανήκουν στους </a:t>
            </a:r>
            <a:r>
              <a:rPr lang="el-GR" dirty="0" err="1" smtClean="0"/>
              <a:t>υπερεργολάβους</a:t>
            </a:r>
            <a:r>
              <a:rPr lang="el-GR" dirty="0" smtClean="0"/>
              <a:t>. </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Picture"/>
          <p:cNvPicPr>
            <a:picLocks noChangeAspect="1" noChangeArrowheads="1"/>
          </p:cNvPicPr>
          <p:nvPr/>
        </p:nvPicPr>
        <p:blipFill>
          <a:blip r:embed="rId2" cstate="print"/>
          <a:srcRect/>
          <a:stretch>
            <a:fillRect/>
          </a:stretch>
        </p:blipFill>
        <p:spPr bwMode="auto">
          <a:xfrm>
            <a:off x="2043041" y="2143116"/>
            <a:ext cx="7100959" cy="4714884"/>
          </a:xfrm>
          <a:prstGeom prst="rect">
            <a:avLst/>
          </a:prstGeom>
          <a:noFill/>
        </p:spPr>
      </p:pic>
      <p:sp>
        <p:nvSpPr>
          <p:cNvPr id="3" name="2 - Θέση περιεχομένου"/>
          <p:cNvSpPr>
            <a:spLocks noGrp="1"/>
          </p:cNvSpPr>
          <p:nvPr>
            <p:ph idx="1"/>
          </p:nvPr>
        </p:nvSpPr>
        <p:spPr>
          <a:xfrm>
            <a:off x="1214414" y="2143116"/>
            <a:ext cx="6472254" cy="3500462"/>
          </a:xfrm>
        </p:spPr>
        <p:txBody>
          <a:bodyPr/>
          <a:lstStyle/>
          <a:p>
            <a:pPr algn="just">
              <a:buNone/>
            </a:pPr>
            <a:r>
              <a:rPr lang="el-GR" b="1" dirty="0" smtClean="0"/>
              <a:t>Το οικοδομικό έργο είναι χαμηλού κόστους και απλής σχεδίασης. </a:t>
            </a:r>
            <a:endParaRPr lang="en-US" b="1"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Κατασκευαστικά έργα.</a:t>
            </a:r>
            <a:endParaRPr lang="en-US" dirty="0"/>
          </a:p>
        </p:txBody>
      </p:sp>
      <p:sp>
        <p:nvSpPr>
          <p:cNvPr id="3" name="2 - Θέση περιεχομένου"/>
          <p:cNvSpPr>
            <a:spLocks noGrp="1"/>
          </p:cNvSpPr>
          <p:nvPr>
            <p:ph idx="1"/>
          </p:nvPr>
        </p:nvSpPr>
        <p:spPr/>
        <p:txBody>
          <a:bodyPr/>
          <a:lstStyle/>
          <a:p>
            <a:pPr>
              <a:buNone/>
            </a:pPr>
            <a:endParaRPr lang="el-GR" dirty="0" smtClean="0"/>
          </a:p>
          <a:p>
            <a:pPr>
              <a:buNone/>
            </a:pPr>
            <a:r>
              <a:rPr lang="el-GR" dirty="0" smtClean="0"/>
              <a:t>Παράγονται από την διαμόρφωση του φυσικού εδάφους και την επεξεργασία και τοποθέτηση διαφόρων υλικών (σκυροδέματος, τούβλων…) σε κατάλληλη διάταξη. </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οικοδομή σκαλωσιές δίχτυ eurokinissi"/>
          <p:cNvPicPr>
            <a:picLocks noChangeAspect="1" noChangeArrowheads="1"/>
          </p:cNvPicPr>
          <p:nvPr/>
        </p:nvPicPr>
        <p:blipFill>
          <a:blip r:embed="rId2" cstate="print"/>
          <a:srcRect l="27743"/>
          <a:stretch>
            <a:fillRect/>
          </a:stretch>
        </p:blipFill>
        <p:spPr bwMode="auto">
          <a:xfrm>
            <a:off x="4500562" y="2643182"/>
            <a:ext cx="4643438" cy="4214818"/>
          </a:xfrm>
          <a:prstGeom prst="rect">
            <a:avLst/>
          </a:prstGeom>
          <a:noFill/>
        </p:spPr>
      </p:pic>
      <p:sp>
        <p:nvSpPr>
          <p:cNvPr id="2" name="1 - Τίτλος"/>
          <p:cNvSpPr>
            <a:spLocks noGrp="1"/>
          </p:cNvSpPr>
          <p:nvPr>
            <p:ph type="title"/>
          </p:nvPr>
        </p:nvSpPr>
        <p:spPr/>
        <p:txBody>
          <a:bodyPr/>
          <a:lstStyle/>
          <a:p>
            <a:r>
              <a:rPr lang="el-GR" dirty="0" err="1" smtClean="0"/>
              <a:t>Μετρα</a:t>
            </a:r>
            <a:r>
              <a:rPr lang="el-GR" dirty="0" smtClean="0"/>
              <a:t> </a:t>
            </a:r>
            <a:r>
              <a:rPr lang="el-GR" dirty="0" err="1" smtClean="0"/>
              <a:t>ασφαλειασ</a:t>
            </a:r>
            <a:r>
              <a:rPr lang="el-GR" dirty="0" smtClean="0"/>
              <a:t> στα </a:t>
            </a:r>
            <a:r>
              <a:rPr lang="el-GR" dirty="0" err="1" smtClean="0"/>
              <a:t>οικοδομικα</a:t>
            </a:r>
            <a:r>
              <a:rPr lang="el-GR" dirty="0" smtClean="0"/>
              <a:t> </a:t>
            </a:r>
            <a:r>
              <a:rPr lang="el-GR" dirty="0" err="1" smtClean="0"/>
              <a:t>εργα</a:t>
            </a:r>
            <a:r>
              <a:rPr lang="el-GR" dirty="0" smtClean="0"/>
              <a:t> (σελ. 30- 34)</a:t>
            </a:r>
            <a:endParaRPr lang="en-US" dirty="0"/>
          </a:p>
        </p:txBody>
      </p:sp>
      <p:pic>
        <p:nvPicPr>
          <p:cNvPr id="4" name="Picture 2" descr="Ο εργαζόμενος με τη ζώνη ασφάλειας αναρριχείται στο εργοτάξιο οικοδομής"/>
          <p:cNvPicPr>
            <a:picLocks noChangeAspect="1" noChangeArrowheads="1"/>
          </p:cNvPicPr>
          <p:nvPr/>
        </p:nvPicPr>
        <p:blipFill>
          <a:blip r:embed="rId3" cstate="print"/>
          <a:srcRect t="6754" r="21688" b="10505"/>
          <a:stretch>
            <a:fillRect/>
          </a:stretch>
        </p:blipFill>
        <p:spPr bwMode="auto">
          <a:xfrm>
            <a:off x="0" y="0"/>
            <a:ext cx="4500562" cy="3500462"/>
          </a:xfrm>
          <a:prstGeom prst="rect">
            <a:avLst/>
          </a:prstGeom>
          <a:noFill/>
        </p:spPr>
      </p:pic>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Γιατί μέτρα προστασίας στα εργοτάξια;</a:t>
            </a:r>
            <a:endParaRPr lang="en-US" dirty="0"/>
          </a:p>
        </p:txBody>
      </p:sp>
      <p:sp>
        <p:nvSpPr>
          <p:cNvPr id="3" name="2 - Θέση περιεχομένου"/>
          <p:cNvSpPr>
            <a:spLocks noGrp="1"/>
          </p:cNvSpPr>
          <p:nvPr>
            <p:ph idx="1"/>
          </p:nvPr>
        </p:nvSpPr>
        <p:spPr/>
        <p:txBody>
          <a:bodyPr>
            <a:normAutofit fontScale="77500" lnSpcReduction="20000"/>
          </a:bodyPr>
          <a:lstStyle/>
          <a:p>
            <a:pPr algn="just">
              <a:buNone/>
            </a:pPr>
            <a:r>
              <a:rPr lang="el-GR" dirty="0" smtClean="0"/>
              <a:t>Ο </a:t>
            </a:r>
            <a:r>
              <a:rPr lang="el-GR" dirty="0" smtClean="0">
                <a:solidFill>
                  <a:srgbClr val="FF0000"/>
                </a:solidFill>
              </a:rPr>
              <a:t>πιο επικίνδυνος κλάδος </a:t>
            </a:r>
            <a:r>
              <a:rPr lang="el-GR" dirty="0" smtClean="0"/>
              <a:t>οικονομικής δραστηριότητας είναι ο κλάδος των κατασκευών.</a:t>
            </a:r>
          </a:p>
          <a:p>
            <a:pPr algn="just">
              <a:buNone/>
            </a:pPr>
            <a:r>
              <a:rPr lang="el-GR" dirty="0" smtClean="0">
                <a:solidFill>
                  <a:srgbClr val="FF0000"/>
                </a:solidFill>
              </a:rPr>
              <a:t>Η φύση των εργασιών, η πίεση χρόνου, οι καιρικές συνθήκες, η εργασία ανειδίκευτου προσωπικού, η παρουσία πολλών συνεργείων</a:t>
            </a:r>
            <a:r>
              <a:rPr lang="el-GR" dirty="0" smtClean="0"/>
              <a:t> είναι μερικές από τις ιδιαιτερότητες του κλάδου που συμβάλλουν στην επικινδυνότητά του.</a:t>
            </a:r>
          </a:p>
          <a:p>
            <a:pPr algn="just">
              <a:buNone/>
            </a:pPr>
            <a:r>
              <a:rPr lang="el-GR" dirty="0" smtClean="0">
                <a:solidFill>
                  <a:srgbClr val="FF0000"/>
                </a:solidFill>
              </a:rPr>
              <a:t>Πάνω από τα μισά θανατηφόρα εργατικά ατυχήματα συμβαίνουν σε οικοδομές και τεχνικά έργα!</a:t>
            </a:r>
          </a:p>
          <a:p>
            <a:pPr algn="just">
              <a:buNone/>
            </a:pPr>
            <a:r>
              <a:rPr lang="el-GR" dirty="0" smtClean="0">
                <a:solidFill>
                  <a:srgbClr val="FF0000"/>
                </a:solidFill>
              </a:rPr>
              <a:t>Πάνω από τα μισά θανατηφόρα </a:t>
            </a:r>
            <a:r>
              <a:rPr lang="el-GR" dirty="0" smtClean="0"/>
              <a:t>εργατικά ατυχήματα σε οικοδομές και τεχνικά έργα </a:t>
            </a:r>
            <a:r>
              <a:rPr lang="el-GR" dirty="0" smtClean="0">
                <a:solidFill>
                  <a:srgbClr val="FF0000"/>
                </a:solidFill>
              </a:rPr>
              <a:t>οφείλονται σε πτώσεις από ύψος!</a:t>
            </a:r>
          </a:p>
          <a:p>
            <a:pPr algn="just">
              <a:buNone/>
            </a:pPr>
            <a:r>
              <a:rPr lang="el-GR" dirty="0" smtClean="0"/>
              <a:t>Τα εργατικά ατυχήματα </a:t>
            </a:r>
            <a:r>
              <a:rPr lang="el-GR" dirty="0" smtClean="0">
                <a:solidFill>
                  <a:srgbClr val="FF0000"/>
                </a:solidFill>
              </a:rPr>
              <a:t>μπορούν να προληφθούν με τη λήψη των κατάλληλων μέτρων.</a:t>
            </a:r>
            <a:endParaRPr lang="en-US" dirty="0">
              <a:solidFill>
                <a:srgbClr val="FF0000"/>
              </a:solidFill>
            </a:endParaRPr>
          </a:p>
        </p:txBody>
      </p:sp>
      <p:pic>
        <p:nvPicPr>
          <p:cNvPr id="1027" name="Picture 3"/>
          <p:cNvPicPr>
            <a:picLocks noChangeAspect="1" noChangeArrowheads="1"/>
          </p:cNvPicPr>
          <p:nvPr/>
        </p:nvPicPr>
        <p:blipFill>
          <a:blip r:embed="rId2" cstate="print"/>
          <a:srcRect/>
          <a:stretch>
            <a:fillRect/>
          </a:stretch>
        </p:blipFill>
        <p:spPr bwMode="auto">
          <a:xfrm>
            <a:off x="0" y="1571612"/>
            <a:ext cx="428625" cy="371475"/>
          </a:xfrm>
          <a:prstGeom prst="rect">
            <a:avLst/>
          </a:prstGeom>
          <a:noFill/>
          <a:ln w="9525">
            <a:noFill/>
            <a:miter lim="800000"/>
            <a:headEnd/>
            <a:tailEnd/>
          </a:ln>
          <a:effectLst/>
        </p:spPr>
      </p:pic>
      <p:pic>
        <p:nvPicPr>
          <p:cNvPr id="6" name="Picture 3"/>
          <p:cNvPicPr>
            <a:picLocks noChangeAspect="1" noChangeArrowheads="1"/>
          </p:cNvPicPr>
          <p:nvPr/>
        </p:nvPicPr>
        <p:blipFill>
          <a:blip r:embed="rId2" cstate="print"/>
          <a:srcRect/>
          <a:stretch>
            <a:fillRect/>
          </a:stretch>
        </p:blipFill>
        <p:spPr bwMode="auto">
          <a:xfrm>
            <a:off x="0" y="2214554"/>
            <a:ext cx="428625" cy="371475"/>
          </a:xfrm>
          <a:prstGeom prst="rect">
            <a:avLst/>
          </a:prstGeom>
          <a:noFill/>
          <a:ln w="9525">
            <a:noFill/>
            <a:miter lim="800000"/>
            <a:headEnd/>
            <a:tailEnd/>
          </a:ln>
          <a:effectLst/>
        </p:spPr>
      </p:pic>
      <p:pic>
        <p:nvPicPr>
          <p:cNvPr id="7" name="Picture 3"/>
          <p:cNvPicPr>
            <a:picLocks noChangeAspect="1" noChangeArrowheads="1"/>
          </p:cNvPicPr>
          <p:nvPr/>
        </p:nvPicPr>
        <p:blipFill>
          <a:blip r:embed="rId2" cstate="print"/>
          <a:srcRect/>
          <a:stretch>
            <a:fillRect/>
          </a:stretch>
        </p:blipFill>
        <p:spPr bwMode="auto">
          <a:xfrm>
            <a:off x="0" y="3571876"/>
            <a:ext cx="428625" cy="371475"/>
          </a:xfrm>
          <a:prstGeom prst="rect">
            <a:avLst/>
          </a:prstGeom>
          <a:noFill/>
          <a:ln w="9525">
            <a:noFill/>
            <a:miter lim="800000"/>
            <a:headEnd/>
            <a:tailEnd/>
          </a:ln>
          <a:effectLst/>
        </p:spPr>
      </p:pic>
      <p:pic>
        <p:nvPicPr>
          <p:cNvPr id="8" name="Picture 3"/>
          <p:cNvPicPr>
            <a:picLocks noChangeAspect="1" noChangeArrowheads="1"/>
          </p:cNvPicPr>
          <p:nvPr/>
        </p:nvPicPr>
        <p:blipFill>
          <a:blip r:embed="rId2" cstate="print"/>
          <a:srcRect/>
          <a:stretch>
            <a:fillRect/>
          </a:stretch>
        </p:blipFill>
        <p:spPr bwMode="auto">
          <a:xfrm>
            <a:off x="0" y="4214818"/>
            <a:ext cx="428625" cy="371475"/>
          </a:xfrm>
          <a:prstGeom prst="rect">
            <a:avLst/>
          </a:prstGeom>
          <a:noFill/>
          <a:ln w="9525">
            <a:noFill/>
            <a:miter lim="800000"/>
            <a:headEnd/>
            <a:tailEnd/>
          </a:ln>
          <a:effectLst/>
        </p:spPr>
      </p:pic>
      <p:pic>
        <p:nvPicPr>
          <p:cNvPr id="9" name="Picture 3"/>
          <p:cNvPicPr>
            <a:picLocks noChangeAspect="1" noChangeArrowheads="1"/>
          </p:cNvPicPr>
          <p:nvPr/>
        </p:nvPicPr>
        <p:blipFill>
          <a:blip r:embed="rId2" cstate="print"/>
          <a:srcRect/>
          <a:stretch>
            <a:fillRect/>
          </a:stretch>
        </p:blipFill>
        <p:spPr bwMode="auto">
          <a:xfrm>
            <a:off x="0" y="5286388"/>
            <a:ext cx="428625" cy="371475"/>
          </a:xfrm>
          <a:prstGeom prst="rect">
            <a:avLst/>
          </a:prstGeom>
          <a:noFill/>
          <a:ln w="9525">
            <a:noFill/>
            <a:miter lim="800000"/>
            <a:headEnd/>
            <a:tailEnd/>
          </a:ln>
          <a:effectLst/>
        </p:spPr>
      </p:pic>
      <p:sp>
        <p:nvSpPr>
          <p:cNvPr id="10" name="9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ecopress.gr/wp-content/uploads/asfaleia-1-600-x-398-600x398.jpg"/>
          <p:cNvPicPr>
            <a:picLocks noChangeAspect="1" noChangeArrowheads="1"/>
          </p:cNvPicPr>
          <p:nvPr/>
        </p:nvPicPr>
        <p:blipFill>
          <a:blip r:embed="rId2" cstate="print">
            <a:lum bright="12000" contrast="-18000"/>
          </a:blip>
          <a:srcRect/>
          <a:stretch>
            <a:fillRect/>
          </a:stretch>
        </p:blipFill>
        <p:spPr bwMode="auto">
          <a:xfrm>
            <a:off x="0" y="0"/>
            <a:ext cx="4370409" cy="2899038"/>
          </a:xfrm>
          <a:prstGeom prst="rect">
            <a:avLst/>
          </a:prstGeom>
          <a:noFill/>
        </p:spPr>
      </p:pic>
      <p:sp>
        <p:nvSpPr>
          <p:cNvPr id="2" name="1 - Τίτλος"/>
          <p:cNvSpPr>
            <a:spLocks noGrp="1"/>
          </p:cNvSpPr>
          <p:nvPr>
            <p:ph type="title"/>
          </p:nvPr>
        </p:nvSpPr>
        <p:spPr/>
        <p:txBody>
          <a:bodyPr>
            <a:normAutofit fontScale="90000"/>
          </a:bodyPr>
          <a:lstStyle/>
          <a:p>
            <a:r>
              <a:rPr lang="el-GR" b="1" dirty="0" smtClean="0"/>
              <a:t>ΜΕΤΡΑ ΑΣΦΑΛΕΙΑΣ</a:t>
            </a:r>
            <a:r>
              <a:rPr lang="en-US" dirty="0" smtClean="0"/>
              <a:t/>
            </a:r>
            <a:br>
              <a:rPr lang="en-US" dirty="0" smtClean="0"/>
            </a:br>
            <a:endParaRPr lang="en-US" dirty="0"/>
          </a:p>
        </p:txBody>
      </p:sp>
      <p:sp>
        <p:nvSpPr>
          <p:cNvPr id="3" name="2 - Θέση περιεχομένου"/>
          <p:cNvSpPr>
            <a:spLocks noGrp="1"/>
          </p:cNvSpPr>
          <p:nvPr>
            <p:ph idx="1"/>
          </p:nvPr>
        </p:nvSpPr>
        <p:spPr/>
        <p:txBody>
          <a:bodyPr>
            <a:normAutofit fontScale="92500"/>
          </a:bodyPr>
          <a:lstStyle/>
          <a:p>
            <a:pPr algn="just">
              <a:buNone/>
            </a:pPr>
            <a:r>
              <a:rPr lang="el-GR" dirty="0" smtClean="0"/>
              <a:t>Κατά την εργασία στο εργοτάξιο θα πρέπει να τεθούν μια λίστα από ερωτήσεις που αφορούν το κάθε στάδιο χωριστά (κατεδαφίσεις, εκσκαφές, ικριώματα, διακίνηση υλικών, </a:t>
            </a:r>
            <a:r>
              <a:rPr lang="el-GR" dirty="0" err="1" smtClean="0"/>
              <a:t>εργοταξιακά</a:t>
            </a:r>
            <a:r>
              <a:rPr lang="el-GR" dirty="0" smtClean="0"/>
              <a:t> μηχανήματα, ατομικά μέσα προστασίας, υγιεινή – πρώτες βοήθειες). </a:t>
            </a:r>
          </a:p>
          <a:p>
            <a:pPr algn="just">
              <a:buNone/>
            </a:pPr>
            <a:r>
              <a:rPr lang="el-GR" dirty="0" smtClean="0"/>
              <a:t>	Σε περίπτωση προβλήματος θα πρέπει να ενημερωθεί ο εργολάβος-εργοδηγός και ο επιβλέπων μηχανικός.</a:t>
            </a: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0" y="1643050"/>
            <a:ext cx="428625" cy="371475"/>
          </a:xfrm>
          <a:prstGeom prst="rect">
            <a:avLst/>
          </a:prstGeom>
          <a:noFill/>
          <a:ln w="9525">
            <a:noFill/>
            <a:miter lim="800000"/>
            <a:headEnd/>
            <a:tailEnd/>
          </a:ln>
          <a:effectLst/>
        </p:spPr>
      </p:pic>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lum bright="36000"/>
          </a:blip>
          <a:srcRect/>
          <a:stretch>
            <a:fillRect/>
          </a:stretch>
        </p:blipFill>
        <p:spPr bwMode="auto">
          <a:xfrm>
            <a:off x="0" y="0"/>
            <a:ext cx="3762375" cy="344805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6438900" y="5867400"/>
            <a:ext cx="2705100" cy="990600"/>
          </a:xfrm>
          <a:prstGeom prst="rect">
            <a:avLst/>
          </a:prstGeom>
          <a:noFill/>
          <a:ln w="9525">
            <a:noFill/>
            <a:miter lim="800000"/>
            <a:headEnd/>
            <a:tailEnd/>
          </a:ln>
          <a:effectLst/>
        </p:spPr>
      </p:pic>
      <p:sp>
        <p:nvSpPr>
          <p:cNvPr id="2" name="1 - Τίτλος"/>
          <p:cNvSpPr>
            <a:spLocks noGrp="1"/>
          </p:cNvSpPr>
          <p:nvPr>
            <p:ph type="title"/>
          </p:nvPr>
        </p:nvSpPr>
        <p:spPr/>
        <p:txBody>
          <a:bodyPr>
            <a:normAutofit fontScale="90000"/>
          </a:bodyPr>
          <a:lstStyle/>
          <a:p>
            <a:r>
              <a:rPr lang="el-GR" dirty="0" smtClean="0"/>
              <a:t>Ατομικά μέτρα προστασίας </a:t>
            </a:r>
            <a:r>
              <a:rPr lang="en-US" dirty="0" smtClean="0"/>
              <a:t>(</a:t>
            </a:r>
            <a:r>
              <a:rPr lang="el-GR" dirty="0" smtClean="0"/>
              <a:t>σελ. 33).</a:t>
            </a:r>
            <a:endParaRPr lang="en-US" dirty="0"/>
          </a:p>
        </p:txBody>
      </p:sp>
      <p:sp>
        <p:nvSpPr>
          <p:cNvPr id="3" name="2 - Θέση περιεχομένου"/>
          <p:cNvSpPr>
            <a:spLocks noGrp="1"/>
          </p:cNvSpPr>
          <p:nvPr>
            <p:ph idx="1"/>
          </p:nvPr>
        </p:nvSpPr>
        <p:spPr/>
        <p:txBody>
          <a:bodyPr>
            <a:normAutofit fontScale="77500" lnSpcReduction="20000"/>
          </a:bodyPr>
          <a:lstStyle/>
          <a:p>
            <a:pPr algn="just">
              <a:buFont typeface="Wingdings" pitchFamily="2" charset="2"/>
              <a:buChar char="q"/>
            </a:pPr>
            <a:r>
              <a:rPr lang="el-GR" dirty="0" smtClean="0"/>
              <a:t>Φορούν όλοι οι εργαζόμενοι στο εργοτάξιο, ανεξάρτητα από το τι δουλειά κάνουν,</a:t>
            </a:r>
            <a:r>
              <a:rPr lang="en-US" dirty="0" smtClean="0"/>
              <a:t> </a:t>
            </a:r>
            <a:r>
              <a:rPr lang="el-GR" dirty="0" smtClean="0"/>
              <a:t>φορούν </a:t>
            </a:r>
            <a:r>
              <a:rPr lang="el-GR" b="1" dirty="0" smtClean="0"/>
              <a:t>προστατευτικά κράνη</a:t>
            </a:r>
            <a:r>
              <a:rPr lang="el-GR" dirty="0" smtClean="0"/>
              <a:t>. (ΠΑ 1073/81 άρθρο 103)</a:t>
            </a:r>
          </a:p>
          <a:p>
            <a:pPr algn="just">
              <a:buFont typeface="Wingdings" pitchFamily="2" charset="2"/>
              <a:buChar char="q"/>
            </a:pPr>
            <a:endParaRPr lang="el-GR" dirty="0" smtClean="0"/>
          </a:p>
          <a:p>
            <a:pPr algn="just">
              <a:buFont typeface="Wingdings" pitchFamily="2" charset="2"/>
              <a:buChar char="q"/>
            </a:pPr>
            <a:r>
              <a:rPr lang="el-GR" b="1" dirty="0" smtClean="0">
                <a:solidFill>
                  <a:srgbClr val="FF0000"/>
                </a:solidFill>
              </a:rPr>
              <a:t>Απαγορεύονται</a:t>
            </a:r>
            <a:r>
              <a:rPr lang="el-GR" dirty="0" smtClean="0"/>
              <a:t> οι σαγιονάρες, τα τακούνια, τα πέδιλα και γενικά τα </a:t>
            </a:r>
            <a:r>
              <a:rPr lang="el-GR" b="1" dirty="0" smtClean="0"/>
              <a:t>ακατάλληλα υποδήματα</a:t>
            </a:r>
            <a:r>
              <a:rPr lang="el-GR" dirty="0" smtClean="0"/>
              <a:t>. Τα υποδήματα πρέπει να είναι τύπου μποτίνι με γερή και αντιολισθητική σόλα και σκληρή άνω επιφάνεια για προστασία από την πτώση βαρέων αντικειμένων. (ΠΑ 1073/81 άρθρο 106)</a:t>
            </a:r>
          </a:p>
          <a:p>
            <a:pPr algn="just">
              <a:buFont typeface="Wingdings" pitchFamily="2" charset="2"/>
              <a:buChar char="q"/>
            </a:pPr>
            <a:endParaRPr lang="el-GR" dirty="0" smtClean="0"/>
          </a:p>
          <a:p>
            <a:pPr algn="just">
              <a:buFont typeface="Wingdings" pitchFamily="2" charset="2"/>
              <a:buChar char="q"/>
            </a:pPr>
            <a:r>
              <a:rPr lang="el-GR" dirty="0" smtClean="0"/>
              <a:t>Χρησιμοποιούνται </a:t>
            </a:r>
            <a:r>
              <a:rPr lang="el-GR" b="1" dirty="0" smtClean="0"/>
              <a:t>ζώνες ασφάλειας</a:t>
            </a:r>
            <a:r>
              <a:rPr lang="el-GR" dirty="0" smtClean="0"/>
              <a:t>, όταν δεν υπάρχει άλλος αποτελεσματικός τρόπος προφύλαξης από την πτώση. (ΠΑ 1073/81 άρθρο 107)</a:t>
            </a:r>
          </a:p>
          <a:p>
            <a:pPr algn="just">
              <a:buNone/>
            </a:pPr>
            <a:endParaRPr lang="en-US" dirty="0"/>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60172"/>
          <a:stretch>
            <a:fillRect/>
          </a:stretch>
        </p:blipFill>
        <p:spPr bwMode="auto">
          <a:xfrm>
            <a:off x="0" y="1928802"/>
            <a:ext cx="1323961" cy="2571750"/>
          </a:xfrm>
          <a:prstGeom prst="rect">
            <a:avLst/>
          </a:prstGeom>
          <a:noFill/>
          <a:ln w="9525">
            <a:noFill/>
            <a:miter lim="800000"/>
            <a:headEnd/>
            <a:tailEnd/>
          </a:ln>
          <a:effectLst/>
        </p:spPr>
      </p:pic>
      <p:pic>
        <p:nvPicPr>
          <p:cNvPr id="4098" name="Picture 2"/>
          <p:cNvPicPr>
            <a:picLocks noChangeAspect="1" noChangeArrowheads="1"/>
          </p:cNvPicPr>
          <p:nvPr/>
        </p:nvPicPr>
        <p:blipFill>
          <a:blip r:embed="rId2" cstate="print"/>
          <a:srcRect r="40830" b="33333"/>
          <a:stretch>
            <a:fillRect/>
          </a:stretch>
        </p:blipFill>
        <p:spPr bwMode="auto">
          <a:xfrm>
            <a:off x="7177065" y="5143482"/>
            <a:ext cx="1966935" cy="1714518"/>
          </a:xfrm>
          <a:prstGeom prst="rect">
            <a:avLst/>
          </a:prstGeom>
          <a:noFill/>
          <a:ln w="9525">
            <a:noFill/>
            <a:miter lim="800000"/>
            <a:headEnd/>
            <a:tailEnd/>
          </a:ln>
          <a:effectLst/>
        </p:spPr>
      </p:pic>
      <p:sp>
        <p:nvSpPr>
          <p:cNvPr id="3" name="2 - Θέση περιεχομένου"/>
          <p:cNvSpPr>
            <a:spLocks noGrp="1"/>
          </p:cNvSpPr>
          <p:nvPr>
            <p:ph idx="1"/>
          </p:nvPr>
        </p:nvSpPr>
        <p:spPr>
          <a:xfrm>
            <a:off x="457200" y="142852"/>
            <a:ext cx="8229600" cy="6429420"/>
          </a:xfrm>
        </p:spPr>
        <p:txBody>
          <a:bodyPr>
            <a:normAutofit fontScale="85000" lnSpcReduction="20000"/>
          </a:bodyPr>
          <a:lstStyle/>
          <a:p>
            <a:pPr algn="just">
              <a:buFont typeface="Wingdings" pitchFamily="2" charset="2"/>
              <a:buChar char="q"/>
            </a:pPr>
            <a:r>
              <a:rPr lang="el-GR" dirty="0" smtClean="0"/>
              <a:t>Χρησιμοποιούνται </a:t>
            </a:r>
            <a:r>
              <a:rPr lang="el-GR" b="1" dirty="0" smtClean="0"/>
              <a:t>προσωπίδες ή γάντια </a:t>
            </a:r>
            <a:r>
              <a:rPr lang="el-GR" dirty="0" smtClean="0"/>
              <a:t>σε εργασίες που μπορεί να βλάψουν τα μάτια ή τα χέρια αντίστοιχα. (ΠΑ 1073/81 άρθρα 104 και 105)</a:t>
            </a:r>
          </a:p>
          <a:p>
            <a:pPr algn="just">
              <a:buFont typeface="Wingdings" pitchFamily="2" charset="2"/>
              <a:buChar char="q"/>
            </a:pPr>
            <a:endParaRPr lang="el-GR" dirty="0" smtClean="0"/>
          </a:p>
          <a:p>
            <a:pPr algn="just">
              <a:buFont typeface="Wingdings" pitchFamily="2" charset="2"/>
              <a:buChar char="q"/>
            </a:pPr>
            <a:r>
              <a:rPr lang="el-GR" dirty="0" smtClean="0"/>
              <a:t>Όλα τα χρησιμοποιούμενα </a:t>
            </a:r>
            <a:r>
              <a:rPr lang="el-GR" b="1" dirty="0" smtClean="0"/>
              <a:t>ατομικά μέσα προστασίας </a:t>
            </a:r>
            <a:r>
              <a:rPr lang="el-GR" dirty="0" smtClean="0"/>
              <a:t>πρέπει να είναι τα </a:t>
            </a:r>
            <a:r>
              <a:rPr lang="el-GR" b="1" dirty="0" smtClean="0"/>
              <a:t>απολύτως κατάλληλα </a:t>
            </a:r>
            <a:r>
              <a:rPr lang="el-GR" dirty="0" smtClean="0"/>
              <a:t>για την αποφυγή του συγκεκριμένου κάθε φορά κινδύνου. Επίσης πρέπει πάντα να βρίσκονται </a:t>
            </a:r>
            <a:r>
              <a:rPr lang="el-GR" b="1" dirty="0" smtClean="0"/>
              <a:t>σε καλή κατάσταση, να συντηρούνται, να καθαρίζονται και να αποθηκεύονται με ιδιαίτερη φροντίδα. </a:t>
            </a:r>
            <a:r>
              <a:rPr lang="el-GR" dirty="0" smtClean="0"/>
              <a:t>(ΠΑ 1073/81 άρθρο 102)</a:t>
            </a:r>
          </a:p>
          <a:p>
            <a:pPr algn="just">
              <a:buFont typeface="Wingdings" pitchFamily="2" charset="2"/>
              <a:buChar char="q"/>
            </a:pPr>
            <a:endParaRPr lang="el-GR" dirty="0" smtClean="0"/>
          </a:p>
          <a:p>
            <a:pPr algn="just">
              <a:buFont typeface="Wingdings" pitchFamily="2" charset="2"/>
              <a:buChar char="q"/>
            </a:pPr>
            <a:r>
              <a:rPr lang="el-GR" b="1" dirty="0" smtClean="0">
                <a:solidFill>
                  <a:srgbClr val="FF0000"/>
                </a:solidFill>
              </a:rPr>
              <a:t> Απαγορεύονται </a:t>
            </a:r>
            <a:r>
              <a:rPr lang="el-GR" dirty="0" smtClean="0"/>
              <a:t>οι ζώνες, οι γραβάτες, τα μαντήλια λαιμού και γενικά τα </a:t>
            </a:r>
            <a:r>
              <a:rPr lang="el-GR" b="1" dirty="0" smtClean="0"/>
              <a:t>ρούχα που προεξέχουν</a:t>
            </a:r>
            <a:r>
              <a:rPr lang="el-GR" dirty="0" smtClean="0"/>
              <a:t>, καθώς και τα δακτυλίδια, οι αλυσίδες, οι ταυτότητες κ.λπ. Διαφορετικά υπάρχει κίνδυνος σοβαρού τραυματισμού, όταν κάτι από τα παραπάνω κάπου «πιαστεί». (ΠΑ 1073/81 άρθρο 108)</a:t>
            </a:r>
            <a:endParaRPr lang="en-US" dirty="0" smtClean="0"/>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lum bright="28000" contrast="-2000"/>
          </a:blip>
          <a:srcRect/>
          <a:stretch>
            <a:fillRect/>
          </a:stretch>
        </p:blipFill>
        <p:spPr bwMode="auto">
          <a:xfrm>
            <a:off x="0" y="0"/>
            <a:ext cx="3038475" cy="2266950"/>
          </a:xfrm>
          <a:prstGeom prst="rect">
            <a:avLst/>
          </a:prstGeom>
          <a:noFill/>
          <a:ln w="9525">
            <a:noFill/>
            <a:miter lim="800000"/>
            <a:headEnd/>
            <a:tailEnd/>
          </a:ln>
        </p:spPr>
      </p:pic>
      <p:sp>
        <p:nvSpPr>
          <p:cNvPr id="2" name="1 - Τίτλος"/>
          <p:cNvSpPr>
            <a:spLocks noGrp="1"/>
          </p:cNvSpPr>
          <p:nvPr>
            <p:ph type="title"/>
          </p:nvPr>
        </p:nvSpPr>
        <p:spPr/>
        <p:txBody>
          <a:bodyPr>
            <a:normAutofit fontScale="90000"/>
          </a:bodyPr>
          <a:lstStyle/>
          <a:p>
            <a:r>
              <a:rPr lang="el-GR" dirty="0" smtClean="0"/>
              <a:t>Εκσκαφές- Κατεδαφίσεις- Αντιστηρίξεις 1/2</a:t>
            </a:r>
            <a:endParaRPr lang="en-US" dirty="0"/>
          </a:p>
        </p:txBody>
      </p:sp>
      <p:sp>
        <p:nvSpPr>
          <p:cNvPr id="3" name="2 - Θέση περιεχομένου"/>
          <p:cNvSpPr>
            <a:spLocks noGrp="1"/>
          </p:cNvSpPr>
          <p:nvPr>
            <p:ph idx="1"/>
          </p:nvPr>
        </p:nvSpPr>
        <p:spPr>
          <a:xfrm>
            <a:off x="357158" y="1357298"/>
            <a:ext cx="8501122" cy="5168046"/>
          </a:xfrm>
        </p:spPr>
        <p:txBody>
          <a:bodyPr>
            <a:noAutofit/>
          </a:bodyPr>
          <a:lstStyle/>
          <a:p>
            <a:pPr algn="just">
              <a:buFont typeface="Wingdings" pitchFamily="2" charset="2"/>
              <a:buChar char="q"/>
            </a:pPr>
            <a:r>
              <a:rPr lang="el-GR" sz="2800" dirty="0" smtClean="0"/>
              <a:t>Πριν την έναρξη κατεδαφίσεων αφαιρούνται όλα τα τμήματα που μπορεί να σπάσουν, να πέσουν ή να τιναχθούν και γίνονται οι κατάλληλες αντιστηρίξεις.</a:t>
            </a:r>
          </a:p>
          <a:p>
            <a:pPr algn="just">
              <a:buFont typeface="Wingdings" pitchFamily="2" charset="2"/>
              <a:buChar char="q"/>
            </a:pPr>
            <a:r>
              <a:rPr lang="el-GR" sz="2800" dirty="0" smtClean="0"/>
              <a:t>Η κατεδάφιση γίνεται πάντα από πάνω προς τα κάτω .</a:t>
            </a:r>
          </a:p>
          <a:p>
            <a:pPr algn="just">
              <a:buFont typeface="Wingdings" pitchFamily="2" charset="2"/>
              <a:buChar char="q"/>
            </a:pPr>
            <a:r>
              <a:rPr lang="el-GR" sz="2800" dirty="0" smtClean="0"/>
              <a:t>Τα δημιουργημένα ανοίγματα φράσσονται προσωρινά με ανθεκτικό τρόπο.</a:t>
            </a:r>
          </a:p>
          <a:p>
            <a:pPr algn="just">
              <a:buFont typeface="Wingdings" pitchFamily="2" charset="2"/>
              <a:buChar char="q"/>
            </a:pPr>
            <a:r>
              <a:rPr lang="el-GR" sz="2800" dirty="0" smtClean="0"/>
              <a:t>Περιφράσσονται οι χώροι όπου πέφτουν υλικά κατεδάφισης, και απαγορεύεται η διέλευση ατόμων από αυτούς.</a:t>
            </a:r>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lum bright="43000"/>
          </a:blip>
          <a:srcRect/>
          <a:stretch>
            <a:fillRect/>
          </a:stretch>
        </p:blipFill>
        <p:spPr bwMode="auto">
          <a:xfrm>
            <a:off x="6267450" y="3295650"/>
            <a:ext cx="2876550" cy="3562350"/>
          </a:xfrm>
          <a:prstGeom prst="rect">
            <a:avLst/>
          </a:prstGeom>
          <a:noFill/>
          <a:ln w="9525">
            <a:noFill/>
            <a:miter lim="800000"/>
            <a:headEnd/>
            <a:tailEnd/>
          </a:ln>
        </p:spPr>
      </p:pic>
      <p:sp>
        <p:nvSpPr>
          <p:cNvPr id="3" name="2 - Θέση περιεχομένου"/>
          <p:cNvSpPr>
            <a:spLocks noGrp="1"/>
          </p:cNvSpPr>
          <p:nvPr>
            <p:ph idx="1"/>
          </p:nvPr>
        </p:nvSpPr>
        <p:spPr>
          <a:xfrm>
            <a:off x="457200" y="476672"/>
            <a:ext cx="8229600" cy="5616624"/>
          </a:xfrm>
        </p:spPr>
        <p:txBody>
          <a:bodyPr>
            <a:normAutofit fontScale="85000" lnSpcReduction="10000"/>
          </a:bodyPr>
          <a:lstStyle/>
          <a:p>
            <a:pPr algn="just">
              <a:buFont typeface="Wingdings" pitchFamily="2" charset="2"/>
              <a:buChar char="q"/>
            </a:pPr>
            <a:r>
              <a:rPr lang="el-GR" dirty="0" smtClean="0"/>
              <a:t>Λαμβάνονται ειδικά μέτρα στις εργασίες αποξήλωσης τμημάτων που περιέχουν αμίαντο  </a:t>
            </a:r>
            <a:r>
              <a:rPr lang="el-GR" dirty="0" err="1" smtClean="0"/>
              <a:t>αμιαντούχα</a:t>
            </a:r>
            <a:r>
              <a:rPr lang="el-GR" dirty="0" smtClean="0"/>
              <a:t> υλικά.</a:t>
            </a:r>
          </a:p>
          <a:p>
            <a:pPr algn="just">
              <a:buFont typeface="Wingdings" pitchFamily="2" charset="2"/>
              <a:buChar char="q"/>
            </a:pPr>
            <a:r>
              <a:rPr lang="el-GR" dirty="0" smtClean="0"/>
              <a:t>Ειδικά έργα κατεδαφίζονται με επίβλεψη έμπειρων ατόμων.</a:t>
            </a:r>
          </a:p>
          <a:p>
            <a:pPr algn="just">
              <a:buFont typeface="Wingdings" pitchFamily="2" charset="2"/>
              <a:buChar char="q"/>
            </a:pPr>
            <a:r>
              <a:rPr lang="el-GR" dirty="0" smtClean="0"/>
              <a:t>Πριν από τις εργασίες εκσκαφών, εντοπίζονται και απομονώνονται τυχόν δίκτυα ηλεκτρικού ρεύματος, ύδατος, τηλεφώνου, φυσικού αερίου.</a:t>
            </a:r>
          </a:p>
          <a:p>
            <a:pPr algn="just">
              <a:buFont typeface="Wingdings" pitchFamily="2" charset="2"/>
              <a:buChar char="q"/>
            </a:pPr>
            <a:r>
              <a:rPr lang="el-GR" dirty="0" smtClean="0"/>
              <a:t>Υπάρχει σύστημα απομάκρυνσης νερών μέσα από εκσκαφές.</a:t>
            </a:r>
          </a:p>
          <a:p>
            <a:pPr algn="just">
              <a:buFont typeface="Wingdings" pitchFamily="2" charset="2"/>
              <a:buChar char="q"/>
            </a:pPr>
            <a:r>
              <a:rPr lang="el-GR" dirty="0" smtClean="0"/>
              <a:t>Γίνονται οι κατάλληλες αντιστηρίξεις πρανών των εκσκαφών.</a:t>
            </a:r>
          </a:p>
          <a:p>
            <a:pPr algn="just">
              <a:buFont typeface="Wingdings" pitchFamily="2" charset="2"/>
              <a:buChar char="q"/>
            </a:pPr>
            <a:r>
              <a:rPr lang="el-GR" dirty="0" smtClean="0"/>
              <a:t>Εργασίες σε φρέατα απαιτούν μέτρα για επαρκή αερισμό.</a:t>
            </a:r>
            <a:endParaRPr lang="en-US" dirty="0" smtClean="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210425" y="0"/>
            <a:ext cx="1933575" cy="2895600"/>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0" y="0"/>
            <a:ext cx="1924050" cy="2562225"/>
          </a:xfrm>
          <a:prstGeom prst="rect">
            <a:avLst/>
          </a:prstGeom>
          <a:noFill/>
          <a:ln w="9525">
            <a:noFill/>
            <a:miter lim="800000"/>
            <a:headEnd/>
            <a:tailEnd/>
          </a:ln>
        </p:spPr>
      </p:pic>
      <p:sp>
        <p:nvSpPr>
          <p:cNvPr id="2" name="1 - Τίτλος"/>
          <p:cNvSpPr>
            <a:spLocks noGrp="1"/>
          </p:cNvSpPr>
          <p:nvPr>
            <p:ph type="title"/>
          </p:nvPr>
        </p:nvSpPr>
        <p:spPr>
          <a:xfrm>
            <a:off x="457200" y="0"/>
            <a:ext cx="8229600" cy="1124744"/>
          </a:xfrm>
        </p:spPr>
        <p:txBody>
          <a:bodyPr/>
          <a:lstStyle/>
          <a:p>
            <a:r>
              <a:rPr lang="el-GR" dirty="0" smtClean="0"/>
              <a:t>Ικριώματα (σελ. 31)</a:t>
            </a:r>
            <a:endParaRPr lang="el-GR" dirty="0"/>
          </a:p>
        </p:txBody>
      </p:sp>
      <p:sp>
        <p:nvSpPr>
          <p:cNvPr id="3" name="2 - Θέση περιεχομένου"/>
          <p:cNvSpPr>
            <a:spLocks noGrp="1"/>
          </p:cNvSpPr>
          <p:nvPr>
            <p:ph idx="1"/>
          </p:nvPr>
        </p:nvSpPr>
        <p:spPr>
          <a:xfrm>
            <a:off x="323528" y="980728"/>
            <a:ext cx="8568952" cy="5877272"/>
          </a:xfrm>
        </p:spPr>
        <p:txBody>
          <a:bodyPr>
            <a:noAutofit/>
          </a:bodyPr>
          <a:lstStyle/>
          <a:p>
            <a:pPr algn="just">
              <a:buFont typeface="Wingdings" pitchFamily="2" charset="2"/>
              <a:buChar char="q"/>
            </a:pPr>
            <a:r>
              <a:rPr lang="el-GR" sz="2100" dirty="0" smtClean="0"/>
              <a:t>Υπάρχουν πολλών ειδών ικριώματα ανάλογα με το ύψος και τη θέση της εκτελούμενης εργασίας. Μπορούν κατά περίπτωση να χρησιμοποιηθούν:</a:t>
            </a:r>
          </a:p>
          <a:p>
            <a:pPr algn="just">
              <a:buNone/>
            </a:pPr>
            <a:r>
              <a:rPr lang="el-GR" sz="2100" i="1" dirty="0" smtClean="0"/>
              <a:t>(α) σταθερά ικριώματα (ξύλινα ή μεταλλικά)</a:t>
            </a:r>
          </a:p>
          <a:p>
            <a:pPr algn="just">
              <a:buNone/>
            </a:pPr>
            <a:r>
              <a:rPr lang="el-GR" sz="2100" i="1" dirty="0" smtClean="0"/>
              <a:t>(β) κινητά ικριώματα (ξύλινα ή μεταλλικά καβαλέτα ή μεταλλικοί πύργοι)</a:t>
            </a:r>
          </a:p>
          <a:p>
            <a:pPr algn="just">
              <a:buNone/>
            </a:pPr>
            <a:r>
              <a:rPr lang="el-GR" sz="2100" i="1" dirty="0" smtClean="0"/>
              <a:t>(γ) αναρτημένα ικριώματα (κλωβοί, κάλαθοι Κ.λπ.) (ΠΑ 778/80 άρθρο 2)</a:t>
            </a:r>
          </a:p>
          <a:p>
            <a:pPr algn="just">
              <a:buFont typeface="Wingdings" pitchFamily="2" charset="2"/>
              <a:buChar char="q"/>
            </a:pPr>
            <a:r>
              <a:rPr lang="el-GR" sz="2100" dirty="0" smtClean="0"/>
              <a:t> Η κατασκευή και η αποξήλωση των ξύλινων ικριωμάτων πρέπει να γίνεται από ειδικευμένους τεχνίτες. (ΠΑ 778/80 άρθρο 4 παρ. 3)</a:t>
            </a:r>
          </a:p>
          <a:p>
            <a:pPr algn="just">
              <a:buFont typeface="Wingdings" pitchFamily="2" charset="2"/>
              <a:buChar char="q"/>
            </a:pPr>
            <a:r>
              <a:rPr lang="el-GR" sz="2100" dirty="0" smtClean="0"/>
              <a:t> Η κατασκευή και η αποξήλωση των μεταλλικών ικριωμάτων πρέπει να γίνεται σύμφωνα με τις οδηγίες και προδιαγραφές του εργοστασίου κατασκευής τους. (ΠΑ 778/80 άρθρο 13 παρ. 7)</a:t>
            </a:r>
          </a:p>
          <a:p>
            <a:pPr algn="just">
              <a:buFont typeface="Wingdings" pitchFamily="2" charset="2"/>
              <a:buChar char="q"/>
            </a:pPr>
            <a:r>
              <a:rPr lang="el-GR" sz="2100" dirty="0" smtClean="0"/>
              <a:t> Τα σταθερά ικριώματα πριν ακόμα αρχίσουν οι εργασίες σ’ αυτά, πρέπει να ελέγχονται και να εκδίδεται σχετική βεβαίωση από τον επιβλέποντα μηχανικό και τον κατασκευαστή του έργου. Η βεβαίωση αυτή θεωρείται από την Επιθεώρηση Εργασίας και ο αριθμός της γράφεται στο Ημερολόγιο Μέτρων Ασφάλειας. (ΠΑ. 778/80 άρθρο 3 παρ. 2 και ΠΑ 1073/81 άρθρο 113).</a:t>
            </a:r>
          </a:p>
        </p:txBody>
      </p:sp>
      <p:sp>
        <p:nvSpPr>
          <p:cNvPr id="6" name="5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0"/>
            <a:ext cx="8640960" cy="6858000"/>
          </a:xfrm>
        </p:spPr>
        <p:txBody>
          <a:bodyPr>
            <a:noAutofit/>
          </a:bodyPr>
          <a:lstStyle/>
          <a:p>
            <a:pPr algn="just">
              <a:buFont typeface="Wingdings" pitchFamily="2" charset="2"/>
              <a:buChar char="q"/>
            </a:pPr>
            <a:r>
              <a:rPr lang="el-GR" sz="2100" dirty="0" smtClean="0"/>
              <a:t>Τα ικριώματα πρέπει σε όλη τη διάρκεια των εργασιών να είναι πλήρη. Δηλαδή </a:t>
            </a:r>
            <a:r>
              <a:rPr lang="el-GR" sz="2100" dirty="0" smtClean="0">
                <a:solidFill>
                  <a:srgbClr val="FF0000"/>
                </a:solidFill>
              </a:rPr>
              <a:t>απαγορεύεται</a:t>
            </a:r>
            <a:r>
              <a:rPr lang="el-GR" sz="2100" dirty="0" smtClean="0"/>
              <a:t> η μερική αποσυναρμολόγηση τους (π.χ. αφαίρεση μαδεριών δαπέδου ή κουπαστών Κ.λπ.). (ΠΑ 778/80 άρθρο 3 παρ. 4)</a:t>
            </a:r>
          </a:p>
          <a:p>
            <a:pPr algn="just">
              <a:buFont typeface="Wingdings" pitchFamily="2" charset="2"/>
              <a:buChar char="q"/>
            </a:pPr>
            <a:r>
              <a:rPr lang="el-GR" sz="2100" dirty="0" smtClean="0"/>
              <a:t> Ο σκελετός των ικριωμάτων αποτελείται από κατακόρυφα και οριζόντια στοιχεία που πρέπει να συνδέονται μεταξύ τους έτσι, όπως με λεπτομέρειες και σχήματα περιγράφεται στο Π.Δ. 778/80 άρθρα 4 μέχρι και 16.</a:t>
            </a:r>
          </a:p>
          <a:p>
            <a:pPr algn="just">
              <a:buFont typeface="Wingdings" pitchFamily="2" charset="2"/>
              <a:buChar char="q"/>
            </a:pPr>
            <a:r>
              <a:rPr lang="el-GR" sz="2100" dirty="0" smtClean="0"/>
              <a:t>Στον σκελετό των ικριωμάτων πρέπει να υπάρχουν οπωσδήποτε και </a:t>
            </a:r>
            <a:r>
              <a:rPr lang="el-GR" sz="2100" dirty="0" smtClean="0">
                <a:solidFill>
                  <a:srgbClr val="FF0000"/>
                </a:solidFill>
              </a:rPr>
              <a:t>στοιχεία χιαστί </a:t>
            </a:r>
            <a:r>
              <a:rPr lang="el-GR" sz="2100" dirty="0" smtClean="0"/>
              <a:t>(τιράντες) για να «δένουν» τη σκαλωσιά και έτσι να μην υπάρχει κίνδυνος να στρεβλώσει. (ΠΑ 778/80 άρθρα 8 και 13 παρ. 5)</a:t>
            </a:r>
          </a:p>
          <a:p>
            <a:pPr algn="just">
              <a:buFont typeface="Wingdings" pitchFamily="2" charset="2"/>
              <a:buChar char="q"/>
            </a:pPr>
            <a:r>
              <a:rPr lang="el-GR" sz="2100" dirty="0" smtClean="0"/>
              <a:t> Κάθε σταθερή σκαλωσιά πρέπει να «δένεται» με την οικοδομή με τα κατάλληλα κατά</a:t>
            </a:r>
            <a:r>
              <a:rPr lang="en-US" sz="2100" dirty="0" smtClean="0"/>
              <a:t> </a:t>
            </a:r>
            <a:r>
              <a:rPr lang="el-GR" sz="2100" dirty="0" smtClean="0"/>
              <a:t>περίπτωση συστήματα και υλικά. Έτσι εξασφαλίζεται από τυχόν οριζόντιες μετακινήσεις. (Π. Δ. 778/80 άρθρα 10 και 13 παρ. 4)</a:t>
            </a:r>
            <a:r>
              <a:rPr lang="en-US" sz="2100" dirty="0" smtClean="0"/>
              <a:t> </a:t>
            </a:r>
            <a:r>
              <a:rPr lang="el-GR" sz="2100" dirty="0" smtClean="0"/>
              <a:t>Ιδιαίτερη προσοχή πρέπει να δίνεται στα σημεία στήριξης των ικριωμάτων στο έδαφος.</a:t>
            </a:r>
          </a:p>
          <a:p>
            <a:pPr algn="just">
              <a:buFont typeface="Wingdings" pitchFamily="2" charset="2"/>
              <a:buChar char="q"/>
            </a:pPr>
            <a:r>
              <a:rPr lang="el-GR" sz="2100" dirty="0" smtClean="0"/>
              <a:t>Απαγορεύεται κάθε πρόχειρη στήριξη (π.χ. ακατάλληλα πέδιλα, όπως πέτρες, τσιμεντόλιθοι κ.λπ. ή ακατάλληλος τρόπος, όπως λοξά, χωρίς πέδιλα κ.λπ.), γιατί υπάρχει Κίνδυνος κατάρρευσης. (Π. Δ 778/80 άρθρο 5 παρ. 6)</a:t>
            </a:r>
          </a:p>
          <a:p>
            <a:pPr algn="just">
              <a:buNone/>
            </a:pPr>
            <a:endParaRPr lang="el-GR" sz="2000"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0"/>
            <a:ext cx="8229600" cy="6126163"/>
          </a:xfrm>
        </p:spPr>
        <p:txBody>
          <a:bodyPr>
            <a:noAutofit/>
          </a:bodyPr>
          <a:lstStyle/>
          <a:p>
            <a:pPr marL="457200" indent="-457200" algn="just">
              <a:buFont typeface="Wingdings" pitchFamily="2" charset="2"/>
              <a:buChar char="q"/>
            </a:pPr>
            <a:r>
              <a:rPr lang="el-GR" sz="2000" dirty="0" smtClean="0"/>
              <a:t>Τα υλικά που χρησιμοποιούνται για την κατασκευή των ικριωμάτων πρέπει να είναι ανθεκτικά και καλά συντηρημένα. (ΠΑ 778/80 άρθρα 4, 5 παρ. 2, 7 παρ. 1, 9 παρ. 16 και 15 παρ. 2)</a:t>
            </a:r>
          </a:p>
          <a:p>
            <a:pPr marL="457200" indent="-457200" algn="just">
              <a:buFont typeface="Wingdings" pitchFamily="2" charset="2"/>
              <a:buChar char="q"/>
            </a:pPr>
            <a:r>
              <a:rPr lang="el-GR" sz="2000" dirty="0" smtClean="0"/>
              <a:t>Το δάπεδο εργασίας των ικριωμάτων πρέπει να έχει πλάτος τουλάχιστον 60 εκατοστά. Το πλάτος αυτό όμως αυξάνεται ανάλογα με τη χρήση του δαπέδου και μπορεί να φθάσει και το 1,50 μέτρο. (Π. Δ 1073/81 άρθρο 34)</a:t>
            </a:r>
          </a:p>
          <a:p>
            <a:pPr marL="457200" indent="-457200" algn="just">
              <a:buNone/>
            </a:pPr>
            <a:r>
              <a:rPr lang="el-GR" sz="2000" dirty="0" smtClean="0"/>
              <a:t> Σε κάθε δάπεδο εργασίας πρέπει να υπάρχει: </a:t>
            </a:r>
            <a:r>
              <a:rPr lang="el-GR" sz="2000" i="1" dirty="0" smtClean="0"/>
              <a:t>(α) ανθεκτική κουπαστή σε ύψος 1,00 μέτρου, (β) παράλληλη σανίδα στο μεσοδιάστημα μεταξύ </a:t>
            </a:r>
            <a:r>
              <a:rPr lang="el-GR" sz="2000" dirty="0" smtClean="0"/>
              <a:t>δαπέδου και κουπαστής και </a:t>
            </a:r>
            <a:r>
              <a:rPr lang="el-GR" sz="2000" i="1" dirty="0" smtClean="0"/>
              <a:t>(γ) θωράκια (</a:t>
            </a:r>
            <a:r>
              <a:rPr lang="el-GR" sz="2000" i="1" dirty="0" err="1" smtClean="0"/>
              <a:t>σοβατέπι</a:t>
            </a:r>
            <a:r>
              <a:rPr lang="el-GR" sz="2000" i="1" dirty="0" smtClean="0"/>
              <a:t>) πλάτους 15 εκατοστών </a:t>
            </a:r>
            <a:r>
              <a:rPr lang="el-GR" sz="2000" dirty="0" smtClean="0"/>
              <a:t>και στις δύο πλευρές δαπέδου</a:t>
            </a:r>
            <a:r>
              <a:rPr lang="el-GR" sz="2000" i="1" dirty="0" smtClean="0"/>
              <a:t>.</a:t>
            </a:r>
          </a:p>
          <a:p>
            <a:pPr marL="457200" indent="-457200" algn="just">
              <a:buFont typeface="Wingdings" pitchFamily="2" charset="2"/>
              <a:buChar char="q"/>
            </a:pPr>
            <a:r>
              <a:rPr lang="el-GR" sz="2000" dirty="0" smtClean="0"/>
              <a:t>Οι παραπάνω απαιτήσεις αποσκοπούν στην προστασία των εργαζομένων από πτώσεις καθώς και στην προστασία τους από πτώση υλικών</a:t>
            </a:r>
            <a:r>
              <a:rPr lang="el-GR" sz="2000" i="1" dirty="0" smtClean="0"/>
              <a:t>. (Π. Δ 778/80 άρθρα 9 §1, 13 §6 και 15 §5)</a:t>
            </a:r>
          </a:p>
          <a:p>
            <a:pPr marL="457200" indent="-457200" algn="just">
              <a:buFont typeface="Wingdings" pitchFamily="2" charset="2"/>
              <a:buChar char="q"/>
            </a:pPr>
            <a:r>
              <a:rPr lang="el-GR" sz="2000" dirty="0" smtClean="0"/>
              <a:t> Απαγορεύεται η υπερφόρτωση των δαπέδων εργασίας των ικριωμάτων. Γι' αυτό πρέπει να υπάρχει συνεχής επίβλεψη από τον εργολάβο ή τον υπεργολάβο. (ΠΑ 778/80 άρθρο 9 </a:t>
            </a:r>
            <a:r>
              <a:rPr lang="el-GR" sz="2000" i="1" dirty="0" smtClean="0"/>
              <a:t>§ΙΘ)</a:t>
            </a:r>
          </a:p>
          <a:p>
            <a:pPr marL="457200" indent="-457200" algn="just">
              <a:buFont typeface="Wingdings" pitchFamily="2" charset="2"/>
              <a:buChar char="q"/>
            </a:pPr>
            <a:r>
              <a:rPr lang="el-GR" sz="2000" dirty="0" smtClean="0"/>
              <a:t> Τα μαδέρια που αποτελούν το δάπεδο εργασίας δεν πρέπει να αφήνουν κενά μεταξύ τους. Επίσης το κενό μεταξύ δαπέδου και οικοδομής δεν πρέπει να είναι μεγαλύτερο από 30 εκατοστά. (Π A 778/80 άρθρο 9 παρ. 1γ και ε)</a:t>
            </a:r>
            <a:endParaRPr lang="el-GR" sz="2000"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Μέσα παραγωγής.</a:t>
            </a:r>
            <a:endParaRPr lang="en-US" dirty="0"/>
          </a:p>
        </p:txBody>
      </p:sp>
      <p:sp>
        <p:nvSpPr>
          <p:cNvPr id="3" name="2 - Θέση περιεχομένου"/>
          <p:cNvSpPr>
            <a:spLocks noGrp="1"/>
          </p:cNvSpPr>
          <p:nvPr>
            <p:ph idx="1"/>
          </p:nvPr>
        </p:nvSpPr>
        <p:spPr/>
        <p:txBody>
          <a:bodyPr>
            <a:normAutofit lnSpcReduction="10000"/>
          </a:bodyPr>
          <a:lstStyle/>
          <a:p>
            <a:pPr>
              <a:buFont typeface="Wingdings" pitchFamily="2" charset="2"/>
              <a:buChar char="q"/>
            </a:pPr>
            <a:r>
              <a:rPr lang="el-GR" dirty="0" smtClean="0"/>
              <a:t>Εργασία ανθρώπων.</a:t>
            </a:r>
          </a:p>
          <a:p>
            <a:pPr>
              <a:buFont typeface="Wingdings" pitchFamily="2" charset="2"/>
              <a:buChar char="q"/>
            </a:pPr>
            <a:r>
              <a:rPr lang="el-GR" dirty="0" smtClean="0"/>
              <a:t>Μηχανημάτων.</a:t>
            </a:r>
          </a:p>
          <a:p>
            <a:pPr>
              <a:buFont typeface="Wingdings" pitchFamily="2" charset="2"/>
              <a:buChar char="q"/>
            </a:pPr>
            <a:r>
              <a:rPr lang="el-GR" dirty="0" smtClean="0"/>
              <a:t>Υλικών.</a:t>
            </a:r>
          </a:p>
          <a:p>
            <a:pPr>
              <a:buFont typeface="Wingdings" pitchFamily="2" charset="2"/>
              <a:buChar char="q"/>
            </a:pPr>
            <a:r>
              <a:rPr lang="el-GR" dirty="0" smtClean="0"/>
              <a:t>Δαπάνη χρημάτων.</a:t>
            </a:r>
          </a:p>
          <a:p>
            <a:pPr>
              <a:buFont typeface="Wingdings" pitchFamily="2" charset="2"/>
              <a:buChar char="q"/>
            </a:pPr>
            <a:r>
              <a:rPr lang="el-GR" dirty="0" smtClean="0"/>
              <a:t>Χρόνου.</a:t>
            </a:r>
          </a:p>
          <a:p>
            <a:pPr>
              <a:buNone/>
            </a:pPr>
            <a:r>
              <a:rPr lang="el-GR" dirty="0" smtClean="0"/>
              <a:t>	</a:t>
            </a:r>
          </a:p>
          <a:p>
            <a:pPr>
              <a:buNone/>
            </a:pPr>
            <a:r>
              <a:rPr lang="el-GR" dirty="0" smtClean="0">
                <a:solidFill>
                  <a:srgbClr val="FF0000"/>
                </a:solidFill>
              </a:rPr>
              <a:t>«</a:t>
            </a:r>
            <a:r>
              <a:rPr lang="el-GR" i="1" dirty="0" smtClean="0">
                <a:solidFill>
                  <a:srgbClr val="FF0000"/>
                </a:solidFill>
              </a:rPr>
              <a:t>μέσα παραγωγής</a:t>
            </a:r>
            <a:r>
              <a:rPr lang="el-GR" dirty="0" smtClean="0">
                <a:solidFill>
                  <a:srgbClr val="FF0000"/>
                </a:solidFill>
              </a:rPr>
              <a:t>» </a:t>
            </a:r>
            <a:r>
              <a:rPr lang="el-GR" dirty="0" smtClean="0"/>
              <a:t>εξαρτώνται από το μέγεθος του έργου </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835697" y="209717"/>
            <a:ext cx="5544616" cy="6356023"/>
          </a:xfrm>
          <a:prstGeom prst="rect">
            <a:avLst/>
          </a:prstGeom>
          <a:noFill/>
          <a:ln w="9525">
            <a:noFill/>
            <a:miter lim="800000"/>
            <a:headEnd/>
            <a:tailEnd/>
          </a:ln>
        </p:spPr>
      </p:pic>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bright="29000"/>
          </a:blip>
          <a:srcRect/>
          <a:stretch>
            <a:fillRect/>
          </a:stretch>
        </p:blipFill>
        <p:spPr bwMode="auto">
          <a:xfrm>
            <a:off x="4716017" y="0"/>
            <a:ext cx="4427984" cy="3026020"/>
          </a:xfrm>
          <a:prstGeom prst="rect">
            <a:avLst/>
          </a:prstGeom>
          <a:noFill/>
          <a:ln w="9525">
            <a:noFill/>
            <a:miter lim="800000"/>
            <a:headEnd/>
            <a:tailEnd/>
          </a:ln>
        </p:spPr>
      </p:pic>
      <p:sp>
        <p:nvSpPr>
          <p:cNvPr id="2" name="1 - Τίτλος"/>
          <p:cNvSpPr>
            <a:spLocks noGrp="1"/>
          </p:cNvSpPr>
          <p:nvPr>
            <p:ph type="title"/>
          </p:nvPr>
        </p:nvSpPr>
        <p:spPr>
          <a:xfrm>
            <a:off x="457200" y="274638"/>
            <a:ext cx="8229600" cy="922114"/>
          </a:xfrm>
        </p:spPr>
        <p:txBody>
          <a:bodyPr/>
          <a:lstStyle/>
          <a:p>
            <a:r>
              <a:rPr lang="el-GR" dirty="0" smtClean="0"/>
              <a:t>Διακίνηση υλικού. (σελ.32)</a:t>
            </a:r>
            <a:endParaRPr lang="el-GR" dirty="0"/>
          </a:p>
        </p:txBody>
      </p:sp>
      <p:sp>
        <p:nvSpPr>
          <p:cNvPr id="3" name="2 - Θέση περιεχομένου"/>
          <p:cNvSpPr>
            <a:spLocks noGrp="1"/>
          </p:cNvSpPr>
          <p:nvPr>
            <p:ph idx="1"/>
          </p:nvPr>
        </p:nvSpPr>
        <p:spPr>
          <a:xfrm>
            <a:off x="467544" y="1268760"/>
            <a:ext cx="8424936" cy="5184576"/>
          </a:xfrm>
        </p:spPr>
        <p:txBody>
          <a:bodyPr>
            <a:noAutofit/>
          </a:bodyPr>
          <a:lstStyle/>
          <a:p>
            <a:pPr algn="just">
              <a:buFont typeface="Wingdings" pitchFamily="2" charset="2"/>
              <a:buChar char="q"/>
            </a:pPr>
            <a:r>
              <a:rPr lang="el-GR" sz="2400" dirty="0" smtClean="0"/>
              <a:t>Η φόρτωση, εκφόρτωση, </a:t>
            </a:r>
            <a:r>
              <a:rPr lang="el-GR" sz="2400" dirty="0" err="1" smtClean="0"/>
              <a:t>στοίβαση</a:t>
            </a:r>
            <a:r>
              <a:rPr lang="el-GR" sz="2400" dirty="0" smtClean="0"/>
              <a:t> και μεταφορά υλικού πρέπει να γίνεται έτσι ώστε να μην κινδυνεύουν άτομα από ανατροπή, κατάρρευση ή σπάσιμο αντικειμένων. (Π A 1073/81 άρθρο 85 παρ. 1)</a:t>
            </a:r>
          </a:p>
          <a:p>
            <a:pPr algn="just">
              <a:buFont typeface="Wingdings" pitchFamily="2" charset="2"/>
              <a:buChar char="q"/>
            </a:pPr>
            <a:r>
              <a:rPr lang="el-GR" sz="2400" dirty="0" smtClean="0"/>
              <a:t> Πριν τη φόρτωση και εκφόρτωση οχημάτων τα έχουν οι οδηγοί τους ασφαλίσει, ώστε να μην κινηθούν τυχαία; (ΠΑ 1073/81 άρθρο 85 παρ. 4)</a:t>
            </a:r>
          </a:p>
          <a:p>
            <a:pPr algn="just">
              <a:buFont typeface="Wingdings" pitchFamily="2" charset="2"/>
              <a:buChar char="q"/>
            </a:pPr>
            <a:r>
              <a:rPr lang="el-GR" sz="2400" dirty="0" smtClean="0"/>
              <a:t> Κατά την οριζόντια στοίβα- ση ράβδων (π.χ. στρογγυλοί κορμοί ξυλείας, σωλήνες κ.λπ.) λαμβάνονται μέτρα ώστε να μην κυλήσουν; (ΠΑ 1073/81 άρθρο 87 παρ. 2)</a:t>
            </a:r>
          </a:p>
          <a:p>
            <a:pPr algn="just">
              <a:buFont typeface="Wingdings" pitchFamily="2" charset="2"/>
              <a:buChar char="q"/>
            </a:pPr>
            <a:r>
              <a:rPr lang="el-GR" sz="2400" dirty="0" smtClean="0"/>
              <a:t> Όταν </a:t>
            </a:r>
            <a:r>
              <a:rPr lang="el-GR" sz="2400" dirty="0" err="1" smtClean="0"/>
              <a:t>μακρυές</a:t>
            </a:r>
            <a:r>
              <a:rPr lang="el-GR" sz="2400" dirty="0" smtClean="0"/>
              <a:t> ράβδοι στοιβάζονται κατακόρυφα, </a:t>
            </a:r>
            <a:r>
              <a:rPr lang="el-GR" sz="2400" dirty="0" err="1" smtClean="0"/>
              <a:t>λαμβάνο</a:t>
            </a:r>
            <a:r>
              <a:rPr lang="el-GR" sz="2400" dirty="0" smtClean="0"/>
              <a:t>- </a:t>
            </a:r>
            <a:r>
              <a:rPr lang="el-GR" sz="2400" dirty="0" err="1" smtClean="0"/>
              <a:t>νται</a:t>
            </a:r>
            <a:r>
              <a:rPr lang="el-GR" sz="2400" dirty="0" smtClean="0"/>
              <a:t> μέτρα ώστε να μην </a:t>
            </a:r>
            <a:r>
              <a:rPr lang="el-GR" sz="2400" dirty="0" err="1" smtClean="0"/>
              <a:t>γλυστρήσουν</a:t>
            </a:r>
            <a:r>
              <a:rPr lang="el-GR" sz="2400" dirty="0" smtClean="0"/>
              <a:t> ή πέσουν; (ΠΑ 1073/81 άρθρο 87 παρ. 3)</a:t>
            </a:r>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Διακίνηση υλικού. (σελ.32)</a:t>
            </a:r>
            <a:endParaRPr lang="el-GR" dirty="0"/>
          </a:p>
        </p:txBody>
      </p:sp>
      <p:sp>
        <p:nvSpPr>
          <p:cNvPr id="3" name="2 - Θέση περιεχομένου"/>
          <p:cNvSpPr>
            <a:spLocks noGrp="1"/>
          </p:cNvSpPr>
          <p:nvPr>
            <p:ph idx="1"/>
          </p:nvPr>
        </p:nvSpPr>
        <p:spPr/>
        <p:txBody>
          <a:bodyPr>
            <a:normAutofit fontScale="77500" lnSpcReduction="20000"/>
          </a:bodyPr>
          <a:lstStyle/>
          <a:p>
            <a:pPr algn="just">
              <a:buFont typeface="Wingdings" pitchFamily="2" charset="2"/>
              <a:buChar char="q"/>
            </a:pPr>
            <a:r>
              <a:rPr lang="el-GR" dirty="0" smtClean="0"/>
              <a:t> Ποτέ δεν πρέπει να αφαιρούνται υλικά (σωλήνες, ξυλεία κ.λπ.) από τα πλάγια της ντάνας. (ΠΑ 1073/81 άρθρο 89 παρ. 2)</a:t>
            </a:r>
          </a:p>
          <a:p>
            <a:pPr algn="just">
              <a:buFont typeface="Wingdings" pitchFamily="2" charset="2"/>
              <a:buChar char="q"/>
            </a:pPr>
            <a:r>
              <a:rPr lang="el-GR" dirty="0" smtClean="0"/>
              <a:t> Όταν πολλά άτομα μεταφέρουν βαριά αντικείμενα, υπάρχει κατάλληλό άτομο να κάνει κουμάντο; Η διάταξη των μεταφορέων γίνεται σύμφωνα με το ανάστημα τους και τη κλίση του εδάφους; (Π. Δ. 1073/81 άρθρο 91 παρ. 2)</a:t>
            </a:r>
          </a:p>
          <a:p>
            <a:pPr algn="just">
              <a:buFont typeface="Wingdings" pitchFamily="2" charset="2"/>
              <a:buChar char="q"/>
            </a:pPr>
            <a:r>
              <a:rPr lang="el-GR" dirty="0" smtClean="0"/>
              <a:t> Απαγορεύεται η ρίψη υλικών από ψηλά, εκτός αν υπάρχει επιτηρητής που θα φροντίζει να φράσσεται ο επικίνδυνος χώρος, να προσέχει μην πλησιάσει κανείς και να κανονίζει πότε θα αρχίσει η ρίψη. (Π. Δ. 1073/81 άρθρο 90)</a:t>
            </a:r>
          </a:p>
          <a:p>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33000"/>
          </a:blip>
          <a:srcRect/>
          <a:stretch>
            <a:fillRect/>
          </a:stretch>
        </p:blipFill>
        <p:spPr bwMode="auto">
          <a:xfrm>
            <a:off x="6372225" y="0"/>
            <a:ext cx="2771775" cy="3667125"/>
          </a:xfrm>
          <a:prstGeom prst="rect">
            <a:avLst/>
          </a:prstGeom>
          <a:noFill/>
          <a:ln w="9525">
            <a:noFill/>
            <a:miter lim="800000"/>
            <a:headEnd/>
            <a:tailEnd/>
          </a:ln>
        </p:spPr>
      </p:pic>
      <p:sp>
        <p:nvSpPr>
          <p:cNvPr id="2" name="1 - Τίτλος"/>
          <p:cNvSpPr>
            <a:spLocks noGrp="1"/>
          </p:cNvSpPr>
          <p:nvPr>
            <p:ph type="title"/>
          </p:nvPr>
        </p:nvSpPr>
        <p:spPr>
          <a:xfrm>
            <a:off x="457200" y="274638"/>
            <a:ext cx="8229600" cy="922114"/>
          </a:xfrm>
        </p:spPr>
        <p:txBody>
          <a:bodyPr>
            <a:normAutofit fontScale="90000"/>
          </a:bodyPr>
          <a:lstStyle/>
          <a:p>
            <a:r>
              <a:rPr lang="el-GR" dirty="0" err="1" smtClean="0"/>
              <a:t>Εργοταξιακά</a:t>
            </a:r>
            <a:r>
              <a:rPr lang="el-GR" dirty="0" smtClean="0"/>
              <a:t> μηχανήματα. (σελ. 32)</a:t>
            </a:r>
            <a:endParaRPr lang="el-GR" dirty="0"/>
          </a:p>
        </p:txBody>
      </p:sp>
      <p:sp>
        <p:nvSpPr>
          <p:cNvPr id="3" name="2 - Θέση περιεχομένου"/>
          <p:cNvSpPr>
            <a:spLocks noGrp="1"/>
          </p:cNvSpPr>
          <p:nvPr>
            <p:ph idx="1"/>
          </p:nvPr>
        </p:nvSpPr>
        <p:spPr>
          <a:xfrm>
            <a:off x="0" y="1268760"/>
            <a:ext cx="9144000" cy="5589240"/>
          </a:xfrm>
        </p:spPr>
        <p:txBody>
          <a:bodyPr>
            <a:normAutofit fontScale="70000" lnSpcReduction="20000"/>
          </a:bodyPr>
          <a:lstStyle/>
          <a:p>
            <a:pPr algn="just">
              <a:buNone/>
            </a:pPr>
            <a:r>
              <a:rPr lang="el-GR" dirty="0" smtClean="0"/>
              <a:t>Α</a:t>
            </a:r>
            <a:r>
              <a:rPr lang="el-GR" b="1" dirty="0" smtClean="0"/>
              <a:t>. Πριν την έναρξη των εργασιών</a:t>
            </a:r>
          </a:p>
          <a:p>
            <a:pPr algn="just">
              <a:buFont typeface="Wingdings" pitchFamily="2" charset="2"/>
              <a:buChar char="q"/>
            </a:pPr>
            <a:r>
              <a:rPr lang="el-GR" dirty="0" smtClean="0"/>
              <a:t> Είναι οι ενδείξεις λειτουργίας και ασφάλειας όλων των μηχανημάτων, συσκευών, εργαλείων κ.λπ. στα ελληνικά;</a:t>
            </a:r>
          </a:p>
          <a:p>
            <a:pPr algn="just">
              <a:buFont typeface="Wingdings" pitchFamily="2" charset="2"/>
              <a:buChar char="q"/>
            </a:pPr>
            <a:r>
              <a:rPr lang="el-GR" dirty="0" smtClean="0"/>
              <a:t>Υπάρχουν στα ελληνικά επίσης οδηγίες λειτουργίας, συντήρησης και ασφάλειας; (Π.Δ. 1073/81 άρθρο 45)</a:t>
            </a:r>
          </a:p>
          <a:p>
            <a:pPr algn="just">
              <a:buFont typeface="Wingdings" pitchFamily="2" charset="2"/>
              <a:buChar char="q"/>
            </a:pPr>
            <a:r>
              <a:rPr lang="el-GR" dirty="0" smtClean="0"/>
              <a:t> Υπάρχουν πινακίδες κοντά στο χειριστήριο των ανυψωτικών μηχανημάτων που να γράφουν τα διάφορα όρια ασφάλειας του μηχανήματος, όπως μέγιστο φορτίο, κλίση της κεραίας, αντίβαρο κ.λπ.; (Π. Δ.  1073/81 άρθρο 53)</a:t>
            </a:r>
          </a:p>
          <a:p>
            <a:pPr algn="just">
              <a:buFont typeface="Wingdings" pitchFamily="2" charset="2"/>
              <a:buChar char="q"/>
            </a:pPr>
            <a:r>
              <a:rPr lang="el-GR" dirty="0" smtClean="0"/>
              <a:t> Λαμβάνονται ειδικά μέτρα προστασίας από τα εναέρια ηλεκτρικά δίκτυα που τυχόν υπάρχουν στην περιοχή που δουλεύουν ανυψωτικά μηχανήματα (π.χ. μακρινή θέση</a:t>
            </a:r>
            <a:r>
              <a:rPr lang="en-US" dirty="0" smtClean="0"/>
              <a:t> </a:t>
            </a:r>
            <a:r>
              <a:rPr lang="el-GR" dirty="0" smtClean="0"/>
              <a:t>μηχανήματος, κατέβασμα μπούμας, προστατευτικά σανιδώματα κ.λπ.); Ειδοποιήθηκε η ΔΕΗ, πριν ακόμα αρχίσουν τα έργα, για να εξετάσει μαζί με τον κατασκευαστή και τον επιβλέποντα μηχανικό</a:t>
            </a:r>
            <a:r>
              <a:rPr lang="en-US" dirty="0" smtClean="0"/>
              <a:t> </a:t>
            </a:r>
            <a:r>
              <a:rPr lang="el-GR" dirty="0" smtClean="0"/>
              <a:t>τι ενέργειες πρέπει να γίνουν; (ΠΑ 1073/81 άρθρα 56,78,79)</a:t>
            </a:r>
          </a:p>
          <a:p>
            <a:pPr algn="just">
              <a:buFont typeface="Wingdings" pitchFamily="2" charset="2"/>
              <a:buChar char="q"/>
            </a:pPr>
            <a:r>
              <a:rPr lang="el-GR" dirty="0" smtClean="0"/>
              <a:t>Εξασφαλίζεται η ευστάθεια των ανυψωτικών μηχανημάτων είτε είναι σε λειτουργία είτε όχι;</a:t>
            </a:r>
            <a:r>
              <a:rPr lang="en-US" dirty="0" smtClean="0"/>
              <a:t> </a:t>
            </a:r>
            <a:r>
              <a:rPr lang="el-GR" dirty="0" smtClean="0"/>
              <a:t>Στηρίζονται σε ανθεκτική επιφάνεια; (ΠΑ 1073/81 άρθρο 54)</a:t>
            </a:r>
            <a:endParaRPr lang="el-GR"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980728"/>
            <a:ext cx="8435280" cy="4997152"/>
          </a:xfrm>
        </p:spPr>
        <p:txBody>
          <a:bodyPr>
            <a:normAutofit fontScale="70000" lnSpcReduction="20000"/>
          </a:bodyPr>
          <a:lstStyle/>
          <a:p>
            <a:pPr>
              <a:buNone/>
            </a:pPr>
            <a:r>
              <a:rPr lang="el-GR" dirty="0" smtClean="0"/>
              <a:t>Β</a:t>
            </a:r>
            <a:r>
              <a:rPr lang="el-GR" b="1" dirty="0" smtClean="0"/>
              <a:t>. Χειρισμός - Λειτουργία</a:t>
            </a:r>
          </a:p>
          <a:p>
            <a:pPr algn="just">
              <a:buFont typeface="Wingdings" pitchFamily="2" charset="2"/>
              <a:buChar char="q"/>
            </a:pPr>
            <a:r>
              <a:rPr lang="el-GR" dirty="0" smtClean="0"/>
              <a:t> Ο χειρισμός των μηχανημάτων πρέπει πάντα να γίνεται από άτομα πάνω από 18 ετών που να έχουν εμπειρία ή και άδεια, αν το προβλέπει η σχετική νομοθεσία. (ΠΑ 1073/81 άρθρο 46 α)</a:t>
            </a:r>
          </a:p>
          <a:p>
            <a:pPr algn="just">
              <a:buFont typeface="Wingdings" pitchFamily="2" charset="2"/>
              <a:buChar char="q"/>
            </a:pPr>
            <a:r>
              <a:rPr lang="el-GR" dirty="0" smtClean="0"/>
              <a:t> Οι χειριστές έχουν σε κάθε στιγμή πλήρη ορατότητα και εποπτεία της φόρτωσης, εκφόρτωσης, ανύψωσης και μεταφοράς; Αν αυτό είναι αδύνατο, τότε πρέπει να υπάρχει έμπειρος κουμανταδόρος, που θα βρίσκεται όμως σε θέση τέτοια, που και ο χειριστής θα διακρίνει καθαρά τις κινήσεις του, και ο ίδιος δεν θα κινδυνεύει από τυχόν πτώση του φορτίου. (Π. Δ. 1073/81 άρθρο 64)</a:t>
            </a:r>
          </a:p>
          <a:p>
            <a:pPr algn="just">
              <a:buFont typeface="Wingdings" pitchFamily="2" charset="2"/>
              <a:buChar char="q"/>
            </a:pPr>
            <a:r>
              <a:rPr lang="el-GR" dirty="0" smtClean="0"/>
              <a:t> Όταν το μηχάνημα τελειώσει τη δουλειά της ημέρας αφήνεται εντελώς ακινητοποιημένο και χωρίς φορτίο; (ΠΑ 1073/81 άρθρο 50)</a:t>
            </a:r>
          </a:p>
          <a:p>
            <a:pPr algn="just">
              <a:buFont typeface="Wingdings" pitchFamily="2" charset="2"/>
              <a:buChar char="q"/>
            </a:pPr>
            <a:r>
              <a:rPr lang="el-GR" dirty="0" smtClean="0"/>
              <a:t> Απαγορεύεται να κυκλοφορούν φορτία πάνω από θέσεις εργασίας ή συγκέντρωσης προσωπικού. Επίσης οι χειριστές, όταν φεύγουν από το μηχάνημα, απαγορεύεται να αφήνουν το φορτίο ανυψωμένο. (ΠΑ 1073/81 άρθρο 66)</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67544" y="1196752"/>
            <a:ext cx="8229600" cy="4680520"/>
          </a:xfrm>
        </p:spPr>
        <p:txBody>
          <a:bodyPr>
            <a:normAutofit fontScale="77500" lnSpcReduction="20000"/>
          </a:bodyPr>
          <a:lstStyle/>
          <a:p>
            <a:pPr algn="just">
              <a:buNone/>
            </a:pPr>
            <a:r>
              <a:rPr lang="el-GR" dirty="0" smtClean="0"/>
              <a:t>Γ</a:t>
            </a:r>
            <a:r>
              <a:rPr lang="el-GR" b="1" dirty="0" smtClean="0"/>
              <a:t>. Συντήρηση - Έλεγχοι</a:t>
            </a:r>
          </a:p>
          <a:p>
            <a:pPr algn="just">
              <a:buFont typeface="Wingdings" pitchFamily="2" charset="2"/>
              <a:buChar char="q"/>
            </a:pPr>
            <a:r>
              <a:rPr lang="el-GR" dirty="0" smtClean="0"/>
              <a:t> Ελέγχονται τα ανυψωτικά μηχανήματα κάθε φορά που αλλάζουν θέση και πριν ακόμα αρχίσουν να δουλεύουν; Ελέγχονται επίσης μια φορά τουλάχιστον το χρόνο; Οι παραπάνω έλεγχοι καταχωρούνται στο Ημερολόγιο Μέτρων Ασφαλείας; (ΠΑ 1073/81 άρθρο 67)</a:t>
            </a:r>
          </a:p>
          <a:p>
            <a:pPr algn="just">
              <a:buFont typeface="Wingdings" pitchFamily="2" charset="2"/>
              <a:buChar char="q"/>
            </a:pPr>
            <a:r>
              <a:rPr lang="el-GR" dirty="0" smtClean="0"/>
              <a:t> Κάποιο μηχάνημα που πρόκειται να επισκευαστεί, καθαριστεί  ρυθμιστεί μπαίνει εκτός λειτουργίας; Εξασφαλίζεται η ακινησία του; Κεραίες, κάδοι κ.λπ. κατεβάζονται και στερεώνονται; (ΠΑ 1073/81 άρθρο 48)</a:t>
            </a:r>
          </a:p>
          <a:p>
            <a:pPr algn="just">
              <a:buFont typeface="Wingdings" pitchFamily="2" charset="2"/>
              <a:buChar char="q"/>
            </a:pPr>
            <a:r>
              <a:rPr lang="el-GR" dirty="0" smtClean="0"/>
              <a:t> Επιθεωρούνται τακτικά τα συρματόσχοινα; Καταχωρούνται οι έλεγχοι στο Ημερολόγιο Μέτρων Ασφάλειας; (ΠΑ 1073/81 άρθρα 60 ιε, 60 ιζ και 113)</a:t>
            </a: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Υγιεινή- Πρώτες βοήθειες (σελ. 33)</a:t>
            </a:r>
            <a:endParaRPr lang="en-US" dirty="0"/>
          </a:p>
        </p:txBody>
      </p:sp>
      <p:sp>
        <p:nvSpPr>
          <p:cNvPr id="3" name="2 - Θέση περιεχομένου"/>
          <p:cNvSpPr>
            <a:spLocks noGrp="1"/>
          </p:cNvSpPr>
          <p:nvPr>
            <p:ph idx="1"/>
          </p:nvPr>
        </p:nvSpPr>
        <p:spPr/>
        <p:txBody>
          <a:bodyPr>
            <a:normAutofit fontScale="92500" lnSpcReduction="20000"/>
          </a:bodyPr>
          <a:lstStyle/>
          <a:p>
            <a:pPr algn="just">
              <a:buFont typeface="Wingdings" pitchFamily="2" charset="2"/>
              <a:buChar char="q"/>
            </a:pPr>
            <a:r>
              <a:rPr lang="el-GR" dirty="0" smtClean="0"/>
              <a:t>Υπάρχουν επαρκείς και κατάλληλοι χώροι για την αλλαγή και τη φύλαξη των ρούχων; (ΠΑ 1073/81 άρθρο Ι09 παρ. </a:t>
            </a:r>
            <a:r>
              <a:rPr lang="en-US" dirty="0" smtClean="0"/>
              <a:t>I)</a:t>
            </a:r>
          </a:p>
          <a:p>
            <a:pPr algn="just">
              <a:buFont typeface="Wingdings" pitchFamily="2" charset="2"/>
              <a:buChar char="q"/>
            </a:pPr>
            <a:r>
              <a:rPr lang="el-GR" dirty="0" smtClean="0"/>
              <a:t> Όταν οι εργασίες είναι ρυπαρές υπάρχει δυνατότητα καθαρισμού με ντους; (ΠΑ 1073/81 άρθρο 109 παρ. 3)</a:t>
            </a:r>
          </a:p>
          <a:p>
            <a:pPr algn="just">
              <a:buFont typeface="Wingdings" pitchFamily="2" charset="2"/>
              <a:buChar char="q"/>
            </a:pPr>
            <a:r>
              <a:rPr lang="el-GR" dirty="0" smtClean="0"/>
              <a:t>Καλό είναι σε κάθε εργοτάξιο να υπάρχει και κατάλληλος χώρος για τη διατήρηση του φαγητού. Ο χώρος αυτός είναι υποχρεωτικός για εργοτάξια που απασχολούν πάνω από 70 άτομα. (ΠΑ 1073/81 άρθρο 109 παρ.4)</a:t>
            </a:r>
          </a:p>
          <a:p>
            <a:pPr algn="just">
              <a:buNone/>
            </a:pP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457950" y="4181475"/>
            <a:ext cx="2686050" cy="2676525"/>
          </a:xfrm>
          <a:prstGeom prst="rect">
            <a:avLst/>
          </a:prstGeom>
          <a:noFill/>
          <a:ln w="9525">
            <a:noFill/>
            <a:miter lim="800000"/>
            <a:headEnd/>
            <a:tailEnd/>
          </a:ln>
          <a:effectLst/>
        </p:spPr>
      </p:pic>
      <p:sp>
        <p:nvSpPr>
          <p:cNvPr id="3" name="2 - Θέση περιεχομένου"/>
          <p:cNvSpPr>
            <a:spLocks noGrp="1"/>
          </p:cNvSpPr>
          <p:nvPr>
            <p:ph idx="1"/>
          </p:nvPr>
        </p:nvSpPr>
        <p:spPr>
          <a:xfrm>
            <a:off x="457200" y="214290"/>
            <a:ext cx="8229600" cy="5911873"/>
          </a:xfrm>
        </p:spPr>
        <p:txBody>
          <a:bodyPr>
            <a:normAutofit fontScale="77500" lnSpcReduction="20000"/>
          </a:bodyPr>
          <a:lstStyle/>
          <a:p>
            <a:pPr algn="just">
              <a:buFont typeface="Wingdings" pitchFamily="2" charset="2"/>
              <a:buChar char="q"/>
            </a:pPr>
            <a:r>
              <a:rPr lang="el-GR" dirty="0" smtClean="0"/>
              <a:t>Υπάρχει στο εργοτάξιο φαρμακείο για την παροχή πρώτων βοηθειών; Το φαρμακείο πρέπει να είναι τοποθετημένο σε εύκολα προσιτό σημείο και να επιβλέπεται με μέριμνα του εργοδότη, ώστε πάντα να περιέχει επαρκείς ποσότητες φαρμακευτικών ειδών. (ΠΑ 1073/81 άρθρο 110 παρ. 1)</a:t>
            </a:r>
          </a:p>
          <a:p>
            <a:pPr algn="just">
              <a:buFont typeface="Wingdings" pitchFamily="2" charset="2"/>
              <a:buChar char="q"/>
            </a:pPr>
            <a:endParaRPr lang="el-GR" dirty="0" smtClean="0"/>
          </a:p>
          <a:p>
            <a:pPr algn="just">
              <a:buFont typeface="Wingdings" pitchFamily="2" charset="2"/>
              <a:buChar char="q"/>
            </a:pPr>
            <a:r>
              <a:rPr lang="el-GR" dirty="0" smtClean="0"/>
              <a:t>Σε εργοτάξια εκτός πόλης όπου δουλεύουν ταυτόχρονα πάνω από 100 άτομα πρέπει να υπάρχει εντεταλμένος ειδικά εκπαιδευμένος στην παροχή πρώτων βοηθειών, καθώς και κάποιο αυτοκίνητο που να μπορεί να μεταφέρει φορείο. (ΠΑ 1073 άρθρο 110 παρ. 2)</a:t>
            </a:r>
          </a:p>
          <a:p>
            <a:pPr algn="just">
              <a:buFont typeface="Wingdings" pitchFamily="2" charset="2"/>
              <a:buChar char="q"/>
            </a:pPr>
            <a:endParaRPr lang="el-GR" dirty="0" smtClean="0"/>
          </a:p>
          <a:p>
            <a:pPr algn="just">
              <a:buFont typeface="Wingdings" pitchFamily="2" charset="2"/>
              <a:buChar char="q"/>
            </a:pPr>
            <a:r>
              <a:rPr lang="el-GR" dirty="0" smtClean="0"/>
              <a:t> Σε εργοτάξια απομεμακρυσμένα πάνω από μια ώρα διαδρομή από νοσοκομειακή μονάδα και που απασχολούν ταυτόχρονα πάνω από 300 άτομα πρέπει να υπάρχει πρόχειρο ιατρείο εξυπηρετούμενο και από συνεργαζόμενο γιατρό. (ΠΑ 1073/81 άρθρο 110 παρ. 3)</a:t>
            </a:r>
            <a:endParaRPr lang="en-US" dirty="0" smtClean="0"/>
          </a:p>
          <a:p>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4" name="Picture 10" descr="Έργα Οδοποιϊας στην Αυγενική - ΜΑΡΜΙ Α.Ε - ΤΕΧΝΙΚΑ ΕΡΓΑ - ΑΣΦΑΛΤΙΚΑ - ΜΠΕΤΟΝ"/>
          <p:cNvPicPr>
            <a:picLocks noChangeAspect="1" noChangeArrowheads="1"/>
          </p:cNvPicPr>
          <p:nvPr/>
        </p:nvPicPr>
        <p:blipFill>
          <a:blip r:embed="rId2" cstate="print"/>
          <a:srcRect l="10075"/>
          <a:stretch>
            <a:fillRect/>
          </a:stretch>
        </p:blipFill>
        <p:spPr bwMode="auto">
          <a:xfrm>
            <a:off x="2267744" y="0"/>
            <a:ext cx="6876256" cy="6858000"/>
          </a:xfrm>
          <a:prstGeom prst="rect">
            <a:avLst/>
          </a:prstGeom>
          <a:noFill/>
        </p:spPr>
      </p:pic>
      <p:sp>
        <p:nvSpPr>
          <p:cNvPr id="2" name="1 - Τίτλος"/>
          <p:cNvSpPr>
            <a:spLocks noGrp="1"/>
          </p:cNvSpPr>
          <p:nvPr>
            <p:ph type="title"/>
          </p:nvPr>
        </p:nvSpPr>
        <p:spPr/>
        <p:txBody>
          <a:bodyPr/>
          <a:lstStyle/>
          <a:p>
            <a:r>
              <a:rPr lang="el-GR" dirty="0" smtClean="0"/>
              <a:t>ΕΡΓΟΤΑΞΙΑ ΟΔΟΠΟΙΙΑΣ</a:t>
            </a:r>
            <a:endParaRPr lang="en-US" dirty="0"/>
          </a:p>
        </p:txBody>
      </p:sp>
      <p:sp>
        <p:nvSpPr>
          <p:cNvPr id="16386" name="AutoShape 2" descr="Εngineer-tools: ΣΑΥ ΦΑΥ για έργα οδοποιια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388" name="AutoShape 4" descr="Εngineer-tools: ΣΑΥ ΦΑΥ για έργα οδοποιια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390" name="AutoShape 6" descr="Έργα Οδοποιϊας στην Αυγενική - ΜΑΡΜΙ Α.Ε - ΤΕΧΝΙΚΑ ΕΡΓΑ - ΑΣΦΑΛΤΙΚΑ - ΜΠΕΤΟΝ"/>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6392" name="AutoShape 8" descr="Έργα Οδοποιϊας στην Αυγενική - ΜΑΡΜΙ Α.Ε - ΤΕΧΝΙΚΑ ΕΡΓΑ - ΑΣΦΑΛΤΙΚΑ - ΜΠΕΤΟΝ"/>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 name="7 - Θέση υποσέλιδου"/>
          <p:cNvSpPr>
            <a:spLocks noGrp="1"/>
          </p:cNvSpPr>
          <p:nvPr>
            <p:ph type="ftr" sz="quarter" idx="11"/>
          </p:nvPr>
        </p:nvSpPr>
        <p:spPr/>
        <p:txBody>
          <a:bodyPr/>
          <a:lstStyle/>
          <a:p>
            <a:r>
              <a:rPr lang="el-GR" b="1" dirty="0" smtClean="0">
                <a:solidFill>
                  <a:schemeClr val="tx1"/>
                </a:solidFill>
              </a:rPr>
              <a:t>ΨΑΡΡΑ ΝΙΚΟΛΙΑ ΠΕ81</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ΕΜΠΟΡΙΟ ΜΗΧΑΝΗΜΑΤΩΝ ΟΔΟΠΟΙΪΑΣ ΜΗΧΑΝΗΜΑΤΑ ΡΟΪΤΙΚΑ ΠΑΤΡΑ ΑΧΑΪΑ ΣΑΚΚΑ  ΓΙΑΝΝΟΠΟΥΛΟΥ ΠΗΝΕΛΟΠΗ"/>
          <p:cNvPicPr>
            <a:picLocks noChangeAspect="1" noChangeArrowheads="1"/>
          </p:cNvPicPr>
          <p:nvPr/>
        </p:nvPicPr>
        <p:blipFill>
          <a:blip r:embed="rId2" cstate="print"/>
          <a:srcRect/>
          <a:stretch>
            <a:fillRect/>
          </a:stretch>
        </p:blipFill>
        <p:spPr bwMode="auto">
          <a:xfrm>
            <a:off x="4067945" y="1781945"/>
            <a:ext cx="5076056" cy="5076056"/>
          </a:xfrm>
          <a:prstGeom prst="rect">
            <a:avLst/>
          </a:prstGeom>
          <a:noFill/>
        </p:spPr>
      </p:pic>
      <p:sp>
        <p:nvSpPr>
          <p:cNvPr id="2" name="1 - Τίτλος"/>
          <p:cNvSpPr>
            <a:spLocks noGrp="1"/>
          </p:cNvSpPr>
          <p:nvPr>
            <p:ph type="title"/>
          </p:nvPr>
        </p:nvSpPr>
        <p:spPr/>
        <p:txBody>
          <a:bodyPr>
            <a:normAutofit fontScale="90000"/>
          </a:bodyPr>
          <a:lstStyle/>
          <a:p>
            <a:r>
              <a:rPr lang="el-GR" b="1" dirty="0" smtClean="0"/>
              <a:t>ΕΡΓΑΣΙΕΣ ΠΟΥ</a:t>
            </a:r>
            <a:br>
              <a:rPr lang="el-GR" b="1" dirty="0" smtClean="0"/>
            </a:br>
            <a:r>
              <a:rPr lang="el-GR" b="1" dirty="0" smtClean="0"/>
              <a:t>ΠΡΑΓΜΑΤΟΠΟΙΟΥΝΤΑΙ (ΣΕΛ 35)</a:t>
            </a:r>
            <a:endParaRPr lang="en-US" dirty="0"/>
          </a:p>
        </p:txBody>
      </p:sp>
      <p:sp>
        <p:nvSpPr>
          <p:cNvPr id="3" name="2 - Θέση περιεχομένου"/>
          <p:cNvSpPr>
            <a:spLocks noGrp="1"/>
          </p:cNvSpPr>
          <p:nvPr>
            <p:ph idx="1"/>
          </p:nvPr>
        </p:nvSpPr>
        <p:spPr/>
        <p:txBody>
          <a:bodyPr/>
          <a:lstStyle/>
          <a:p>
            <a:pPr marL="514350" indent="-514350">
              <a:buFont typeface="+mj-lt"/>
              <a:buAutoNum type="arabicPeriod"/>
            </a:pPr>
            <a:r>
              <a:rPr lang="el-GR" dirty="0" smtClean="0"/>
              <a:t>Κατασκευάζονται δρόμοι.</a:t>
            </a:r>
          </a:p>
          <a:p>
            <a:pPr marL="514350" indent="-514350">
              <a:buFont typeface="+mj-lt"/>
              <a:buAutoNum type="arabicPeriod"/>
            </a:pPr>
            <a:endParaRPr lang="el-GR" dirty="0" smtClean="0"/>
          </a:p>
          <a:p>
            <a:pPr marL="514350" indent="-514350">
              <a:buFont typeface="+mj-lt"/>
              <a:buAutoNum type="arabicPeriod"/>
            </a:pPr>
            <a:r>
              <a:rPr lang="el-GR" dirty="0" smtClean="0"/>
              <a:t>Συντηρούνται δρόμοι.</a:t>
            </a:r>
          </a:p>
          <a:p>
            <a:pPr marL="514350" indent="-514350">
              <a:buFont typeface="+mj-lt"/>
              <a:buAutoNum type="arabicPeriod"/>
            </a:pPr>
            <a:endParaRPr lang="el-GR" dirty="0" smtClean="0"/>
          </a:p>
          <a:p>
            <a:pPr marL="514350" indent="-514350">
              <a:buFont typeface="+mj-lt"/>
              <a:buAutoNum type="arabicPeriod"/>
            </a:pPr>
            <a:r>
              <a:rPr lang="el-GR" dirty="0" smtClean="0"/>
              <a:t>Ανακατασκευάζονται ή διαπλατύνονται δρόμοι.</a:t>
            </a:r>
            <a:endParaRPr lang="en-US" dirty="0"/>
          </a:p>
        </p:txBody>
      </p:sp>
      <p:sp>
        <p:nvSpPr>
          <p:cNvPr id="15362" name="AutoShape 2" descr="Έργα Οδοποιϊας στην Αυγενική - ΜΑΡΜΙ Α.Ε - ΤΕΧΝΙΚΑ ΕΡΓΑ - ΑΣΦΑΛΤΙΚΑ - ΜΠΕΤΟΝ"/>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 name="5 - Θέση υποσέλιδου"/>
          <p:cNvSpPr>
            <a:spLocks noGrp="1"/>
          </p:cNvSpPr>
          <p:nvPr>
            <p:ph type="ftr" sz="quarter" idx="11"/>
          </p:nvPr>
        </p:nvSpPr>
        <p:spPr/>
        <p:txBody>
          <a:bodyPr/>
          <a:lstStyle/>
          <a:p>
            <a:r>
              <a:rPr lang="el-GR" dirty="0" smtClean="0">
                <a:solidFill>
                  <a:schemeClr val="tx1"/>
                </a:solidFill>
              </a:rPr>
              <a:t>ΨΑΡΡΑ ΝΙΚΟΛΙΑ ΠΕ81</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Προβλήματα τεχνικών έργων.</a:t>
            </a:r>
            <a:endParaRPr lang="en-US" dirty="0"/>
          </a:p>
        </p:txBody>
      </p:sp>
      <p:sp>
        <p:nvSpPr>
          <p:cNvPr id="3" name="2 - Θέση περιεχομένου"/>
          <p:cNvSpPr>
            <a:spLocks noGrp="1"/>
          </p:cNvSpPr>
          <p:nvPr>
            <p:ph idx="1"/>
          </p:nvPr>
        </p:nvSpPr>
        <p:spPr/>
        <p:txBody>
          <a:bodyPr>
            <a:normAutofit fontScale="92500" lnSpcReduction="10000"/>
          </a:bodyPr>
          <a:lstStyle/>
          <a:p>
            <a:r>
              <a:rPr lang="el-GR" dirty="0" smtClean="0"/>
              <a:t>Είναι μοναδικά.</a:t>
            </a:r>
          </a:p>
          <a:p>
            <a:r>
              <a:rPr lang="el-GR" dirty="0" smtClean="0"/>
              <a:t>Εκτελούνται σε διαφορετικό χώρο κάθε φορά.</a:t>
            </a:r>
          </a:p>
          <a:p>
            <a:r>
              <a:rPr lang="el-GR" dirty="0" smtClean="0"/>
              <a:t>Περιλαμβάνουν τη σχεδίαση και κατασκευή των εγκαταστάσεων που απαιτούνται για την υλοποίηση αυτού.</a:t>
            </a:r>
          </a:p>
          <a:p>
            <a:r>
              <a:rPr lang="el-GR" dirty="0" smtClean="0"/>
              <a:t>Χρησιμοποιούν διαφορετικό εξοπλισμό ανάλογα τις συνθήκες.</a:t>
            </a:r>
          </a:p>
          <a:p>
            <a:r>
              <a:rPr lang="el-GR" dirty="0" smtClean="0"/>
              <a:t>Διαφορετικές μεθόδους εργασίας. </a:t>
            </a:r>
          </a:p>
          <a:p>
            <a:r>
              <a:rPr lang="el-GR" dirty="0" smtClean="0"/>
              <a:t>Λιγότερο εξειδικευμένο προσωπικό. </a:t>
            </a:r>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Ολοκληρώθηκαν τα έργα οδοποιίας στην Περίσταση | Ολύμπιο Βήμα"/>
          <p:cNvPicPr>
            <a:picLocks noChangeAspect="1" noChangeArrowheads="1"/>
          </p:cNvPicPr>
          <p:nvPr/>
        </p:nvPicPr>
        <p:blipFill>
          <a:blip r:embed="rId2" cstate="print"/>
          <a:srcRect/>
          <a:stretch>
            <a:fillRect/>
          </a:stretch>
        </p:blipFill>
        <p:spPr bwMode="auto">
          <a:xfrm>
            <a:off x="-28575" y="0"/>
            <a:ext cx="9172575" cy="6877050"/>
          </a:xfrm>
          <a:prstGeom prst="rect">
            <a:avLst/>
          </a:prstGeom>
          <a:noFill/>
        </p:spPr>
      </p:pic>
      <p:pic>
        <p:nvPicPr>
          <p:cNvPr id="5" name="Picture 2" descr="ΕΡΓΑ ΟΔΟΠΟΙΪΑΣ"/>
          <p:cNvPicPr>
            <a:picLocks noChangeAspect="1" noChangeArrowheads="1"/>
          </p:cNvPicPr>
          <p:nvPr/>
        </p:nvPicPr>
        <p:blipFill>
          <a:blip r:embed="rId3" cstate="print"/>
          <a:srcRect/>
          <a:stretch>
            <a:fillRect/>
          </a:stretch>
        </p:blipFill>
        <p:spPr bwMode="auto">
          <a:xfrm>
            <a:off x="4267200" y="3200400"/>
            <a:ext cx="4876800" cy="3657600"/>
          </a:xfrm>
          <a:prstGeom prst="rect">
            <a:avLst/>
          </a:prstGeom>
          <a:noFill/>
        </p:spPr>
      </p:pic>
      <p:sp>
        <p:nvSpPr>
          <p:cNvPr id="2" name="1 - Τίτλος"/>
          <p:cNvSpPr>
            <a:spLocks noGrp="1"/>
          </p:cNvSpPr>
          <p:nvPr>
            <p:ph type="title"/>
          </p:nvPr>
        </p:nvSpPr>
        <p:spPr/>
        <p:txBody>
          <a:bodyPr>
            <a:normAutofit fontScale="90000"/>
          </a:bodyPr>
          <a:lstStyle/>
          <a:p>
            <a:r>
              <a:rPr lang="el-GR" b="1" dirty="0" smtClean="0"/>
              <a:t>ΣΕΙΡΑ ΕΡΓΑΣΙΩΝ</a:t>
            </a:r>
            <a:r>
              <a:rPr lang="en-US" dirty="0" smtClean="0"/>
              <a:t/>
            </a:r>
            <a:br>
              <a:rPr lang="en-US" dirty="0" smtClean="0"/>
            </a:br>
            <a:endParaRPr lang="en-US" dirty="0"/>
          </a:p>
        </p:txBody>
      </p:sp>
      <p:sp>
        <p:nvSpPr>
          <p:cNvPr id="3" name="2 - Θέση περιεχομένου"/>
          <p:cNvSpPr>
            <a:spLocks noGrp="1"/>
          </p:cNvSpPr>
          <p:nvPr>
            <p:ph idx="1"/>
          </p:nvPr>
        </p:nvSpPr>
        <p:spPr>
          <a:xfrm>
            <a:off x="467544" y="1340768"/>
            <a:ext cx="8229600" cy="4525963"/>
          </a:xfrm>
        </p:spPr>
        <p:txBody>
          <a:bodyPr/>
          <a:lstStyle/>
          <a:p>
            <a:pPr marL="514350" indent="-514350">
              <a:buFont typeface="+mj-lt"/>
              <a:buAutoNum type="arabicPeriod"/>
            </a:pPr>
            <a:r>
              <a:rPr lang="el-GR" dirty="0" smtClean="0">
                <a:solidFill>
                  <a:srgbClr val="FF0000"/>
                </a:solidFill>
              </a:rPr>
              <a:t>Χωματουργικές εργασίες</a:t>
            </a:r>
          </a:p>
          <a:p>
            <a:pPr marL="514350" indent="-514350">
              <a:buFont typeface="+mj-lt"/>
              <a:buAutoNum type="arabicPeriod"/>
            </a:pPr>
            <a:endParaRPr lang="el-GR" dirty="0" smtClean="0">
              <a:solidFill>
                <a:srgbClr val="FF0000"/>
              </a:solidFill>
            </a:endParaRPr>
          </a:p>
          <a:p>
            <a:pPr marL="514350" indent="-514350">
              <a:buFont typeface="+mj-lt"/>
              <a:buAutoNum type="arabicPeriod"/>
            </a:pPr>
            <a:r>
              <a:rPr lang="el-GR" dirty="0" smtClean="0">
                <a:solidFill>
                  <a:srgbClr val="FF0000"/>
                </a:solidFill>
              </a:rPr>
              <a:t>Τεχνικά έργα</a:t>
            </a:r>
          </a:p>
          <a:p>
            <a:pPr marL="514350" indent="-514350">
              <a:buFont typeface="+mj-lt"/>
              <a:buAutoNum type="arabicPeriod"/>
            </a:pPr>
            <a:endParaRPr lang="el-GR" dirty="0" smtClean="0">
              <a:solidFill>
                <a:srgbClr val="FF0000"/>
              </a:solidFill>
            </a:endParaRPr>
          </a:p>
          <a:p>
            <a:pPr marL="514350" indent="-514350">
              <a:buFont typeface="+mj-lt"/>
              <a:buAutoNum type="arabicPeriod"/>
            </a:pPr>
            <a:r>
              <a:rPr lang="el-GR" dirty="0" smtClean="0">
                <a:solidFill>
                  <a:srgbClr val="FF0000"/>
                </a:solidFill>
              </a:rPr>
              <a:t>Ασφαλτικά έργα</a:t>
            </a:r>
          </a:p>
          <a:p>
            <a:pPr marL="514350" indent="-514350">
              <a:buFont typeface="+mj-lt"/>
              <a:buAutoNum type="arabicPeriod"/>
            </a:pPr>
            <a:endParaRPr lang="el-GR" dirty="0" smtClean="0">
              <a:solidFill>
                <a:srgbClr val="FF0000"/>
              </a:solidFill>
            </a:endParaRPr>
          </a:p>
          <a:p>
            <a:pPr marL="514350" indent="-514350">
              <a:buFont typeface="+mj-lt"/>
              <a:buAutoNum type="arabicPeriod"/>
            </a:pPr>
            <a:r>
              <a:rPr lang="el-GR" dirty="0" smtClean="0">
                <a:solidFill>
                  <a:srgbClr val="FF0000"/>
                </a:solidFill>
              </a:rPr>
              <a:t>Τελειώματα</a:t>
            </a:r>
            <a:endParaRPr lang="en-US" dirty="0">
              <a:solidFill>
                <a:srgbClr val="FF0000"/>
              </a:solidFill>
            </a:endParaRPr>
          </a:p>
        </p:txBody>
      </p:sp>
      <p:sp>
        <p:nvSpPr>
          <p:cNvPr id="6" name="5 - Ορθογώνιο"/>
          <p:cNvSpPr/>
          <p:nvPr/>
        </p:nvSpPr>
        <p:spPr>
          <a:xfrm>
            <a:off x="4355976" y="2276872"/>
            <a:ext cx="4572000" cy="646331"/>
          </a:xfrm>
          <a:prstGeom prst="rect">
            <a:avLst/>
          </a:prstGeom>
        </p:spPr>
        <p:txBody>
          <a:bodyPr>
            <a:spAutoFit/>
          </a:bodyPr>
          <a:lstStyle/>
          <a:p>
            <a:pPr algn="ctr"/>
            <a:r>
              <a:rPr lang="el-GR" dirty="0" smtClean="0">
                <a:solidFill>
                  <a:srgbClr val="FFFF00"/>
                </a:solidFill>
              </a:rPr>
              <a:t>Τσάπα</a:t>
            </a:r>
          </a:p>
          <a:p>
            <a:pPr algn="ctr"/>
            <a:r>
              <a:rPr lang="el-GR" dirty="0" smtClean="0">
                <a:solidFill>
                  <a:srgbClr val="FFFF00"/>
                </a:solidFill>
              </a:rPr>
              <a:t>Χωματουργικές εργασίες </a:t>
            </a:r>
            <a:endParaRPr lang="el-GR" dirty="0">
              <a:solidFill>
                <a:srgbClr val="FFFF00"/>
              </a:solidFill>
            </a:endParaRPr>
          </a:p>
        </p:txBody>
      </p:sp>
      <p:sp>
        <p:nvSpPr>
          <p:cNvPr id="22530" name="AutoShape 2" descr="Έργα υποδομών οδοποιίας στο αγρόκτημα της Δημοτικής Κοινότητας Καλλιθέας |  Ολύμπιο Βήμ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2532" name="AutoShape 4" descr="Έργα υποδομών οδοποιίας στο αγρόκτημα της Δημοτικής Κοινότητας Καλλιθέας |  Ολύμπιο Βήμ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9" name="8 - Θέση υποσέλιδου"/>
          <p:cNvSpPr>
            <a:spLocks noGrp="1"/>
          </p:cNvSpPr>
          <p:nvPr>
            <p:ph type="ftr" sz="quarter" idx="11"/>
          </p:nvPr>
        </p:nvSpPr>
        <p:spPr/>
        <p:txBody>
          <a:bodyPr/>
          <a:lstStyle/>
          <a:p>
            <a:r>
              <a:rPr lang="el-GR" dirty="0" smtClean="0">
                <a:solidFill>
                  <a:schemeClr val="tx1"/>
                </a:solidFill>
              </a:rPr>
              <a:t>ΨΑΡΡΑ ΝΙΚΟΛΙΑ ΠΕ81</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ΔΙΑΔΙΚΑΣΙΑ</a:t>
            </a:r>
            <a:endParaRPr lang="el-GR" dirty="0"/>
          </a:p>
        </p:txBody>
      </p:sp>
      <p:sp>
        <p:nvSpPr>
          <p:cNvPr id="3" name="2 - Θέση περιεχομένου"/>
          <p:cNvSpPr>
            <a:spLocks noGrp="1"/>
          </p:cNvSpPr>
          <p:nvPr>
            <p:ph idx="1"/>
          </p:nvPr>
        </p:nvSpPr>
        <p:spPr/>
        <p:txBody>
          <a:bodyPr/>
          <a:lstStyle/>
          <a:p>
            <a:pPr>
              <a:buFont typeface="Wingdings" pitchFamily="2" charset="2"/>
              <a:buChar char="ü"/>
            </a:pPr>
            <a:r>
              <a:rPr lang="en-US" dirty="0" smtClean="0">
                <a:hlinkClick r:id="rId2"/>
              </a:rPr>
              <a:t>https://www.youtube.com/watch?v=MgvUDs5tcu0</a:t>
            </a:r>
            <a:endParaRPr lang="el-GR" dirty="0" smtClean="0"/>
          </a:p>
          <a:p>
            <a:pPr>
              <a:buFont typeface="Wingdings" pitchFamily="2" charset="2"/>
              <a:buChar char="ü"/>
            </a:pPr>
            <a:endParaRPr lang="el-GR" dirty="0" smtClean="0"/>
          </a:p>
          <a:p>
            <a:pPr>
              <a:buFont typeface="Wingdings" pitchFamily="2" charset="2"/>
              <a:buChar char="ü"/>
            </a:pPr>
            <a:r>
              <a:rPr lang="en-US" dirty="0" smtClean="0">
                <a:hlinkClick r:id="rId3"/>
              </a:rPr>
              <a:t>https://www.youtube.com/watch?v=s2Rb5FWxu7Q</a:t>
            </a:r>
            <a:endParaRPr lang="el-GR" dirty="0" smtClean="0"/>
          </a:p>
          <a:p>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ΤΕΧΝΙΚΑ ΕΡΓΑ</a:t>
            </a:r>
            <a:endParaRPr lang="el-GR" dirty="0"/>
          </a:p>
        </p:txBody>
      </p:sp>
      <p:sp>
        <p:nvSpPr>
          <p:cNvPr id="3" name="2 - Θέση περιεχομένου"/>
          <p:cNvSpPr>
            <a:spLocks noGrp="1"/>
          </p:cNvSpPr>
          <p:nvPr>
            <p:ph idx="1"/>
          </p:nvPr>
        </p:nvSpPr>
        <p:spPr/>
        <p:txBody>
          <a:bodyPr/>
          <a:lstStyle/>
          <a:p>
            <a:endParaRPr lang="el-GR"/>
          </a:p>
        </p:txBody>
      </p:sp>
      <p:pic>
        <p:nvPicPr>
          <p:cNvPr id="92162" name="Picture 2"/>
          <p:cNvPicPr>
            <a:picLocks noChangeAspect="1" noChangeArrowheads="1"/>
          </p:cNvPicPr>
          <p:nvPr/>
        </p:nvPicPr>
        <p:blipFill>
          <a:blip r:embed="rId2" cstate="print"/>
          <a:srcRect l="16322" t="19313" r="17266" b="12766"/>
          <a:stretch>
            <a:fillRect/>
          </a:stretch>
        </p:blipFill>
        <p:spPr bwMode="auto">
          <a:xfrm>
            <a:off x="251520" y="1484784"/>
            <a:ext cx="8640960" cy="4968552"/>
          </a:xfrm>
          <a:prstGeom prst="rect">
            <a:avLst/>
          </a:prstGeom>
          <a:noFill/>
          <a:ln w="9525">
            <a:noFill/>
            <a:miter lim="800000"/>
            <a:headEnd/>
            <a:tailEnd/>
          </a:ln>
        </p:spPr>
      </p:pic>
      <p:sp>
        <p:nvSpPr>
          <p:cNvPr id="5" name="4 - Θέση υποσέλιδου"/>
          <p:cNvSpPr>
            <a:spLocks noGrp="1"/>
          </p:cNvSpPr>
          <p:nvPr>
            <p:ph type="ftr" sz="quarter" idx="11"/>
          </p:nvPr>
        </p:nvSpPr>
        <p:spPr>
          <a:xfrm>
            <a:off x="3131840" y="6021288"/>
            <a:ext cx="2895600" cy="365125"/>
          </a:xfrm>
        </p:spPr>
        <p:txBody>
          <a:bodyPr/>
          <a:lstStyle/>
          <a:p>
            <a:r>
              <a:rPr lang="el-GR" dirty="0" smtClean="0">
                <a:solidFill>
                  <a:srgbClr val="FF0000"/>
                </a:solidFill>
              </a:rPr>
              <a:t>ΨΑΡΡΑ ΝΙΚΟΛΙΑ ΠΕ81</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ΠΡΑΝΕΣ</a:t>
            </a:r>
            <a:endParaRPr lang="el-GR" dirty="0"/>
          </a:p>
        </p:txBody>
      </p:sp>
      <p:pic>
        <p:nvPicPr>
          <p:cNvPr id="1026" name="Picture 2" descr="Καθαρίζουν τα πρανή για λόγους πυροπροστασίας και ασφάλειας | Cretalive  ειδήσεις"/>
          <p:cNvPicPr>
            <a:picLocks noChangeAspect="1" noChangeArrowheads="1"/>
          </p:cNvPicPr>
          <p:nvPr/>
        </p:nvPicPr>
        <p:blipFill>
          <a:blip r:embed="rId2" cstate="print"/>
          <a:srcRect/>
          <a:stretch>
            <a:fillRect/>
          </a:stretch>
        </p:blipFill>
        <p:spPr bwMode="auto">
          <a:xfrm>
            <a:off x="890533" y="1672673"/>
            <a:ext cx="7324725" cy="4114801"/>
          </a:xfrm>
          <a:prstGeom prst="rect">
            <a:avLst/>
          </a:prstGeom>
          <a:noFill/>
        </p:spPr>
      </p:pic>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89090" name="Picture 2" descr="http://www.edafos.gr/uploads/1/2/2/2/12220305/4705661_orig.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5" name="4 - Θέση υποσέλιδου"/>
          <p:cNvSpPr>
            <a:spLocks noGrp="1"/>
          </p:cNvSpPr>
          <p:nvPr>
            <p:ph type="ftr" sz="quarter" idx="11"/>
          </p:nvPr>
        </p:nvSpPr>
        <p:spPr/>
        <p:txBody>
          <a:bodyPr/>
          <a:lstStyle/>
          <a:p>
            <a:r>
              <a:rPr lang="el-GR" dirty="0" smtClean="0">
                <a:solidFill>
                  <a:srgbClr val="FF0000"/>
                </a:solidFill>
              </a:rPr>
              <a:t>ΨΑΡΡΑ ΝΙΚΟΛΙΑ ΠΕ81</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90114" name="Picture 2"/>
          <p:cNvPicPr>
            <a:picLocks noChangeAspect="1" noChangeArrowheads="1"/>
          </p:cNvPicPr>
          <p:nvPr/>
        </p:nvPicPr>
        <p:blipFill>
          <a:blip r:embed="rId2" cstate="print"/>
          <a:srcRect l="14109" t="13407" r="15605" b="6250"/>
          <a:stretch>
            <a:fillRect/>
          </a:stretch>
        </p:blipFill>
        <p:spPr bwMode="auto">
          <a:xfrm>
            <a:off x="-1016" y="0"/>
            <a:ext cx="9145016" cy="6858000"/>
          </a:xfrm>
          <a:prstGeom prst="rect">
            <a:avLst/>
          </a:prstGeom>
          <a:noFill/>
          <a:ln w="9525">
            <a:noFill/>
            <a:miter lim="800000"/>
            <a:headEnd/>
            <a:tailEnd/>
          </a:ln>
        </p:spPr>
      </p:pic>
      <p:sp>
        <p:nvSpPr>
          <p:cNvPr id="5" name="4 - Θέση υποσέλιδου"/>
          <p:cNvSpPr>
            <a:spLocks noGrp="1"/>
          </p:cNvSpPr>
          <p:nvPr>
            <p:ph type="ftr" sz="quarter" idx="11"/>
          </p:nvPr>
        </p:nvSpPr>
        <p:spPr/>
        <p:txBody>
          <a:bodyPr/>
          <a:lstStyle/>
          <a:p>
            <a:r>
              <a:rPr lang="el-GR" dirty="0" smtClean="0">
                <a:solidFill>
                  <a:schemeClr val="tx1"/>
                </a:solidFill>
              </a:rPr>
              <a:t>ΨΑΡΡΑ ΝΙΚΟΛΙΑ ΠΕ81</a:t>
            </a:r>
            <a:endParaRPr lang="en-US" dirty="0">
              <a:solidFill>
                <a:schemeClr val="tx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ΑΣΤΟΧΙΑ ΠΡΑΝΟΥΣ</a:t>
            </a:r>
            <a:endParaRPr lang="el-GR" dirty="0"/>
          </a:p>
        </p:txBody>
      </p:sp>
      <p:sp>
        <p:nvSpPr>
          <p:cNvPr id="3" name="2 - Θέση περιεχομένου"/>
          <p:cNvSpPr>
            <a:spLocks noGrp="1"/>
          </p:cNvSpPr>
          <p:nvPr>
            <p:ph idx="1"/>
          </p:nvPr>
        </p:nvSpPr>
        <p:spPr/>
        <p:txBody>
          <a:bodyPr/>
          <a:lstStyle/>
          <a:p>
            <a:endParaRPr lang="el-GR" dirty="0"/>
          </a:p>
        </p:txBody>
      </p:sp>
      <p:pic>
        <p:nvPicPr>
          <p:cNvPr id="91138" name="Picture 2"/>
          <p:cNvPicPr>
            <a:picLocks noChangeAspect="1" noChangeArrowheads="1"/>
          </p:cNvPicPr>
          <p:nvPr/>
        </p:nvPicPr>
        <p:blipFill>
          <a:blip r:embed="rId2" cstate="print"/>
          <a:srcRect l="14109" t="16360" r="15605" b="6250"/>
          <a:stretch>
            <a:fillRect/>
          </a:stretch>
        </p:blipFill>
        <p:spPr bwMode="auto">
          <a:xfrm>
            <a:off x="0" y="1196752"/>
            <a:ext cx="9145016" cy="5661248"/>
          </a:xfrm>
          <a:prstGeom prst="rect">
            <a:avLst/>
          </a:prstGeom>
          <a:noFill/>
          <a:ln w="9525">
            <a:noFill/>
            <a:miter lim="800000"/>
            <a:headEnd/>
            <a:tailEnd/>
          </a:ln>
        </p:spPr>
      </p:pic>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opencourses.auth.gr/modules/document/file.php/OCRS372/%CE%A6%CF%89%CF%84%CE%BF%CE%B3%CF%81%CE%B1%CF%86%CE%AF%CE%B5%CF%82%20%CE%9C%CE%B1%CE%B8%CE%AE%CE%BC%CE%B1%CF%84%CE%BF%CF%82/Road_construction_in_progress.jpg"/>
          <p:cNvPicPr>
            <a:picLocks noChangeAspect="1" noChangeArrowheads="1"/>
          </p:cNvPicPr>
          <p:nvPr/>
        </p:nvPicPr>
        <p:blipFill>
          <a:blip r:embed="rId2" cstate="print"/>
          <a:srcRect/>
          <a:stretch>
            <a:fillRect/>
          </a:stretch>
        </p:blipFill>
        <p:spPr bwMode="auto">
          <a:xfrm>
            <a:off x="3995937" y="1798659"/>
            <a:ext cx="5148064" cy="5059341"/>
          </a:xfrm>
          <a:prstGeom prst="rect">
            <a:avLst/>
          </a:prstGeom>
          <a:noFill/>
        </p:spPr>
      </p:pic>
      <p:sp>
        <p:nvSpPr>
          <p:cNvPr id="2" name="1 - Τίτλος"/>
          <p:cNvSpPr>
            <a:spLocks noGrp="1"/>
          </p:cNvSpPr>
          <p:nvPr>
            <p:ph type="title"/>
          </p:nvPr>
        </p:nvSpPr>
        <p:spPr/>
        <p:txBody>
          <a:bodyPr>
            <a:normAutofit fontScale="90000"/>
          </a:bodyPr>
          <a:lstStyle/>
          <a:p>
            <a:r>
              <a:rPr lang="el-GR" b="1" dirty="0" smtClean="0"/>
              <a:t>ΣΥΝΕΡΓΕΙΑ ΓΙΑ ΚΑΤΑΣΚΕΥΗ</a:t>
            </a:r>
            <a:br>
              <a:rPr lang="el-GR" b="1" dirty="0" smtClean="0"/>
            </a:br>
            <a:r>
              <a:rPr lang="el-GR" b="1" dirty="0" smtClean="0"/>
              <a:t>ΝΕΟΥ ΔΡΟΜΟΥ</a:t>
            </a:r>
            <a:endParaRPr lang="en-US" dirty="0"/>
          </a:p>
        </p:txBody>
      </p:sp>
      <p:sp>
        <p:nvSpPr>
          <p:cNvPr id="3" name="2 - Θέση περιεχομένου"/>
          <p:cNvSpPr>
            <a:spLocks noGrp="1"/>
          </p:cNvSpPr>
          <p:nvPr>
            <p:ph idx="1"/>
          </p:nvPr>
        </p:nvSpPr>
        <p:spPr/>
        <p:txBody>
          <a:bodyPr/>
          <a:lstStyle/>
          <a:p>
            <a:pPr>
              <a:buFont typeface="Wingdings" pitchFamily="2" charset="2"/>
              <a:buChar char="ü"/>
            </a:pPr>
            <a:r>
              <a:rPr lang="el-GR" dirty="0" smtClean="0"/>
              <a:t>Συνεργείο χωματουργικών έργων</a:t>
            </a:r>
          </a:p>
          <a:p>
            <a:pPr>
              <a:buFont typeface="Wingdings" pitchFamily="2" charset="2"/>
              <a:buChar char="ü"/>
            </a:pPr>
            <a:endParaRPr lang="el-GR" dirty="0" smtClean="0"/>
          </a:p>
          <a:p>
            <a:pPr>
              <a:buFont typeface="Wingdings" pitchFamily="2" charset="2"/>
              <a:buChar char="ü"/>
            </a:pPr>
            <a:r>
              <a:rPr lang="el-GR" dirty="0" smtClean="0"/>
              <a:t>Συνεργείο τεχνικών έργων</a:t>
            </a:r>
          </a:p>
          <a:p>
            <a:pPr>
              <a:buFont typeface="Wingdings" pitchFamily="2" charset="2"/>
              <a:buChar char="ü"/>
            </a:pPr>
            <a:endParaRPr lang="el-GR" dirty="0" smtClean="0"/>
          </a:p>
          <a:p>
            <a:pPr>
              <a:buFont typeface="Wingdings" pitchFamily="2" charset="2"/>
              <a:buChar char="ü"/>
            </a:pPr>
            <a:r>
              <a:rPr lang="el-GR" dirty="0" smtClean="0"/>
              <a:t>Συνεργείο ασφαλτικών</a:t>
            </a:r>
          </a:p>
          <a:p>
            <a:pPr>
              <a:buFont typeface="Wingdings" pitchFamily="2" charset="2"/>
              <a:buChar char="ü"/>
            </a:pPr>
            <a:endParaRPr lang="el-GR" dirty="0" smtClean="0"/>
          </a:p>
          <a:p>
            <a:pPr>
              <a:buFont typeface="Wingdings" pitchFamily="2" charset="2"/>
              <a:buChar char="ü"/>
            </a:pPr>
            <a:r>
              <a:rPr lang="el-GR" dirty="0" smtClean="0"/>
              <a:t> Άλλα συνεργεία</a:t>
            </a:r>
            <a:endParaRPr lang="en-US" dirty="0"/>
          </a:p>
        </p:txBody>
      </p:sp>
      <p:sp>
        <p:nvSpPr>
          <p:cNvPr id="5" name="4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ΧΑΡΑΚΤΗΡΙΣΤΙΚΑ</a:t>
            </a:r>
            <a:br>
              <a:rPr lang="el-GR" b="1" dirty="0" smtClean="0"/>
            </a:br>
            <a:r>
              <a:rPr lang="el-GR" b="1" dirty="0" smtClean="0"/>
              <a:t>ΕΡΓΟΤΑΞΙΟΥ ΟΔΟΠΟΙΙΑΣ</a:t>
            </a:r>
            <a:endParaRPr lang="en-US" dirty="0"/>
          </a:p>
        </p:txBody>
      </p:sp>
      <p:sp>
        <p:nvSpPr>
          <p:cNvPr id="3" name="2 - Θέση περιεχομένου"/>
          <p:cNvSpPr>
            <a:spLocks noGrp="1"/>
          </p:cNvSpPr>
          <p:nvPr>
            <p:ph idx="1"/>
          </p:nvPr>
        </p:nvSpPr>
        <p:spPr/>
        <p:txBody>
          <a:bodyPr/>
          <a:lstStyle/>
          <a:p>
            <a:pPr>
              <a:buFont typeface="Wingdings" pitchFamily="2" charset="2"/>
              <a:buChar char="q"/>
            </a:pPr>
            <a:r>
              <a:rPr lang="el-GR" dirty="0" smtClean="0"/>
              <a:t>Καταλαμβάνει εκτεταμένο χώρο.</a:t>
            </a:r>
          </a:p>
          <a:p>
            <a:pPr>
              <a:buFont typeface="Wingdings" pitchFamily="2" charset="2"/>
              <a:buChar char="q"/>
            </a:pPr>
            <a:endParaRPr lang="el-GR" dirty="0" smtClean="0"/>
          </a:p>
          <a:p>
            <a:pPr algn="just">
              <a:buFont typeface="Wingdings" pitchFamily="2" charset="2"/>
              <a:buChar char="q"/>
            </a:pPr>
            <a:r>
              <a:rPr lang="el-GR" dirty="0" smtClean="0"/>
              <a:t>Συνήθως η χρήση υπεργολάβων είναι μικρότερη απ‘ ότι σε ένα οικοδομικό εργοτάξιο.</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ΕΓΚΑΤΑΣΤΑΣΕΙΣ</a:t>
            </a:r>
            <a:endParaRPr lang="en-US" dirty="0"/>
          </a:p>
        </p:txBody>
      </p:sp>
      <p:sp>
        <p:nvSpPr>
          <p:cNvPr id="3" name="2 - Θέση περιεχομένου"/>
          <p:cNvSpPr>
            <a:spLocks noGrp="1"/>
          </p:cNvSpPr>
          <p:nvPr>
            <p:ph idx="1"/>
          </p:nvPr>
        </p:nvSpPr>
        <p:spPr/>
        <p:txBody>
          <a:bodyPr>
            <a:normAutofit fontScale="92500" lnSpcReduction="20000"/>
          </a:bodyPr>
          <a:lstStyle/>
          <a:p>
            <a:pPr>
              <a:buFont typeface="Wingdings" pitchFamily="2" charset="2"/>
              <a:buChar char="q"/>
            </a:pPr>
            <a:r>
              <a:rPr lang="el-GR" dirty="0" smtClean="0"/>
              <a:t>Εγκατάσταση μηχανισμού διοίκησης</a:t>
            </a:r>
          </a:p>
          <a:p>
            <a:pPr>
              <a:buFont typeface="Wingdings" pitchFamily="2" charset="2"/>
              <a:buChar char="q"/>
            </a:pPr>
            <a:endParaRPr lang="el-GR" dirty="0" smtClean="0"/>
          </a:p>
          <a:p>
            <a:pPr>
              <a:buFont typeface="Wingdings" pitchFamily="2" charset="2"/>
              <a:buChar char="q"/>
            </a:pPr>
            <a:r>
              <a:rPr lang="el-GR" dirty="0" smtClean="0"/>
              <a:t>Κεντρικές αποθήκες</a:t>
            </a:r>
          </a:p>
          <a:p>
            <a:pPr>
              <a:buFont typeface="Wingdings" pitchFamily="2" charset="2"/>
              <a:buChar char="q"/>
            </a:pPr>
            <a:endParaRPr lang="el-GR" dirty="0" smtClean="0"/>
          </a:p>
          <a:p>
            <a:pPr>
              <a:buFont typeface="Wingdings" pitchFamily="2" charset="2"/>
              <a:buChar char="q"/>
            </a:pPr>
            <a:r>
              <a:rPr lang="el-GR" dirty="0" smtClean="0"/>
              <a:t>Συνεργείο μηχανημάτων</a:t>
            </a:r>
          </a:p>
          <a:p>
            <a:pPr>
              <a:buFont typeface="Wingdings" pitchFamily="2" charset="2"/>
              <a:buChar char="q"/>
            </a:pPr>
            <a:endParaRPr lang="el-GR" dirty="0" smtClean="0"/>
          </a:p>
          <a:p>
            <a:pPr>
              <a:buFont typeface="Wingdings" pitchFamily="2" charset="2"/>
              <a:buChar char="q"/>
            </a:pPr>
            <a:r>
              <a:rPr lang="el-GR" dirty="0" smtClean="0"/>
              <a:t>Καντίνα</a:t>
            </a:r>
          </a:p>
          <a:p>
            <a:pPr>
              <a:buFont typeface="Wingdings" pitchFamily="2" charset="2"/>
              <a:buChar char="q"/>
            </a:pPr>
            <a:endParaRPr lang="el-GR" dirty="0" smtClean="0"/>
          </a:p>
          <a:p>
            <a:pPr>
              <a:buFont typeface="Wingdings" pitchFamily="2" charset="2"/>
              <a:buChar char="q"/>
            </a:pPr>
            <a:r>
              <a:rPr lang="el-GR" dirty="0" smtClean="0"/>
              <a:t>Σταθερές διατάξεις παραγωγής</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cstate="print"/>
          <a:srcRect l="41226" t="32109" r="42171" b="48204"/>
          <a:stretch>
            <a:fillRect/>
          </a:stretch>
        </p:blipFill>
        <p:spPr bwMode="auto">
          <a:xfrm>
            <a:off x="4644008" y="0"/>
            <a:ext cx="4499992" cy="2999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 Τίτλος"/>
          <p:cNvSpPr>
            <a:spLocks noGrp="1"/>
          </p:cNvSpPr>
          <p:nvPr>
            <p:ph type="title"/>
          </p:nvPr>
        </p:nvSpPr>
        <p:spPr/>
        <p:txBody>
          <a:bodyPr>
            <a:normAutofit fontScale="90000"/>
          </a:bodyPr>
          <a:lstStyle/>
          <a:p>
            <a:r>
              <a:rPr lang="el-GR" dirty="0" smtClean="0"/>
              <a:t>Ανάλογα το είδος και το μέγεθος του έργου απαιτείται. </a:t>
            </a:r>
            <a:endParaRPr lang="en-US" dirty="0"/>
          </a:p>
        </p:txBody>
      </p:sp>
      <p:sp>
        <p:nvSpPr>
          <p:cNvPr id="3" name="2 - Θέση περιεχομένου"/>
          <p:cNvSpPr>
            <a:spLocks noGrp="1"/>
          </p:cNvSpPr>
          <p:nvPr>
            <p:ph idx="1"/>
          </p:nvPr>
        </p:nvSpPr>
        <p:spPr/>
        <p:txBody>
          <a:bodyPr/>
          <a:lstStyle/>
          <a:p>
            <a:pPr>
              <a:buFont typeface="Wingdings" pitchFamily="2" charset="2"/>
              <a:buChar char="q"/>
            </a:pPr>
            <a:r>
              <a:rPr lang="el-GR" dirty="0" smtClean="0"/>
              <a:t>Χρονικός Προγραμματισμός.</a:t>
            </a:r>
          </a:p>
          <a:p>
            <a:pPr>
              <a:buFont typeface="Wingdings" pitchFamily="2" charset="2"/>
              <a:buChar char="q"/>
            </a:pPr>
            <a:r>
              <a:rPr lang="el-GR" dirty="0" smtClean="0"/>
              <a:t>Παρακολούθηση των εργασιών.</a:t>
            </a:r>
          </a:p>
          <a:p>
            <a:pPr>
              <a:buFont typeface="Wingdings" pitchFamily="2" charset="2"/>
              <a:buChar char="q"/>
            </a:pPr>
            <a:r>
              <a:rPr lang="el-GR" dirty="0" smtClean="0"/>
              <a:t>Ασφάλεια.</a:t>
            </a:r>
          </a:p>
          <a:p>
            <a:pPr>
              <a:buFont typeface="Wingdings" pitchFamily="2" charset="2"/>
              <a:buChar char="q"/>
            </a:pPr>
            <a:r>
              <a:rPr lang="el-GR" dirty="0" smtClean="0"/>
              <a:t>Οικονομία.</a:t>
            </a:r>
          </a:p>
          <a:p>
            <a:pPr>
              <a:buFont typeface="Wingdings" pitchFamily="2" charset="2"/>
              <a:buChar char="q"/>
            </a:pPr>
            <a:r>
              <a:rPr lang="el-GR" dirty="0" smtClean="0"/>
              <a:t>Σεβασμός σε νόμους και περιβάλλον. </a:t>
            </a:r>
          </a:p>
          <a:p>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ΚΙΝΗΤΕΣ ΔΙΑΤΑΞΕΙΣ</a:t>
            </a:r>
            <a:endParaRPr lang="en-US" dirty="0"/>
          </a:p>
        </p:txBody>
      </p:sp>
      <p:sp>
        <p:nvSpPr>
          <p:cNvPr id="3" name="2 - Θέση περιεχομένου"/>
          <p:cNvSpPr>
            <a:spLocks noGrp="1"/>
          </p:cNvSpPr>
          <p:nvPr>
            <p:ph idx="1"/>
          </p:nvPr>
        </p:nvSpPr>
        <p:spPr/>
        <p:txBody>
          <a:bodyPr>
            <a:normAutofit lnSpcReduction="10000"/>
          </a:bodyPr>
          <a:lstStyle/>
          <a:p>
            <a:pPr algn="just">
              <a:buFont typeface="Wingdings" pitchFamily="2" charset="2"/>
              <a:buChar char="q"/>
            </a:pPr>
            <a:r>
              <a:rPr lang="el-GR" dirty="0" smtClean="0"/>
              <a:t>Συνεργείο εκσκαφών (προωθητές γαιών -μπουλντόζες, εκσκαφείς,  φορτωτές και οχήματα μεταφοράς - φορτηγά)</a:t>
            </a:r>
          </a:p>
          <a:p>
            <a:pPr>
              <a:buFont typeface="Wingdings" pitchFamily="2" charset="2"/>
              <a:buChar char="q"/>
            </a:pPr>
            <a:endParaRPr lang="el-GR" dirty="0" smtClean="0"/>
          </a:p>
          <a:p>
            <a:pPr algn="just">
              <a:buFont typeface="Wingdings" pitchFamily="2" charset="2"/>
              <a:buChar char="q"/>
            </a:pPr>
            <a:r>
              <a:rPr lang="el-GR" dirty="0" smtClean="0"/>
              <a:t>Συνεργείο κατασκευής βάσης δρόμου (προωθητές, </a:t>
            </a:r>
            <a:r>
              <a:rPr lang="el-GR" dirty="0" err="1" smtClean="0"/>
              <a:t>ισοπεδωτές</a:t>
            </a:r>
            <a:r>
              <a:rPr lang="el-GR" dirty="0" smtClean="0"/>
              <a:t> – </a:t>
            </a:r>
            <a:r>
              <a:rPr lang="en-US" dirty="0" smtClean="0"/>
              <a:t>grader, </a:t>
            </a:r>
            <a:r>
              <a:rPr lang="el-GR" dirty="0" smtClean="0"/>
              <a:t>βυτία, διανομείς σκύρων, μηχανήματα συμπύκνωσης και διαμόρφωσης - οδοστρωτήρες)</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ΚΙΝΗΤΕΣ ΔΙΑΤΑΞΕΙΣ</a:t>
            </a:r>
            <a:endParaRPr lang="en-US" dirty="0"/>
          </a:p>
        </p:txBody>
      </p:sp>
      <p:sp>
        <p:nvSpPr>
          <p:cNvPr id="3" name="2 - Θέση περιεχομένου"/>
          <p:cNvSpPr>
            <a:spLocks noGrp="1"/>
          </p:cNvSpPr>
          <p:nvPr>
            <p:ph idx="1"/>
          </p:nvPr>
        </p:nvSpPr>
        <p:spPr/>
        <p:txBody>
          <a:bodyPr>
            <a:normAutofit fontScale="85000" lnSpcReduction="10000"/>
          </a:bodyPr>
          <a:lstStyle/>
          <a:p>
            <a:pPr algn="just">
              <a:buFont typeface="Wingdings" pitchFamily="2" charset="2"/>
              <a:buChar char="q"/>
            </a:pPr>
            <a:r>
              <a:rPr lang="el-GR" dirty="0" smtClean="0"/>
              <a:t>Συνεργείο τεχνικών (προσωπικό και εργαλεία για καλούπωμα,  τοποθέτηση οπλισμού και διάστρωση σκυροδέματος)</a:t>
            </a:r>
          </a:p>
          <a:p>
            <a:pPr>
              <a:buFont typeface="Wingdings" pitchFamily="2" charset="2"/>
              <a:buChar char="q"/>
            </a:pPr>
            <a:endParaRPr lang="el-GR" dirty="0" smtClean="0"/>
          </a:p>
          <a:p>
            <a:pPr algn="just">
              <a:buFont typeface="Wingdings" pitchFamily="2" charset="2"/>
              <a:buChar char="q"/>
            </a:pPr>
            <a:r>
              <a:rPr lang="el-GR" dirty="0" smtClean="0"/>
              <a:t>Συνεργείο ασφαλτικών (φορτηγά, μηχανήματα διάστρωσης, οδοστρωτήρες, βυτίο, σάρωθρο)</a:t>
            </a:r>
          </a:p>
          <a:p>
            <a:pPr algn="just">
              <a:buNone/>
            </a:pPr>
            <a:endParaRPr lang="el-GR" dirty="0" smtClean="0"/>
          </a:p>
          <a:p>
            <a:pPr algn="just">
              <a:buNone/>
            </a:pPr>
            <a:endParaRPr lang="el-GR" dirty="0" smtClean="0"/>
          </a:p>
          <a:p>
            <a:pPr algn="just">
              <a:buNone/>
            </a:pPr>
            <a:r>
              <a:rPr lang="el-GR" sz="2600" dirty="0" smtClean="0"/>
              <a:t>ΠΗΓΗ: </a:t>
            </a:r>
            <a:endParaRPr lang="el-GR" sz="2600" dirty="0" smtClean="0">
              <a:hlinkClick r:id="rId2"/>
            </a:endParaRPr>
          </a:p>
          <a:p>
            <a:pPr algn="just">
              <a:buNone/>
            </a:pPr>
            <a:r>
              <a:rPr lang="en-US" sz="2600" dirty="0" smtClean="0">
                <a:hlinkClick r:id="rId2"/>
              </a:rPr>
              <a:t>https://road-works.gr/roadworks/mixanimata-odopoiias-xomatourgika</a:t>
            </a:r>
            <a:endParaRPr lang="el-GR" sz="2600" dirty="0" smtClean="0"/>
          </a:p>
          <a:p>
            <a:pPr algn="just">
              <a:buNone/>
            </a:pPr>
            <a:r>
              <a:rPr lang="en-US" sz="2600" dirty="0" smtClean="0">
                <a:hlinkClick r:id="rId3"/>
              </a:rPr>
              <a:t>http://www.rameurope.com/</a:t>
            </a:r>
            <a:endParaRPr lang="el-GR" sz="2600" dirty="0" smtClean="0"/>
          </a:p>
          <a:p>
            <a:pPr algn="just">
              <a:buNone/>
            </a:pP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ΕΡΓΑ ΟΔΟΠΟΙΙΑΣ - ΔΗΜΟΠΟΥΛΟΣ ATE - Τεχνική &amp; Κατασκευαστική Εταιρεία"/>
          <p:cNvPicPr>
            <a:picLocks noChangeAspect="1" noChangeArrowheads="1"/>
          </p:cNvPicPr>
          <p:nvPr/>
        </p:nvPicPr>
        <p:blipFill>
          <a:blip r:embed="rId2" cstate="print"/>
          <a:srcRect l="16253" r="11514"/>
          <a:stretch>
            <a:fillRect/>
          </a:stretch>
        </p:blipFill>
        <p:spPr bwMode="auto">
          <a:xfrm>
            <a:off x="0" y="0"/>
            <a:ext cx="6903985" cy="3096344"/>
          </a:xfrm>
          <a:prstGeom prst="rect">
            <a:avLst/>
          </a:prstGeom>
          <a:noFill/>
        </p:spPr>
      </p:pic>
      <p:sp>
        <p:nvSpPr>
          <p:cNvPr id="2" name="1 - Τίτλος"/>
          <p:cNvSpPr>
            <a:spLocks noGrp="1"/>
          </p:cNvSpPr>
          <p:nvPr>
            <p:ph type="title"/>
          </p:nvPr>
        </p:nvSpPr>
        <p:spPr/>
        <p:txBody>
          <a:bodyPr/>
          <a:lstStyle/>
          <a:p>
            <a:r>
              <a:rPr lang="el-GR" dirty="0" smtClean="0"/>
              <a:t>ΜΗΧΑΝΗΜΑΤΑ</a:t>
            </a:r>
            <a:endParaRPr lang="el-GR" dirty="0"/>
          </a:p>
        </p:txBody>
      </p:sp>
      <p:sp>
        <p:nvSpPr>
          <p:cNvPr id="5" name="4 - TextBox"/>
          <p:cNvSpPr txBox="1"/>
          <p:nvPr/>
        </p:nvSpPr>
        <p:spPr>
          <a:xfrm>
            <a:off x="7020272" y="1052736"/>
            <a:ext cx="1728192" cy="646331"/>
          </a:xfrm>
          <a:prstGeom prst="rect">
            <a:avLst/>
          </a:prstGeom>
          <a:noFill/>
        </p:spPr>
        <p:txBody>
          <a:bodyPr wrap="square" rtlCol="0">
            <a:spAutoFit/>
          </a:bodyPr>
          <a:lstStyle/>
          <a:p>
            <a:r>
              <a:rPr lang="el-GR" dirty="0" smtClean="0"/>
              <a:t>Μηχάνημα </a:t>
            </a:r>
            <a:r>
              <a:rPr lang="el-GR" dirty="0" err="1" smtClean="0"/>
              <a:t>Συμπίκνωσης</a:t>
            </a:r>
            <a:endParaRPr lang="el-GR" dirty="0"/>
          </a:p>
        </p:txBody>
      </p:sp>
      <p:sp>
        <p:nvSpPr>
          <p:cNvPr id="84996" name="AutoShape 4" descr="ΟΧΗΜΑΤΑ ΤΕΧΝΙΚΩΝ ΕΡΓΩΝ - ΑΤΕΙΘ - StuDo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4998" name="AutoShape 6" descr="ΟΧΗΜΑΤΑ ΤΕΧΝΙΚΩΝ ΕΡΓΩΝ - ΑΤΕΙΘ - StuDo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5000" name="AutoShape 8" descr="ΟΧΗΜΑΤΑ ΤΕΧΝΙΚΩΝ ΕΡΓΩΝ - ΑΤΕΙΘ - StuDo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85002" name="AutoShape 10" descr="ΟΧΗΜΑΤΑ ΤΕΧΝΙΚΩΝ ΕΡΓΩΝ - ΑΤΕΙΘ - StuDo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85003" name="Picture 11"/>
          <p:cNvPicPr>
            <a:picLocks noChangeAspect="1" noChangeArrowheads="1"/>
          </p:cNvPicPr>
          <p:nvPr/>
        </p:nvPicPr>
        <p:blipFill>
          <a:blip r:embed="rId3" cstate="print"/>
          <a:srcRect l="41227" t="27188" r="13945" b="16704"/>
          <a:stretch>
            <a:fillRect/>
          </a:stretch>
        </p:blipFill>
        <p:spPr bwMode="auto">
          <a:xfrm>
            <a:off x="3311352" y="2753544"/>
            <a:ext cx="5832648" cy="4104456"/>
          </a:xfrm>
          <a:prstGeom prst="rect">
            <a:avLst/>
          </a:prstGeom>
          <a:noFill/>
          <a:ln w="9525">
            <a:noFill/>
            <a:miter lim="800000"/>
            <a:headEnd/>
            <a:tailEnd/>
          </a:ln>
        </p:spPr>
      </p:pic>
      <p:sp>
        <p:nvSpPr>
          <p:cNvPr id="11" name="10 - TextBox"/>
          <p:cNvSpPr txBox="1"/>
          <p:nvPr/>
        </p:nvSpPr>
        <p:spPr>
          <a:xfrm>
            <a:off x="467544" y="4509120"/>
            <a:ext cx="2232248" cy="369332"/>
          </a:xfrm>
          <a:prstGeom prst="rect">
            <a:avLst/>
          </a:prstGeom>
          <a:noFill/>
        </p:spPr>
        <p:txBody>
          <a:bodyPr wrap="square" rtlCol="0">
            <a:spAutoFit/>
          </a:bodyPr>
          <a:lstStyle/>
          <a:p>
            <a:pPr algn="ctr"/>
            <a:r>
              <a:rPr lang="el-GR" dirty="0" smtClean="0"/>
              <a:t>Προωθητής</a:t>
            </a:r>
            <a:endParaRPr lang="el-GR" dirty="0"/>
          </a:p>
        </p:txBody>
      </p:sp>
      <p:sp>
        <p:nvSpPr>
          <p:cNvPr id="12" name="11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Ram Europe"/>
          <p:cNvPicPr>
            <a:picLocks noChangeAspect="1" noChangeArrowheads="1"/>
          </p:cNvPicPr>
          <p:nvPr/>
        </p:nvPicPr>
        <p:blipFill>
          <a:blip r:embed="rId2" cstate="print"/>
          <a:srcRect/>
          <a:stretch>
            <a:fillRect/>
          </a:stretch>
        </p:blipFill>
        <p:spPr bwMode="auto">
          <a:xfrm>
            <a:off x="3999283" y="0"/>
            <a:ext cx="5144717" cy="3356992"/>
          </a:xfrm>
          <a:prstGeom prst="rect">
            <a:avLst/>
          </a:prstGeom>
          <a:noFill/>
        </p:spPr>
      </p:pic>
      <p:sp>
        <p:nvSpPr>
          <p:cNvPr id="2" name="1 - Τίτλος"/>
          <p:cNvSpPr>
            <a:spLocks noGrp="1"/>
          </p:cNvSpPr>
          <p:nvPr>
            <p:ph type="title"/>
          </p:nvPr>
        </p:nvSpPr>
        <p:spPr/>
        <p:txBody>
          <a:bodyPr/>
          <a:lstStyle/>
          <a:p>
            <a:r>
              <a:rPr lang="el-GR" dirty="0" smtClean="0"/>
              <a:t>ΜΗΧΑΝΗΜΑΤΑ</a:t>
            </a:r>
            <a:endParaRPr lang="el-GR" dirty="0"/>
          </a:p>
        </p:txBody>
      </p:sp>
      <p:pic>
        <p:nvPicPr>
          <p:cNvPr id="86018" name="Picture 2"/>
          <p:cNvPicPr>
            <a:picLocks noChangeAspect="1" noChangeArrowheads="1"/>
          </p:cNvPicPr>
          <p:nvPr/>
        </p:nvPicPr>
        <p:blipFill>
          <a:blip r:embed="rId3" cstate="print"/>
          <a:srcRect l="14662" t="30141" r="39403" b="20641"/>
          <a:stretch>
            <a:fillRect/>
          </a:stretch>
        </p:blipFill>
        <p:spPr bwMode="auto">
          <a:xfrm>
            <a:off x="0" y="3257600"/>
            <a:ext cx="5976664" cy="3600400"/>
          </a:xfrm>
          <a:prstGeom prst="rect">
            <a:avLst/>
          </a:prstGeom>
          <a:noFill/>
          <a:ln w="9525">
            <a:noFill/>
            <a:miter lim="800000"/>
            <a:headEnd/>
            <a:tailEnd/>
          </a:ln>
        </p:spPr>
      </p:pic>
      <p:sp>
        <p:nvSpPr>
          <p:cNvPr id="5" name="4 - TextBox"/>
          <p:cNvSpPr txBox="1"/>
          <p:nvPr/>
        </p:nvSpPr>
        <p:spPr>
          <a:xfrm>
            <a:off x="6444208" y="4797152"/>
            <a:ext cx="2232248" cy="369332"/>
          </a:xfrm>
          <a:prstGeom prst="rect">
            <a:avLst/>
          </a:prstGeom>
          <a:noFill/>
        </p:spPr>
        <p:txBody>
          <a:bodyPr wrap="square" rtlCol="0">
            <a:spAutoFit/>
          </a:bodyPr>
          <a:lstStyle/>
          <a:p>
            <a:pPr algn="ctr"/>
            <a:r>
              <a:rPr lang="el-GR" dirty="0" err="1" smtClean="0"/>
              <a:t>Ιδοπεδωτής</a:t>
            </a:r>
            <a:r>
              <a:rPr lang="el-GR" dirty="0" smtClean="0"/>
              <a:t> (</a:t>
            </a:r>
            <a:r>
              <a:rPr lang="en-US" dirty="0" smtClean="0"/>
              <a:t>grader)</a:t>
            </a:r>
            <a:endParaRPr lang="el-GR" dirty="0"/>
          </a:p>
        </p:txBody>
      </p:sp>
      <p:sp>
        <p:nvSpPr>
          <p:cNvPr id="7" name="6 - TextBox"/>
          <p:cNvSpPr txBox="1"/>
          <p:nvPr/>
        </p:nvSpPr>
        <p:spPr>
          <a:xfrm>
            <a:off x="683568" y="1628800"/>
            <a:ext cx="2808312" cy="369332"/>
          </a:xfrm>
          <a:prstGeom prst="rect">
            <a:avLst/>
          </a:prstGeom>
          <a:noFill/>
        </p:spPr>
        <p:txBody>
          <a:bodyPr wrap="square" rtlCol="0">
            <a:spAutoFit/>
          </a:bodyPr>
          <a:lstStyle/>
          <a:p>
            <a:pPr algn="ctr"/>
            <a:r>
              <a:rPr lang="el-GR" dirty="0" smtClean="0"/>
              <a:t>Σάρωθρο</a:t>
            </a:r>
            <a:endParaRPr lang="el-GR" dirty="0"/>
          </a:p>
        </p:txBody>
      </p:sp>
      <p:sp>
        <p:nvSpPr>
          <p:cNvPr id="8" name="7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ΕΠΙΠΛΕΟΝ ΥΛΙΚΟ</a:t>
            </a:r>
            <a:endParaRPr lang="el-GR" dirty="0"/>
          </a:p>
        </p:txBody>
      </p:sp>
      <p:sp>
        <p:nvSpPr>
          <p:cNvPr id="3" name="2 - Θέση περιεχομένου"/>
          <p:cNvSpPr>
            <a:spLocks noGrp="1"/>
          </p:cNvSpPr>
          <p:nvPr>
            <p:ph idx="1"/>
          </p:nvPr>
        </p:nvSpPr>
        <p:spPr/>
        <p:txBody>
          <a:bodyPr/>
          <a:lstStyle/>
          <a:p>
            <a:pPr>
              <a:buNone/>
            </a:pPr>
            <a:endParaRPr lang="el-GR" dirty="0" smtClean="0">
              <a:hlinkClick r:id="rId2"/>
            </a:endParaRPr>
          </a:p>
          <a:p>
            <a:pPr>
              <a:buNone/>
            </a:pPr>
            <a:endParaRPr lang="el-GR" dirty="0" smtClean="0">
              <a:hlinkClick r:id="rId2"/>
            </a:endParaRPr>
          </a:p>
          <a:p>
            <a:pPr>
              <a:buNone/>
            </a:pPr>
            <a:r>
              <a:rPr lang="en-US" dirty="0" smtClean="0">
                <a:hlinkClick r:id="rId2"/>
              </a:rPr>
              <a:t>https://opencourses.auth.gr/modules/document/index.php?course=OCRS372&amp;openDir=/5600ff5cUS6W</a:t>
            </a:r>
            <a:endParaRPr lang="el-GR" dirty="0" smtClean="0"/>
          </a:p>
          <a:p>
            <a:pPr>
              <a:buNone/>
            </a:pP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3707904" y="0"/>
            <a:ext cx="5436096" cy="6858001"/>
          </a:xfrm>
          <a:prstGeom prst="rect">
            <a:avLst/>
          </a:prstGeom>
          <a:noFill/>
          <a:ln w="9525">
            <a:noFill/>
            <a:miter lim="800000"/>
            <a:headEnd/>
            <a:tailEnd/>
          </a:ln>
          <a:effectLst/>
        </p:spPr>
      </p:pic>
      <p:sp>
        <p:nvSpPr>
          <p:cNvPr id="2" name="1 - Τίτλος"/>
          <p:cNvSpPr>
            <a:spLocks noGrp="1"/>
          </p:cNvSpPr>
          <p:nvPr>
            <p:ph type="title"/>
          </p:nvPr>
        </p:nvSpPr>
        <p:spPr/>
        <p:txBody>
          <a:bodyPr/>
          <a:lstStyle/>
          <a:p>
            <a:r>
              <a:rPr lang="el-GR" dirty="0" smtClean="0"/>
              <a:t>ΥΔΡΑΥΛΙΚΑ ΕΡΓΟΤΑΞΙΑ</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ΕΡΓΑΣΙΕΣ ΠΟΥ</a:t>
            </a:r>
            <a:br>
              <a:rPr lang="el-GR" b="1" dirty="0" smtClean="0"/>
            </a:br>
            <a:r>
              <a:rPr lang="el-GR" b="1" dirty="0" smtClean="0"/>
              <a:t>ΠΡΑΓΜΑΤΟΠΟΙΟΥΝΤΑΙ</a:t>
            </a:r>
            <a:br>
              <a:rPr lang="el-GR" b="1" dirty="0" smtClean="0"/>
            </a:br>
            <a:endParaRPr lang="en-US" dirty="0"/>
          </a:p>
        </p:txBody>
      </p:sp>
      <p:sp>
        <p:nvSpPr>
          <p:cNvPr id="3" name="2 - Θέση περιεχομένου"/>
          <p:cNvSpPr>
            <a:spLocks noGrp="1"/>
          </p:cNvSpPr>
          <p:nvPr>
            <p:ph idx="1"/>
          </p:nvPr>
        </p:nvSpPr>
        <p:spPr/>
        <p:txBody>
          <a:bodyPr>
            <a:normAutofit/>
          </a:bodyPr>
          <a:lstStyle/>
          <a:p>
            <a:pPr>
              <a:buNone/>
            </a:pPr>
            <a:r>
              <a:rPr lang="el-GR" dirty="0" smtClean="0"/>
              <a:t>Κατασκευάζονται και συντηρούνται έργα:</a:t>
            </a:r>
          </a:p>
          <a:p>
            <a:pPr>
              <a:buFont typeface="Wingdings" pitchFamily="2" charset="2"/>
              <a:buChar char="ü"/>
            </a:pPr>
            <a:r>
              <a:rPr lang="el-GR" dirty="0" smtClean="0"/>
              <a:t>Ύδρευσης οικισμών</a:t>
            </a:r>
          </a:p>
          <a:p>
            <a:pPr>
              <a:buFont typeface="Wingdings" pitchFamily="2" charset="2"/>
              <a:buChar char="ü"/>
            </a:pPr>
            <a:r>
              <a:rPr lang="el-GR" dirty="0" err="1" smtClean="0"/>
              <a:t>Άδρευσης</a:t>
            </a:r>
            <a:r>
              <a:rPr lang="el-GR" dirty="0" smtClean="0"/>
              <a:t> αγρών</a:t>
            </a:r>
          </a:p>
          <a:p>
            <a:pPr>
              <a:buFont typeface="Wingdings" pitchFamily="2" charset="2"/>
              <a:buChar char="ü"/>
            </a:pPr>
            <a:r>
              <a:rPr lang="el-GR" dirty="0" smtClean="0"/>
              <a:t>Αποστράγγισης εδαφών</a:t>
            </a:r>
          </a:p>
          <a:p>
            <a:pPr>
              <a:buFont typeface="Wingdings" pitchFamily="2" charset="2"/>
              <a:buChar char="ü"/>
            </a:pPr>
            <a:r>
              <a:rPr lang="el-GR" dirty="0" smtClean="0"/>
              <a:t>Διαμόρφωσης και προστασίας πρανών κοίτης ποταμών και </a:t>
            </a:r>
            <a:r>
              <a:rPr lang="el-GR" dirty="0" err="1" smtClean="0"/>
              <a:t>χειμμάρων</a:t>
            </a:r>
            <a:r>
              <a:rPr lang="el-GR" dirty="0" smtClean="0"/>
              <a:t>.</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ΧΑΡΑΚΤΗΡΙΣΤΙΚΑ</a:t>
            </a:r>
            <a:br>
              <a:rPr lang="el-GR" b="1" dirty="0" smtClean="0"/>
            </a:br>
            <a:r>
              <a:rPr lang="el-GR" b="1" dirty="0" smtClean="0"/>
              <a:t>ΥΔΡΑΥΛΙΚΟΥ ΕΡΓΟΤΑΞΙΟΥ</a:t>
            </a:r>
            <a:br>
              <a:rPr lang="el-GR" b="1" dirty="0" smtClean="0"/>
            </a:br>
            <a:endParaRPr lang="en-US" dirty="0"/>
          </a:p>
        </p:txBody>
      </p:sp>
      <p:sp>
        <p:nvSpPr>
          <p:cNvPr id="3" name="2 - Θέση περιεχομένου"/>
          <p:cNvSpPr>
            <a:spLocks noGrp="1"/>
          </p:cNvSpPr>
          <p:nvPr>
            <p:ph idx="1"/>
          </p:nvPr>
        </p:nvSpPr>
        <p:spPr/>
        <p:txBody>
          <a:bodyPr>
            <a:normAutofit/>
          </a:bodyPr>
          <a:lstStyle/>
          <a:p>
            <a:pPr algn="just">
              <a:buFont typeface="Wingdings" pitchFamily="2" charset="2"/>
              <a:buChar char="ü"/>
            </a:pPr>
            <a:r>
              <a:rPr lang="el-GR" dirty="0" smtClean="0"/>
              <a:t>Παρόμοια με του εργοταξίου οδοποιίας αν και είναι πιο συγκεντρωμένο.</a:t>
            </a:r>
          </a:p>
          <a:p>
            <a:pPr algn="just">
              <a:buFont typeface="Wingdings" pitchFamily="2" charset="2"/>
              <a:buChar char="ü"/>
            </a:pPr>
            <a:r>
              <a:rPr lang="el-GR" dirty="0" smtClean="0"/>
              <a:t>Αποτελείται από ένα μηχανισμό διοίκησης και υποστήριξης, σταθερό μηχανισμό παραγωγής αδρανών, κινητό μηχανισμό εκτέλεσης έργου.</a:t>
            </a:r>
          </a:p>
          <a:p>
            <a:pPr algn="just">
              <a:buFont typeface="Wingdings" pitchFamily="2" charset="2"/>
              <a:buChar char="ü"/>
            </a:pPr>
            <a:r>
              <a:rPr lang="el-GR" dirty="0" smtClean="0"/>
              <a:t>Χρησιμοποιείται βαρύς μηχανικός εξοπλισμός ειδικής κατασκευής.</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ΛΙΜΕΝΙΚΑ ΕΡΓΟΤΑΞΙΑ</a:t>
            </a:r>
            <a:r>
              <a:rPr lang="en-US" dirty="0" smtClean="0"/>
              <a:t> (</a:t>
            </a:r>
            <a:r>
              <a:rPr lang="el-GR" dirty="0" smtClean="0"/>
              <a:t>ΣΕΛ. 40)</a:t>
            </a:r>
            <a:endParaRPr lang="en-US"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Νέες προτάσεις Λιμενάρχη | ΤΑ ΝΕΑ ○ Πάρου - Αντιπάρου"/>
          <p:cNvPicPr>
            <a:picLocks noChangeAspect="1" noChangeArrowheads="1"/>
          </p:cNvPicPr>
          <p:nvPr/>
        </p:nvPicPr>
        <p:blipFill>
          <a:blip r:embed="rId2" cstate="print">
            <a:lum bright="42000"/>
          </a:blip>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p:txBody>
          <a:bodyPr>
            <a:normAutofit fontScale="90000"/>
          </a:bodyPr>
          <a:lstStyle/>
          <a:p>
            <a:r>
              <a:rPr lang="el-GR" b="1" dirty="0" smtClean="0"/>
              <a:t>ΕΡΓΑΣΙΕΣ ΠΟΥ</a:t>
            </a:r>
            <a:br>
              <a:rPr lang="el-GR" b="1" dirty="0" smtClean="0"/>
            </a:br>
            <a:r>
              <a:rPr lang="el-GR" b="1" dirty="0" smtClean="0"/>
              <a:t>ΠΡΑΓΜΑΤΟΠΟΙΟΥΝΤΑΙ</a:t>
            </a:r>
            <a:br>
              <a:rPr lang="el-GR" b="1" dirty="0" smtClean="0"/>
            </a:br>
            <a:endParaRPr lang="en-US" dirty="0"/>
          </a:p>
        </p:txBody>
      </p:sp>
      <p:sp>
        <p:nvSpPr>
          <p:cNvPr id="3" name="2 - Θέση περιεχομένου"/>
          <p:cNvSpPr>
            <a:spLocks noGrp="1"/>
          </p:cNvSpPr>
          <p:nvPr>
            <p:ph idx="1"/>
          </p:nvPr>
        </p:nvSpPr>
        <p:spPr/>
        <p:txBody>
          <a:bodyPr>
            <a:normAutofit/>
          </a:bodyPr>
          <a:lstStyle/>
          <a:p>
            <a:pPr>
              <a:buNone/>
            </a:pPr>
            <a:r>
              <a:rPr lang="el-GR" dirty="0" smtClean="0"/>
              <a:t>Κατασκευάζονται ή συντηρούνται:</a:t>
            </a:r>
          </a:p>
          <a:p>
            <a:pPr marL="514350" indent="-514350">
              <a:buFont typeface="+mj-lt"/>
              <a:buAutoNum type="arabicPeriod"/>
            </a:pPr>
            <a:r>
              <a:rPr lang="el-GR" dirty="0" smtClean="0"/>
              <a:t>Λιμάνια</a:t>
            </a:r>
          </a:p>
          <a:p>
            <a:pPr marL="514350" indent="-514350">
              <a:buFont typeface="+mj-lt"/>
              <a:buAutoNum type="arabicPeriod"/>
            </a:pPr>
            <a:r>
              <a:rPr lang="el-GR" dirty="0" smtClean="0"/>
              <a:t>Μαρίνες</a:t>
            </a:r>
          </a:p>
          <a:p>
            <a:pPr marL="514350" indent="-514350">
              <a:buFont typeface="+mj-lt"/>
              <a:buAutoNum type="arabicPeriod"/>
            </a:pPr>
            <a:r>
              <a:rPr lang="el-GR" dirty="0" smtClean="0"/>
              <a:t>Έργα προστασίας των ακτών</a:t>
            </a:r>
          </a:p>
          <a:p>
            <a:pPr marL="514350" indent="-514350">
              <a:buFont typeface="+mj-lt"/>
              <a:buAutoNum type="arabicPeriod"/>
            </a:pPr>
            <a:r>
              <a:rPr lang="el-GR" dirty="0" smtClean="0"/>
              <a:t>Υποθαλάσσιοι αγωγοί ύδρευσης και φυσικού αερίου.</a:t>
            </a:r>
          </a:p>
          <a:p>
            <a:pPr marL="514350" indent="-514350" algn="just">
              <a:buFont typeface="+mj-lt"/>
              <a:buAutoNum type="arabicPeriod"/>
            </a:pPr>
            <a:r>
              <a:rPr lang="el-GR" dirty="0" smtClean="0"/>
              <a:t>Έργα για την υποδοχή των επιβατών, αποθήκες, γερανογέφυρες κ.ά.</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Οργάνωση εργοταξίου. </a:t>
            </a:r>
            <a:endParaRPr lang="en-US" dirty="0"/>
          </a:p>
        </p:txBody>
      </p:sp>
      <p:sp>
        <p:nvSpPr>
          <p:cNvPr id="3" name="2 - Θέση περιεχομένου"/>
          <p:cNvSpPr>
            <a:spLocks noGrp="1"/>
          </p:cNvSpPr>
          <p:nvPr>
            <p:ph idx="1"/>
          </p:nvPr>
        </p:nvSpPr>
        <p:spPr/>
        <p:txBody>
          <a:bodyPr/>
          <a:lstStyle/>
          <a:p>
            <a:pPr algn="just">
              <a:buNone/>
            </a:pPr>
            <a:endParaRPr lang="el-GR" dirty="0" smtClean="0"/>
          </a:p>
          <a:p>
            <a:pPr algn="just">
              <a:buNone/>
            </a:pPr>
            <a:r>
              <a:rPr lang="el-GR" dirty="0" smtClean="0"/>
              <a:t>Αναφερόμαστε στη </a:t>
            </a:r>
            <a:r>
              <a:rPr lang="el-GR" b="1" dirty="0" smtClean="0"/>
              <a:t>σχεδίαση</a:t>
            </a:r>
            <a:r>
              <a:rPr lang="el-GR" dirty="0" smtClean="0"/>
              <a:t> στις </a:t>
            </a:r>
            <a:r>
              <a:rPr lang="el-GR" b="1" dirty="0" smtClean="0"/>
              <a:t>απαιτούμενες</a:t>
            </a:r>
            <a:r>
              <a:rPr lang="el-GR" dirty="0" smtClean="0"/>
              <a:t> εγκαταστάσεις και τη </a:t>
            </a:r>
            <a:r>
              <a:rPr lang="el-GR" b="1" dirty="0" smtClean="0"/>
              <a:t>λειτουργία των προσωρινών χώρων </a:t>
            </a:r>
            <a:r>
              <a:rPr lang="el-GR" dirty="0" smtClean="0"/>
              <a:t>που θα χρησιμοποιηθούν για την υλοποίηση κάθε έργου. </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Πλωτός Εκσκαφέας IGNATIOS VIII"/>
          <p:cNvPicPr>
            <a:picLocks noChangeAspect="1" noChangeArrowheads="1"/>
          </p:cNvPicPr>
          <p:nvPr/>
        </p:nvPicPr>
        <p:blipFill>
          <a:blip r:embed="rId2" cstate="print">
            <a:lum bright="35000"/>
          </a:blip>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p:txBody>
          <a:bodyPr>
            <a:normAutofit fontScale="90000"/>
          </a:bodyPr>
          <a:lstStyle/>
          <a:p>
            <a:r>
              <a:rPr lang="el-GR" b="1" dirty="0" smtClean="0"/>
              <a:t>ΧΑΡΑΚΤΗΡΙΣΤΙΚΑ ΛΙΜΕΝΙΚΟΥ</a:t>
            </a:r>
            <a:br>
              <a:rPr lang="el-GR" b="1" dirty="0" smtClean="0"/>
            </a:br>
            <a:r>
              <a:rPr lang="el-GR" b="1" dirty="0" smtClean="0"/>
              <a:t>ΕΡΓΟΤΑΞΙΟΥ</a:t>
            </a:r>
            <a:br>
              <a:rPr lang="el-GR" b="1" dirty="0" smtClean="0"/>
            </a:br>
            <a:endParaRPr lang="en-US" dirty="0"/>
          </a:p>
        </p:txBody>
      </p:sp>
      <p:sp>
        <p:nvSpPr>
          <p:cNvPr id="3" name="2 - Θέση περιεχομένου"/>
          <p:cNvSpPr>
            <a:spLocks noGrp="1"/>
          </p:cNvSpPr>
          <p:nvPr>
            <p:ph idx="1"/>
          </p:nvPr>
        </p:nvSpPr>
        <p:spPr/>
        <p:txBody>
          <a:bodyPr>
            <a:normAutofit fontScale="92500" lnSpcReduction="10000"/>
          </a:bodyPr>
          <a:lstStyle/>
          <a:p>
            <a:pPr>
              <a:buFont typeface="Courier New" pitchFamily="49" charset="0"/>
              <a:buChar char="o"/>
            </a:pPr>
            <a:r>
              <a:rPr lang="el-GR" dirty="0" smtClean="0"/>
              <a:t>Είναι συγκεντρωμένο.</a:t>
            </a:r>
          </a:p>
          <a:p>
            <a:pPr>
              <a:buFont typeface="Courier New" pitchFamily="49" charset="0"/>
              <a:buChar char="o"/>
            </a:pPr>
            <a:r>
              <a:rPr lang="el-GR" dirty="0" smtClean="0"/>
              <a:t>Αντιμετωπίζουν καιρικά προβλήματα.</a:t>
            </a:r>
          </a:p>
          <a:p>
            <a:pPr algn="just">
              <a:buFont typeface="Courier New" pitchFamily="49" charset="0"/>
              <a:buChar char="o"/>
            </a:pPr>
            <a:r>
              <a:rPr lang="el-GR" dirty="0" smtClean="0"/>
              <a:t>Περιλαμβάνουν το μηχανισμό διοίκησης και υποστήριξης, διατάξεις παραγωγής και αποθήκευσης αδρανών υλικών και σκυροδέματος, χώρος για την αποκομιδή φυσικών ογκολίθων ή προκατασκευής τεχνητών ογκολίθων.</a:t>
            </a:r>
          </a:p>
          <a:p>
            <a:pPr algn="just">
              <a:buFont typeface="Courier New" pitchFamily="49" charset="0"/>
              <a:buChar char="o"/>
            </a:pPr>
            <a:r>
              <a:rPr lang="el-GR" dirty="0" smtClean="0"/>
              <a:t>Στον εξοπλισμό περιλαμβάνονται πλωτός εκσκαφέας/γερανός, φορτηγίδες και ρυμουλκά.</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ΑΡΧΗ ΕΠΙΛΟΓΗΣ</a:t>
            </a:r>
            <a:br>
              <a:rPr lang="el-GR" b="1" dirty="0" smtClean="0"/>
            </a:br>
            <a:r>
              <a:rPr lang="el-GR" b="1" dirty="0" smtClean="0"/>
              <a:t>ΕΡΓΟΤΑΞΙΑΚΟΥ ΧΩΡΟΥ</a:t>
            </a:r>
            <a:r>
              <a:rPr lang="en-US" b="1" dirty="0" smtClean="0"/>
              <a:t> (</a:t>
            </a:r>
            <a:r>
              <a:rPr lang="el-GR" b="1" dirty="0" smtClean="0"/>
              <a:t>ΣΕΛ. 42-44)</a:t>
            </a:r>
            <a:br>
              <a:rPr lang="el-GR" b="1" dirty="0" smtClean="0"/>
            </a:br>
            <a:endParaRPr lang="en-US" dirty="0"/>
          </a:p>
        </p:txBody>
      </p:sp>
      <p:sp>
        <p:nvSpPr>
          <p:cNvPr id="3" name="2 - Θέση περιεχομένου"/>
          <p:cNvSpPr>
            <a:spLocks noGrp="1"/>
          </p:cNvSpPr>
          <p:nvPr>
            <p:ph idx="1"/>
          </p:nvPr>
        </p:nvSpPr>
        <p:spPr/>
        <p:txBody>
          <a:bodyPr/>
          <a:lstStyle/>
          <a:p>
            <a:pPr algn="just">
              <a:buFont typeface="Wingdings" pitchFamily="2" charset="2"/>
              <a:buChar char="v"/>
            </a:pPr>
            <a:r>
              <a:rPr lang="el-GR" b="1" dirty="0" smtClean="0"/>
              <a:t>Μείωση του κόστους </a:t>
            </a:r>
            <a:r>
              <a:rPr lang="el-GR" dirty="0" smtClean="0"/>
              <a:t>κίνησης υλικών, μηχανημάτων και ανθρώπων.</a:t>
            </a:r>
          </a:p>
          <a:p>
            <a:pPr algn="just">
              <a:buFont typeface="Wingdings" pitchFamily="2" charset="2"/>
              <a:buChar char="v"/>
            </a:pPr>
            <a:endParaRPr lang="el-GR" dirty="0" smtClean="0"/>
          </a:p>
          <a:p>
            <a:pPr>
              <a:buFont typeface="Wingdings" pitchFamily="2" charset="2"/>
              <a:buChar char="v"/>
            </a:pPr>
            <a:r>
              <a:rPr lang="el-GR" b="1" dirty="0" err="1" smtClean="0"/>
              <a:t>Διεκόλυνση</a:t>
            </a:r>
            <a:r>
              <a:rPr lang="el-GR" b="1" dirty="0" smtClean="0"/>
              <a:t> των εργασιών</a:t>
            </a:r>
            <a:r>
              <a:rPr lang="el-GR" dirty="0" smtClean="0"/>
              <a:t>.</a:t>
            </a:r>
          </a:p>
          <a:p>
            <a:pPr>
              <a:buFont typeface="Wingdings" pitchFamily="2" charset="2"/>
              <a:buChar char="v"/>
            </a:pPr>
            <a:endParaRPr lang="el-GR" dirty="0" smtClean="0"/>
          </a:p>
          <a:p>
            <a:pPr>
              <a:buFont typeface="Wingdings" pitchFamily="2" charset="2"/>
              <a:buChar char="v"/>
            </a:pPr>
            <a:r>
              <a:rPr lang="el-GR" b="1" dirty="0" smtClean="0"/>
              <a:t>Μείωση</a:t>
            </a:r>
            <a:r>
              <a:rPr lang="el-GR" dirty="0" smtClean="0"/>
              <a:t> των αρνητικών </a:t>
            </a:r>
            <a:r>
              <a:rPr lang="el-GR" b="1" dirty="0" smtClean="0"/>
              <a:t>συνεπειών</a:t>
            </a:r>
            <a:r>
              <a:rPr lang="el-GR" dirty="0" smtClean="0"/>
              <a:t>.</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cstate="print">
            <a:lum bright="55000"/>
          </a:blip>
          <a:srcRect l="31818" t="27188" r="31655" b="29500"/>
          <a:stretch>
            <a:fillRect/>
          </a:stretch>
        </p:blipFill>
        <p:spPr bwMode="auto">
          <a:xfrm>
            <a:off x="-1" y="0"/>
            <a:ext cx="9144001" cy="6858000"/>
          </a:xfrm>
          <a:prstGeom prst="rect">
            <a:avLst/>
          </a:prstGeom>
          <a:noFill/>
          <a:ln w="9525">
            <a:noFill/>
            <a:miter lim="800000"/>
            <a:headEnd/>
            <a:tailEnd/>
          </a:ln>
        </p:spPr>
      </p:pic>
      <p:sp>
        <p:nvSpPr>
          <p:cNvPr id="2" name="1 - Τίτλος"/>
          <p:cNvSpPr>
            <a:spLocks noGrp="1"/>
          </p:cNvSpPr>
          <p:nvPr>
            <p:ph type="title"/>
          </p:nvPr>
        </p:nvSpPr>
        <p:spPr/>
        <p:txBody>
          <a:bodyPr>
            <a:normAutofit fontScale="90000"/>
          </a:bodyPr>
          <a:lstStyle/>
          <a:p>
            <a:r>
              <a:rPr lang="el-GR" b="1" dirty="0" smtClean="0"/>
              <a:t>ΕΓΚΑΤΑΣΤΑΣΕΙΣ ΕΡΓΟΤΑΞΙΟΥ</a:t>
            </a:r>
            <a:br>
              <a:rPr lang="el-GR" b="1" dirty="0" smtClean="0"/>
            </a:br>
            <a:endParaRPr lang="en-US" dirty="0"/>
          </a:p>
        </p:txBody>
      </p:sp>
      <p:sp>
        <p:nvSpPr>
          <p:cNvPr id="3" name="2 - Θέση περιεχομένου"/>
          <p:cNvSpPr>
            <a:spLocks noGrp="1"/>
          </p:cNvSpPr>
          <p:nvPr>
            <p:ph idx="1"/>
          </p:nvPr>
        </p:nvSpPr>
        <p:spPr/>
        <p:txBody>
          <a:bodyPr>
            <a:normAutofit fontScale="92500" lnSpcReduction="20000"/>
          </a:bodyPr>
          <a:lstStyle/>
          <a:p>
            <a:pPr marL="514350" indent="-514350">
              <a:buFont typeface="+mj-lt"/>
              <a:buAutoNum type="arabicPeriod"/>
            </a:pPr>
            <a:r>
              <a:rPr lang="el-GR" dirty="0" err="1" smtClean="0"/>
              <a:t>Εργοταξιακά</a:t>
            </a:r>
            <a:r>
              <a:rPr lang="el-GR" dirty="0" smtClean="0"/>
              <a:t> γραφεία</a:t>
            </a:r>
          </a:p>
          <a:p>
            <a:pPr marL="514350" indent="-514350">
              <a:buFont typeface="+mj-lt"/>
              <a:buAutoNum type="arabicPeriod"/>
            </a:pPr>
            <a:r>
              <a:rPr lang="el-GR" dirty="0" smtClean="0"/>
              <a:t>Αποθήκες υλικών</a:t>
            </a:r>
          </a:p>
          <a:p>
            <a:pPr marL="514350" indent="-514350">
              <a:buFont typeface="+mj-lt"/>
              <a:buAutoNum type="arabicPeriod"/>
            </a:pPr>
            <a:r>
              <a:rPr lang="el-GR" dirty="0" smtClean="0"/>
              <a:t>Εργαστήριο για τον έλεγχο υλικών</a:t>
            </a:r>
          </a:p>
          <a:p>
            <a:pPr marL="514350" indent="-514350">
              <a:buFont typeface="+mj-lt"/>
              <a:buAutoNum type="arabicPeriod"/>
            </a:pPr>
            <a:r>
              <a:rPr lang="el-GR" dirty="0" smtClean="0"/>
              <a:t>Καντίνα, χώρος ανάπαυσης και υγιεινής</a:t>
            </a:r>
          </a:p>
          <a:p>
            <a:pPr marL="514350" indent="-514350">
              <a:buFont typeface="+mj-lt"/>
              <a:buAutoNum type="arabicPeriod"/>
            </a:pPr>
            <a:r>
              <a:rPr lang="el-GR" dirty="0" smtClean="0"/>
              <a:t>Συνεργείο μηχανημάτων</a:t>
            </a:r>
          </a:p>
          <a:p>
            <a:pPr marL="514350" indent="-514350">
              <a:buFont typeface="+mj-lt"/>
              <a:buAutoNum type="arabicPeriod"/>
            </a:pPr>
            <a:r>
              <a:rPr lang="el-GR" dirty="0" smtClean="0"/>
              <a:t>Συγκρότημα παραγωγής αδρανών υλικών και</a:t>
            </a:r>
          </a:p>
          <a:p>
            <a:pPr marL="514350" indent="-514350">
              <a:buNone/>
            </a:pPr>
            <a:r>
              <a:rPr lang="el-GR" dirty="0" smtClean="0"/>
              <a:t>σκυροδέματος</a:t>
            </a:r>
          </a:p>
          <a:p>
            <a:pPr marL="514350" indent="-514350">
              <a:buNone/>
            </a:pPr>
            <a:r>
              <a:rPr lang="en-US" dirty="0" smtClean="0"/>
              <a:t>7.</a:t>
            </a:r>
            <a:r>
              <a:rPr lang="el-GR" dirty="0" smtClean="0"/>
              <a:t>Χώρος στάθμευσης</a:t>
            </a:r>
            <a:endParaRPr lang="en-US" dirty="0" smtClean="0"/>
          </a:p>
          <a:p>
            <a:pPr marL="514350" indent="-514350">
              <a:buNone/>
            </a:pPr>
            <a:r>
              <a:rPr lang="en-US" smtClean="0"/>
              <a:t>8.</a:t>
            </a:r>
            <a:r>
              <a:rPr lang="el-GR" smtClean="0"/>
              <a:t>Άλλες </a:t>
            </a:r>
            <a:r>
              <a:rPr lang="el-GR" dirty="0" smtClean="0"/>
              <a:t>εγκαταστάσεις</a:t>
            </a: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ΕΠΑΝΑΛΗΠΤΙΚΟ ΜΑΘΗΜΑ ΠΑΙΧΝΙΔΙ</a:t>
            </a:r>
            <a:endParaRPr lang="el-GR"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sp>
        <p:nvSpPr>
          <p:cNvPr id="4" name="3 - Ορθογώνιο"/>
          <p:cNvSpPr/>
          <p:nvPr/>
        </p:nvSpPr>
        <p:spPr>
          <a:xfrm>
            <a:off x="323528" y="1844824"/>
            <a:ext cx="8136904" cy="1384995"/>
          </a:xfrm>
          <a:prstGeom prst="rect">
            <a:avLst/>
          </a:prstGeom>
        </p:spPr>
        <p:txBody>
          <a:bodyPr wrap="square">
            <a:spAutoFit/>
          </a:bodyPr>
          <a:lstStyle/>
          <a:p>
            <a:r>
              <a:rPr lang="en-US" sz="2800" dirty="0" smtClean="0">
                <a:hlinkClick r:id="rId2"/>
              </a:rPr>
              <a:t>https://kahoot.it/challenge/04715538?challenge-id=672fe71c-9211-459b-88c6-4f6121f5d7b2_1610461418240</a:t>
            </a:r>
            <a:endParaRPr lang="el-GR" sz="2400" dirty="0"/>
          </a:p>
        </p:txBody>
      </p:sp>
      <p:sp>
        <p:nvSpPr>
          <p:cNvPr id="5" name="4 - Ορθογώνιο"/>
          <p:cNvSpPr/>
          <p:nvPr/>
        </p:nvSpPr>
        <p:spPr>
          <a:xfrm>
            <a:off x="395536" y="3645024"/>
            <a:ext cx="6624736" cy="461665"/>
          </a:xfrm>
          <a:prstGeom prst="rect">
            <a:avLst/>
          </a:prstGeom>
        </p:spPr>
        <p:txBody>
          <a:bodyPr wrap="square">
            <a:spAutoFit/>
          </a:bodyPr>
          <a:lstStyle/>
          <a:p>
            <a:r>
              <a:rPr lang="en-US" sz="2400" dirty="0" smtClean="0">
                <a:hlinkClick r:id="rId3"/>
              </a:rPr>
              <a:t>https://learningapps.org/watch?v=p5uxue7j521</a:t>
            </a:r>
            <a:endParaRPr lang="el-GR" sz="24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Κεφαλαιο</a:t>
            </a:r>
            <a:r>
              <a:rPr lang="el-GR" dirty="0" smtClean="0"/>
              <a:t> </a:t>
            </a:r>
            <a:r>
              <a:rPr lang="en-US" dirty="0" smtClean="0"/>
              <a:t>2</a:t>
            </a:r>
            <a:r>
              <a:rPr lang="el-GR" baseline="30000" dirty="0" smtClean="0"/>
              <a:t>ο</a:t>
            </a:r>
            <a:r>
              <a:rPr lang="el-GR" dirty="0" smtClean="0"/>
              <a:t>: </a:t>
            </a:r>
            <a:r>
              <a:rPr lang="el-GR" dirty="0" err="1" smtClean="0"/>
              <a:t>εγκαταστασεισ</a:t>
            </a:r>
            <a:r>
              <a:rPr lang="el-GR" dirty="0" smtClean="0"/>
              <a:t> </a:t>
            </a:r>
            <a:r>
              <a:rPr lang="el-GR" dirty="0" err="1" smtClean="0"/>
              <a:t>εργοταξιου</a:t>
            </a:r>
            <a:r>
              <a:rPr lang="el-GR" dirty="0" smtClean="0"/>
              <a:t> </a:t>
            </a:r>
            <a:endParaRPr lang="el-G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Εργοταξιακά Γραφεία στα εργοτάξια επέκτασης του Μετρό - GLASSART"/>
          <p:cNvPicPr>
            <a:picLocks noChangeAspect="1" noChangeArrowheads="1"/>
          </p:cNvPicPr>
          <p:nvPr/>
        </p:nvPicPr>
        <p:blipFill>
          <a:blip r:embed="rId2" cstate="print"/>
          <a:srcRect/>
          <a:stretch>
            <a:fillRect/>
          </a:stretch>
        </p:blipFill>
        <p:spPr bwMode="auto">
          <a:xfrm>
            <a:off x="0" y="0"/>
            <a:ext cx="8892480" cy="4725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 Τίτλος"/>
          <p:cNvSpPr>
            <a:spLocks noGrp="1"/>
          </p:cNvSpPr>
          <p:nvPr>
            <p:ph type="title"/>
          </p:nvPr>
        </p:nvSpPr>
        <p:spPr/>
        <p:txBody>
          <a:bodyPr/>
          <a:lstStyle/>
          <a:p>
            <a:r>
              <a:rPr lang="el-GR" dirty="0" smtClean="0"/>
              <a:t>ΕΡΓΟΤΑΞΙΑΚΑ ΓΡΑΦΕΙΑ </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Φορητά γραφεία, Προκατασκευασμένα γραφεία, Προκατασκευασμένα κτήρια,  Εξοπλισμός εργοταξίων, Προκάτ γραφεία, Διεθνείς μεταφορές - Κατοικίες,  Προκατασκευασμένα σπίτια, Χανιά, Κρήτη"/>
          <p:cNvPicPr>
            <a:picLocks noChangeAspect="1" noChangeArrowheads="1"/>
          </p:cNvPicPr>
          <p:nvPr/>
        </p:nvPicPr>
        <p:blipFill>
          <a:blip r:embed="rId2" cstate="print">
            <a:lum bright="36000"/>
          </a:blip>
          <a:srcRect/>
          <a:stretch>
            <a:fillRect/>
          </a:stretch>
        </p:blipFill>
        <p:spPr bwMode="auto">
          <a:xfrm>
            <a:off x="2411760" y="0"/>
            <a:ext cx="6732240" cy="50491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 Τίτλος"/>
          <p:cNvSpPr>
            <a:spLocks noGrp="1"/>
          </p:cNvSpPr>
          <p:nvPr>
            <p:ph type="title"/>
          </p:nvPr>
        </p:nvSpPr>
        <p:spPr/>
        <p:txBody>
          <a:bodyPr/>
          <a:lstStyle/>
          <a:p>
            <a:r>
              <a:rPr lang="el-GR" dirty="0" smtClean="0"/>
              <a:t>ΣΕ ΑΥΤΑ ΕΡΓΑΖΟΝΤΑΙ: </a:t>
            </a:r>
            <a:endParaRPr lang="el-GR" dirty="0"/>
          </a:p>
        </p:txBody>
      </p:sp>
      <p:sp>
        <p:nvSpPr>
          <p:cNvPr id="3" name="2 - Θέση περιεχομένου"/>
          <p:cNvSpPr>
            <a:spLocks noGrp="1"/>
          </p:cNvSpPr>
          <p:nvPr>
            <p:ph idx="1"/>
          </p:nvPr>
        </p:nvSpPr>
        <p:spPr/>
        <p:txBody>
          <a:bodyPr/>
          <a:lstStyle/>
          <a:p>
            <a:pPr algn="just">
              <a:buFont typeface="Wingdings" pitchFamily="2" charset="2"/>
              <a:buChar char="q"/>
            </a:pPr>
            <a:r>
              <a:rPr lang="el-GR" dirty="0" smtClean="0"/>
              <a:t>Τα άτομα που κατευθύνουν την εκτέλεση του έργου (</a:t>
            </a:r>
            <a:r>
              <a:rPr lang="el-GR" dirty="0" err="1" smtClean="0"/>
              <a:t>εργοταξιάρχης</a:t>
            </a:r>
            <a:r>
              <a:rPr lang="el-GR" dirty="0" smtClean="0"/>
              <a:t>, μηχανικοί, υπεύθυνοι προμηθειών κ.ά.) </a:t>
            </a:r>
          </a:p>
          <a:p>
            <a:pPr algn="just">
              <a:buFont typeface="Wingdings" pitchFamily="2" charset="2"/>
              <a:buChar char="q"/>
            </a:pPr>
            <a:endParaRPr lang="el-GR" dirty="0" smtClean="0"/>
          </a:p>
          <a:p>
            <a:pPr algn="just">
              <a:buFont typeface="Wingdings" pitchFamily="2" charset="2"/>
              <a:buChar char="q"/>
            </a:pPr>
            <a:r>
              <a:rPr lang="el-GR" dirty="0" smtClean="0"/>
              <a:t>Το διοικητικό προσωπικό (λογιστές, γραμματείς κ.ά.)</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ΚΥΡΙΕΣ ΛΕΙΤΟΥΡΓΙΕΣ ΠΟΥ ΕΠΙΤΕΛΟΥΝΤΑΙ </a:t>
            </a:r>
            <a:endParaRPr lang="el-GR" dirty="0"/>
          </a:p>
        </p:txBody>
      </p:sp>
      <p:sp>
        <p:nvSpPr>
          <p:cNvPr id="3" name="2 - Θέση περιεχομένου"/>
          <p:cNvSpPr>
            <a:spLocks noGrp="1"/>
          </p:cNvSpPr>
          <p:nvPr>
            <p:ph idx="1"/>
          </p:nvPr>
        </p:nvSpPr>
        <p:spPr/>
        <p:txBody>
          <a:bodyPr>
            <a:normAutofit fontScale="92500"/>
          </a:bodyPr>
          <a:lstStyle/>
          <a:p>
            <a:pPr algn="just">
              <a:buFont typeface="Wingdings" pitchFamily="2" charset="2"/>
              <a:buChar char="q"/>
            </a:pPr>
            <a:r>
              <a:rPr lang="el-GR" dirty="0" smtClean="0"/>
              <a:t>Προγραμματισμός (προσωπικού, μηχανημάτων και υλικών), παρακολούθηση και έλεγχος των εργασιών. </a:t>
            </a:r>
          </a:p>
          <a:p>
            <a:pPr algn="just">
              <a:buFont typeface="Wingdings" pitchFamily="2" charset="2"/>
              <a:buChar char="q"/>
            </a:pPr>
            <a:r>
              <a:rPr lang="el-GR" dirty="0" smtClean="0"/>
              <a:t>Εκπόνηση των αναγκαίων μελετών και σχεδίαση.</a:t>
            </a:r>
          </a:p>
          <a:p>
            <a:pPr algn="just">
              <a:buFont typeface="Wingdings" pitchFamily="2" charset="2"/>
              <a:buChar char="q"/>
            </a:pPr>
            <a:r>
              <a:rPr lang="el-GR" dirty="0" smtClean="0"/>
              <a:t> Πρόσληψη προσωπικού, επιλογή υπεργολάβων και προμηθευτών.</a:t>
            </a:r>
          </a:p>
          <a:p>
            <a:pPr algn="just">
              <a:buFont typeface="Wingdings" pitchFamily="2" charset="2"/>
              <a:buChar char="q"/>
            </a:pPr>
            <a:r>
              <a:rPr lang="el-GR" dirty="0" smtClean="0"/>
              <a:t> Επιμέτρηση των εργασιών και σύνταξη </a:t>
            </a:r>
            <a:r>
              <a:rPr lang="el-GR" dirty="0" err="1" smtClean="0"/>
              <a:t>λογιαριασμών</a:t>
            </a:r>
            <a:r>
              <a:rPr lang="el-GR" dirty="0" smtClean="0"/>
              <a:t> για πληρωμή από τον εργοδότη.</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95536" y="980728"/>
            <a:ext cx="8229600" cy="4525963"/>
          </a:xfrm>
        </p:spPr>
        <p:txBody>
          <a:bodyPr/>
          <a:lstStyle/>
          <a:p>
            <a:pPr algn="just">
              <a:buFont typeface="Wingdings" pitchFamily="2" charset="2"/>
              <a:buChar char="q"/>
            </a:pPr>
            <a:r>
              <a:rPr lang="el-GR" dirty="0" smtClean="0"/>
              <a:t> Έκδοση μισθοδοσίας προσωπικού.</a:t>
            </a:r>
          </a:p>
          <a:p>
            <a:pPr algn="just">
              <a:buFont typeface="Wingdings" pitchFamily="2" charset="2"/>
              <a:buChar char="q"/>
            </a:pPr>
            <a:r>
              <a:rPr lang="el-GR" dirty="0" smtClean="0"/>
              <a:t> Πληρωμή προσωπικού, προμηθευτών και υπεργολάβων. </a:t>
            </a:r>
          </a:p>
          <a:p>
            <a:pPr algn="just">
              <a:buFont typeface="Wingdings" pitchFamily="2" charset="2"/>
              <a:buChar char="q"/>
            </a:pPr>
            <a:r>
              <a:rPr lang="el-GR" dirty="0" smtClean="0"/>
              <a:t> Επίβλεψη λειτουργίας όλων των άλλων </a:t>
            </a:r>
            <a:r>
              <a:rPr lang="el-GR" dirty="0" err="1" smtClean="0"/>
              <a:t>εργοταξιακών</a:t>
            </a:r>
            <a:r>
              <a:rPr lang="el-GR" dirty="0" smtClean="0"/>
              <a:t> εγκαταστάσεων, </a:t>
            </a:r>
          </a:p>
          <a:p>
            <a:pPr algn="just">
              <a:buFont typeface="Wingdings" pitchFamily="2" charset="2"/>
              <a:buChar char="q"/>
            </a:pPr>
            <a:r>
              <a:rPr lang="el-GR" dirty="0" smtClean="0"/>
              <a:t> Επικοινωνία με τα κεντρικά γραφεία και με τον επιβλέποντα του έργου.</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ΕΡΓΑΣΙΕΣ ΠΡΟΠΑΡΑΣΚΕΥΗΣ </a:t>
            </a:r>
            <a:endParaRPr lang="el-GR" dirty="0"/>
          </a:p>
        </p:txBody>
      </p:sp>
      <p:sp>
        <p:nvSpPr>
          <p:cNvPr id="3" name="2 - Θέση περιεχομένου"/>
          <p:cNvSpPr>
            <a:spLocks noGrp="1"/>
          </p:cNvSpPr>
          <p:nvPr>
            <p:ph idx="1"/>
          </p:nvPr>
        </p:nvSpPr>
        <p:spPr/>
        <p:txBody>
          <a:bodyPr>
            <a:normAutofit fontScale="92500" lnSpcReduction="10000"/>
          </a:bodyPr>
          <a:lstStyle/>
          <a:p>
            <a:pPr marL="514350" indent="-514350" algn="just">
              <a:buFont typeface="+mj-lt"/>
              <a:buAutoNum type="arabicPeriod"/>
            </a:pPr>
            <a:r>
              <a:rPr lang="el-GR" dirty="0" smtClean="0"/>
              <a:t>Καθαρισμός του χώρου </a:t>
            </a:r>
          </a:p>
          <a:p>
            <a:pPr marL="514350" indent="-514350" algn="just">
              <a:buFont typeface="+mj-lt"/>
              <a:buAutoNum type="arabicPeriod"/>
            </a:pPr>
            <a:r>
              <a:rPr lang="el-GR" dirty="0" smtClean="0"/>
              <a:t>Κατασκευή της βάσης (από άοπλο σκυρόδεμα) </a:t>
            </a:r>
          </a:p>
          <a:p>
            <a:pPr marL="514350" indent="-514350" algn="just">
              <a:buFont typeface="+mj-lt"/>
              <a:buAutoNum type="arabicPeriod"/>
            </a:pPr>
            <a:r>
              <a:rPr lang="el-GR" dirty="0" smtClean="0"/>
              <a:t>Κατασκευή πρόχειρου βόθρου </a:t>
            </a:r>
          </a:p>
          <a:p>
            <a:pPr marL="514350" indent="-514350" algn="just">
              <a:buFont typeface="+mj-lt"/>
              <a:buAutoNum type="arabicPeriod"/>
            </a:pPr>
            <a:r>
              <a:rPr lang="el-GR" dirty="0" smtClean="0"/>
              <a:t>Σύνδεση με τα δίκτυα κοινής ωφέλειας </a:t>
            </a:r>
          </a:p>
          <a:p>
            <a:pPr marL="514350" indent="-514350" algn="just">
              <a:buFont typeface="+mj-lt"/>
              <a:buAutoNum type="arabicPeriod"/>
            </a:pPr>
            <a:r>
              <a:rPr lang="el-GR" dirty="0" smtClean="0"/>
              <a:t>Μεταφορά των λυόμενων οικημάτων ή τροχόσπιτων με φορτηγά </a:t>
            </a:r>
          </a:p>
          <a:p>
            <a:pPr marL="514350" indent="-514350" algn="just">
              <a:buFont typeface="+mj-lt"/>
              <a:buAutoNum type="arabicPeriod"/>
            </a:pPr>
            <a:r>
              <a:rPr lang="el-GR" dirty="0" smtClean="0"/>
              <a:t>Τοποθέτησή τους με γερανό (σε ειδικές περιπτώσεις: πολύ σύντομα έργα ή μακροχρόνια έργα)</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Ορισμός εργοταξίου.</a:t>
            </a:r>
            <a:endParaRPr lang="en-US" dirty="0"/>
          </a:p>
        </p:txBody>
      </p:sp>
      <p:sp>
        <p:nvSpPr>
          <p:cNvPr id="3" name="2 - Θέση περιεχομένου"/>
          <p:cNvSpPr>
            <a:spLocks noGrp="1"/>
          </p:cNvSpPr>
          <p:nvPr>
            <p:ph idx="1"/>
          </p:nvPr>
        </p:nvSpPr>
        <p:spPr/>
        <p:txBody>
          <a:bodyPr>
            <a:normAutofit/>
          </a:bodyPr>
          <a:lstStyle/>
          <a:p>
            <a:pPr algn="just">
              <a:buNone/>
            </a:pPr>
            <a:endParaRPr lang="el-GR" dirty="0" smtClean="0"/>
          </a:p>
          <a:p>
            <a:pPr algn="just">
              <a:buNone/>
            </a:pPr>
            <a:endParaRPr lang="el-GR" dirty="0" smtClean="0"/>
          </a:p>
          <a:p>
            <a:pPr algn="just">
              <a:buNone/>
            </a:pPr>
            <a:r>
              <a:rPr lang="el-GR" dirty="0" smtClean="0"/>
              <a:t>Εργοτάξιο είναι ο χώρος μέσα ή κοντά στο έργο που εξυπηρετεί την κατασκευή του έργου. </a:t>
            </a:r>
          </a:p>
          <a:p>
            <a:pPr algn="just">
              <a:buNone/>
            </a:pPr>
            <a:endParaRPr lang="en-US"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ΤΥΠΙΚΗ ΚΑΤΟΨΗ ΕΡΓΟΤΑΞΙΑΚΟΥ ΓΡΑΦΕΙΟΥ</a:t>
            </a:r>
            <a:endParaRPr lang="el-GR" dirty="0"/>
          </a:p>
        </p:txBody>
      </p:sp>
      <p:sp>
        <p:nvSpPr>
          <p:cNvPr id="3" name="2 - Θέση υποσέλιδου"/>
          <p:cNvSpPr>
            <a:spLocks noGrp="1"/>
          </p:cNvSpPr>
          <p:nvPr>
            <p:ph type="ftr" sz="quarter" idx="11"/>
          </p:nvPr>
        </p:nvSpPr>
        <p:spPr/>
        <p:txBody>
          <a:bodyPr/>
          <a:lstStyle/>
          <a:p>
            <a:r>
              <a:rPr lang="el-GR" smtClean="0"/>
              <a:t>ΨΑΡΡΑ ΝΙΚΟΛΙΑ ΠΕ81</a:t>
            </a:r>
            <a:endParaRPr lang="en-US"/>
          </a:p>
        </p:txBody>
      </p:sp>
      <p:pic>
        <p:nvPicPr>
          <p:cNvPr id="2050" name="Picture 2"/>
          <p:cNvPicPr>
            <a:picLocks noChangeAspect="1" noChangeArrowheads="1"/>
          </p:cNvPicPr>
          <p:nvPr/>
        </p:nvPicPr>
        <p:blipFill>
          <a:blip r:embed="rId2" cstate="print"/>
          <a:srcRect l="15769" t="40969" r="39956" b="22610"/>
          <a:stretch>
            <a:fillRect/>
          </a:stretch>
        </p:blipFill>
        <p:spPr bwMode="auto">
          <a:xfrm>
            <a:off x="899592" y="1556792"/>
            <a:ext cx="7056784" cy="3263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 Ορθογώνιο"/>
          <p:cNvSpPr/>
          <p:nvPr/>
        </p:nvSpPr>
        <p:spPr>
          <a:xfrm>
            <a:off x="755576" y="5733256"/>
            <a:ext cx="7992888" cy="369332"/>
          </a:xfrm>
          <a:prstGeom prst="rect">
            <a:avLst/>
          </a:prstGeom>
        </p:spPr>
        <p:txBody>
          <a:bodyPr wrap="square">
            <a:spAutoFit/>
          </a:bodyPr>
          <a:lstStyle/>
          <a:p>
            <a:pPr algn="just"/>
            <a:r>
              <a:rPr lang="el-GR" dirty="0" smtClean="0"/>
              <a:t> Η κάτοψη των γραφείων ποικίλλει ανάλογα με το μέγεθος και το είδος του έργου.</a:t>
            </a:r>
            <a:endParaRPr lang="el-GR"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ΑΠΑΡΑΙΤΗΤΕΣ ΠΡΟΫΠΟΘΕΣΕΙΣ </a:t>
            </a:r>
            <a:endParaRPr lang="el-GR" dirty="0"/>
          </a:p>
        </p:txBody>
      </p:sp>
      <p:sp>
        <p:nvSpPr>
          <p:cNvPr id="3" name="2 - Θέση περιεχομένου"/>
          <p:cNvSpPr>
            <a:spLocks noGrp="1"/>
          </p:cNvSpPr>
          <p:nvPr>
            <p:ph idx="1"/>
          </p:nvPr>
        </p:nvSpPr>
        <p:spPr/>
        <p:txBody>
          <a:bodyPr/>
          <a:lstStyle/>
          <a:p>
            <a:pPr marL="514350" indent="-514350" algn="just">
              <a:buFont typeface="+mj-lt"/>
              <a:buAutoNum type="arabicPeriod"/>
            </a:pPr>
            <a:r>
              <a:rPr lang="el-GR" dirty="0" smtClean="0"/>
              <a:t>Ύπαρξη χώρου υγιεινής (</a:t>
            </a:r>
            <a:r>
              <a:rPr lang="el-GR" dirty="0" err="1" smtClean="0"/>
              <a:t>w.c</a:t>
            </a:r>
            <a:r>
              <a:rPr lang="el-GR" dirty="0" smtClean="0"/>
              <a:t>.).</a:t>
            </a:r>
          </a:p>
          <a:p>
            <a:pPr marL="514350" indent="-514350" algn="just">
              <a:buFont typeface="+mj-lt"/>
              <a:buAutoNum type="arabicPeriod"/>
            </a:pPr>
            <a:endParaRPr lang="el-GR" dirty="0" smtClean="0"/>
          </a:p>
          <a:p>
            <a:pPr marL="514350" indent="-514350" algn="just">
              <a:buFont typeface="+mj-lt"/>
              <a:buAutoNum type="arabicPeriod"/>
            </a:pPr>
            <a:r>
              <a:rPr lang="el-GR" dirty="0" smtClean="0"/>
              <a:t>Ύπαρξη χώρου παρασκευής ροφημάτων (κουζίνα).</a:t>
            </a:r>
            <a:br>
              <a:rPr lang="el-GR" dirty="0" smtClean="0"/>
            </a:br>
            <a:endParaRPr lang="el-GR" dirty="0" smtClean="0"/>
          </a:p>
          <a:p>
            <a:pPr marL="514350" indent="-514350" algn="just">
              <a:buFont typeface="+mj-lt"/>
              <a:buAutoNum type="arabicPeriod"/>
            </a:pPr>
            <a:r>
              <a:rPr lang="el-GR" dirty="0" smtClean="0"/>
              <a:t> Ρεύμα, νερό, τηλέφωνο, φαξ, </a:t>
            </a:r>
            <a:r>
              <a:rPr lang="el-GR" dirty="0" err="1" smtClean="0"/>
              <a:t>internet</a:t>
            </a:r>
            <a:r>
              <a:rPr lang="el-GR" dirty="0" smtClean="0"/>
              <a:t>, θέρμανση και ανεμιστήρες.</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Εργοταξιακά γραφεία -"/>
          <p:cNvPicPr>
            <a:picLocks noChangeAspect="1" noChangeArrowheads="1"/>
          </p:cNvPicPr>
          <p:nvPr/>
        </p:nvPicPr>
        <p:blipFill>
          <a:blip r:embed="rId2" cstate="print">
            <a:lum bright="22000"/>
          </a:blip>
          <a:srcRect/>
          <a:stretch>
            <a:fillRect/>
          </a:stretch>
        </p:blipFill>
        <p:spPr bwMode="auto">
          <a:xfrm>
            <a:off x="0" y="-52536"/>
            <a:ext cx="9144000" cy="6910536"/>
          </a:xfrm>
          <a:prstGeom prst="rect">
            <a:avLst/>
          </a:prstGeom>
          <a:noFill/>
        </p:spPr>
      </p:pic>
      <p:sp>
        <p:nvSpPr>
          <p:cNvPr id="2" name="1 - Τίτλος"/>
          <p:cNvSpPr>
            <a:spLocks noGrp="1"/>
          </p:cNvSpPr>
          <p:nvPr>
            <p:ph type="title"/>
          </p:nvPr>
        </p:nvSpPr>
        <p:spPr/>
        <p:txBody>
          <a:bodyPr/>
          <a:lstStyle/>
          <a:p>
            <a:r>
              <a:rPr lang="el-GR" dirty="0" smtClean="0"/>
              <a:t>ΓΡΑΦΕΙΟ ΕΡΓΟΤΑΞΙΑΡΧΗ </a:t>
            </a:r>
            <a:endParaRPr lang="el-GR" dirty="0"/>
          </a:p>
        </p:txBody>
      </p:sp>
      <p:sp>
        <p:nvSpPr>
          <p:cNvPr id="3" name="2 - Θέση περιεχομένου"/>
          <p:cNvSpPr>
            <a:spLocks noGrp="1"/>
          </p:cNvSpPr>
          <p:nvPr>
            <p:ph idx="1"/>
          </p:nvPr>
        </p:nvSpPr>
        <p:spPr>
          <a:xfrm>
            <a:off x="457200" y="1268760"/>
            <a:ext cx="8229600" cy="5328592"/>
          </a:xfrm>
        </p:spPr>
        <p:txBody>
          <a:bodyPr>
            <a:normAutofit fontScale="92500" lnSpcReduction="20000"/>
          </a:bodyPr>
          <a:lstStyle/>
          <a:p>
            <a:pPr algn="just">
              <a:buNone/>
            </a:pPr>
            <a:endParaRPr lang="el-GR" dirty="0" smtClean="0"/>
          </a:p>
          <a:p>
            <a:pPr algn="just">
              <a:buNone/>
            </a:pPr>
            <a:r>
              <a:rPr lang="el-GR" dirty="0" smtClean="0"/>
              <a:t>Είναι ο κεντρικός χώρος διοίκησης όπου λαμβάνονται σημαντικές αποφάσεις για το έργο. </a:t>
            </a:r>
          </a:p>
          <a:p>
            <a:pPr>
              <a:buNone/>
            </a:pPr>
            <a:r>
              <a:rPr lang="el-GR" dirty="0" smtClean="0"/>
              <a:t>Πρέπει να διαθέτει: </a:t>
            </a:r>
          </a:p>
          <a:p>
            <a:pPr>
              <a:buFont typeface="Wingdings" pitchFamily="2" charset="2"/>
              <a:buChar char="ü"/>
            </a:pPr>
            <a:r>
              <a:rPr lang="el-GR" dirty="0" smtClean="0"/>
              <a:t>Τραπέζι συσκέψεων </a:t>
            </a:r>
          </a:p>
          <a:p>
            <a:pPr>
              <a:buFont typeface="Wingdings" pitchFamily="2" charset="2"/>
              <a:buChar char="ü"/>
            </a:pPr>
            <a:r>
              <a:rPr lang="el-GR" dirty="0" smtClean="0"/>
              <a:t>Πλαίσιο αναρτήσεων σχεδίων </a:t>
            </a:r>
          </a:p>
          <a:p>
            <a:pPr>
              <a:buFont typeface="Wingdings" pitchFamily="2" charset="2"/>
              <a:buChar char="ü"/>
            </a:pPr>
            <a:r>
              <a:rPr lang="el-GR" dirty="0" smtClean="0"/>
              <a:t>Γραφείο γραμματείας με αρχειοθήκες </a:t>
            </a:r>
          </a:p>
          <a:p>
            <a:pPr>
              <a:buFont typeface="Wingdings" pitchFamily="2" charset="2"/>
              <a:buChar char="ü"/>
            </a:pPr>
            <a:r>
              <a:rPr lang="el-GR" dirty="0" smtClean="0"/>
              <a:t>Υπολογιστή </a:t>
            </a:r>
          </a:p>
          <a:p>
            <a:pPr>
              <a:buFont typeface="Wingdings" pitchFamily="2" charset="2"/>
              <a:buChar char="ü"/>
            </a:pPr>
            <a:r>
              <a:rPr lang="el-GR" dirty="0" smtClean="0"/>
              <a:t>Φωτοτυπικό μηχάνημα </a:t>
            </a:r>
          </a:p>
          <a:p>
            <a:pPr>
              <a:buFont typeface="Wingdings" pitchFamily="2" charset="2"/>
              <a:buChar char="ü"/>
            </a:pPr>
            <a:r>
              <a:rPr lang="el-GR" dirty="0" smtClean="0"/>
              <a:t>Τηλέφωνο (σταθερό και κινητό) </a:t>
            </a:r>
          </a:p>
          <a:p>
            <a:pPr>
              <a:buFont typeface="Wingdings" pitchFamily="2" charset="2"/>
              <a:buChar char="ü"/>
            </a:pPr>
            <a:r>
              <a:rPr lang="el-GR" dirty="0" smtClean="0"/>
              <a:t>Αν γίνεται χρήση ασυρμάτων, εκεί είναι το κέντρο επικοινωνιών</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ΓΡΑΦΕΙΟ ΜΕΛΕΤΩΝ </a:t>
            </a:r>
            <a:endParaRPr lang="el-GR" dirty="0"/>
          </a:p>
        </p:txBody>
      </p:sp>
      <p:sp>
        <p:nvSpPr>
          <p:cNvPr id="3" name="2 - Θέση περιεχομένου"/>
          <p:cNvSpPr>
            <a:spLocks noGrp="1"/>
          </p:cNvSpPr>
          <p:nvPr>
            <p:ph idx="1"/>
          </p:nvPr>
        </p:nvSpPr>
        <p:spPr/>
        <p:txBody>
          <a:bodyPr>
            <a:normAutofit lnSpcReduction="10000"/>
          </a:bodyPr>
          <a:lstStyle/>
          <a:p>
            <a:pPr>
              <a:buNone/>
            </a:pPr>
            <a:r>
              <a:rPr lang="el-GR" dirty="0" smtClean="0"/>
              <a:t>Διαθέτει: </a:t>
            </a:r>
          </a:p>
          <a:p>
            <a:pPr algn="just">
              <a:buFont typeface="Wingdings" pitchFamily="2" charset="2"/>
              <a:buChar char="ü"/>
            </a:pPr>
            <a:r>
              <a:rPr lang="el-GR" dirty="0" smtClean="0"/>
              <a:t>Σχεδιαστήρια και αναλώσιμα γραφείου </a:t>
            </a:r>
          </a:p>
          <a:p>
            <a:pPr algn="just">
              <a:buFont typeface="Wingdings" pitchFamily="2" charset="2"/>
              <a:buChar char="ü"/>
            </a:pPr>
            <a:r>
              <a:rPr lang="el-GR" dirty="0" smtClean="0"/>
              <a:t>Προσωπικοί υπολογιστές με το απαραίτητο λογισμικό </a:t>
            </a:r>
          </a:p>
          <a:p>
            <a:pPr algn="just">
              <a:buFont typeface="Wingdings" pitchFamily="2" charset="2"/>
              <a:buChar char="ü"/>
            </a:pPr>
            <a:r>
              <a:rPr lang="el-GR" dirty="0" smtClean="0"/>
              <a:t>Τηλεφωνική γραμμή και </a:t>
            </a:r>
            <a:r>
              <a:rPr lang="el-GR" dirty="0" err="1" smtClean="0"/>
              <a:t>internet</a:t>
            </a:r>
            <a:r>
              <a:rPr lang="el-GR" dirty="0" smtClean="0"/>
              <a:t> </a:t>
            </a:r>
          </a:p>
          <a:p>
            <a:pPr algn="just">
              <a:buFont typeface="Wingdings" pitchFamily="2" charset="2"/>
              <a:buChar char="ü"/>
            </a:pPr>
            <a:r>
              <a:rPr lang="el-GR" dirty="0" smtClean="0"/>
              <a:t>Εκτυπωτές και </a:t>
            </a:r>
            <a:r>
              <a:rPr lang="el-GR" dirty="0" err="1" smtClean="0"/>
              <a:t>plotters</a:t>
            </a:r>
            <a:r>
              <a:rPr lang="el-GR" dirty="0" smtClean="0"/>
              <a:t> </a:t>
            </a:r>
          </a:p>
          <a:p>
            <a:pPr algn="just">
              <a:buFont typeface="Wingdings" pitchFamily="2" charset="2"/>
              <a:buChar char="ü"/>
            </a:pPr>
            <a:r>
              <a:rPr lang="el-GR" dirty="0" err="1" smtClean="0"/>
              <a:t>Σχεδιοθήκες</a:t>
            </a:r>
            <a:r>
              <a:rPr lang="el-GR" dirty="0" smtClean="0"/>
              <a:t> και βιβλιοθήκες </a:t>
            </a:r>
          </a:p>
          <a:p>
            <a:pPr algn="just">
              <a:buFont typeface="Wingdings" pitchFamily="2" charset="2"/>
              <a:buChar char="ü"/>
            </a:pPr>
            <a:r>
              <a:rPr lang="el-GR" dirty="0" smtClean="0"/>
              <a:t>Πλαίσια αναρτήσεως σχεδίων</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ΓΡΑΦΕΙΟ ΕΠΙΒΛΕΠΟΝΤΩΝ </a:t>
            </a:r>
            <a:endParaRPr lang="el-GR" dirty="0"/>
          </a:p>
        </p:txBody>
      </p:sp>
      <p:sp>
        <p:nvSpPr>
          <p:cNvPr id="3" name="2 - Θέση περιεχομένου"/>
          <p:cNvSpPr>
            <a:spLocks noGrp="1"/>
          </p:cNvSpPr>
          <p:nvPr>
            <p:ph idx="1"/>
          </p:nvPr>
        </p:nvSpPr>
        <p:spPr/>
        <p:txBody>
          <a:bodyPr/>
          <a:lstStyle/>
          <a:p>
            <a:pPr algn="just">
              <a:buNone/>
            </a:pPr>
            <a:endParaRPr lang="el-GR" dirty="0" smtClean="0"/>
          </a:p>
          <a:p>
            <a:pPr algn="just">
              <a:buNone/>
            </a:pPr>
            <a:r>
              <a:rPr lang="el-GR" dirty="0" smtClean="0"/>
              <a:t>Είναι κοντά στο κεντρικό γραφείο του </a:t>
            </a:r>
            <a:r>
              <a:rPr lang="el-GR" dirty="0" err="1" smtClean="0"/>
              <a:t>εργοταξιάρχη</a:t>
            </a:r>
            <a:r>
              <a:rPr lang="el-GR" dirty="0" smtClean="0"/>
              <a:t> και ουσιαστικά είναι ένα πλήρες </a:t>
            </a:r>
            <a:r>
              <a:rPr lang="el-GR" dirty="0" err="1" smtClean="0"/>
              <a:t>εργοταξιακό</a:t>
            </a:r>
            <a:r>
              <a:rPr lang="el-GR" dirty="0" smtClean="0"/>
              <a:t> γραφείο μόνο που για λόγους δημοσίων σχέσεων είναι συνήθως πιο πολυτελές.</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ΓΡΑΦΕΙΟ ΠΡΟΣΩΠΙΚΟΥ </a:t>
            </a:r>
            <a:endParaRPr lang="el-GR" dirty="0"/>
          </a:p>
        </p:txBody>
      </p:sp>
      <p:sp>
        <p:nvSpPr>
          <p:cNvPr id="3" name="2 - Θέση περιεχομένου"/>
          <p:cNvSpPr>
            <a:spLocks noGrp="1"/>
          </p:cNvSpPr>
          <p:nvPr>
            <p:ph idx="1"/>
          </p:nvPr>
        </p:nvSpPr>
        <p:spPr/>
        <p:txBody>
          <a:bodyPr>
            <a:normAutofit/>
          </a:bodyPr>
          <a:lstStyle/>
          <a:p>
            <a:pPr marL="514350" indent="-514350" algn="just">
              <a:buFont typeface="+mj-lt"/>
              <a:buAutoNum type="arabicPeriod"/>
            </a:pPr>
            <a:r>
              <a:rPr lang="el-GR" dirty="0" smtClean="0"/>
              <a:t> Γίνονται προσλήψεις και απολύσεις. </a:t>
            </a:r>
          </a:p>
          <a:p>
            <a:pPr marL="514350" indent="-514350" algn="just">
              <a:buFont typeface="+mj-lt"/>
              <a:buAutoNum type="arabicPeriod"/>
            </a:pPr>
            <a:r>
              <a:rPr lang="el-GR" dirty="0" smtClean="0"/>
              <a:t> Είναι εξοπλισμένο με τις καρτέλες των εργαζομένων. </a:t>
            </a:r>
          </a:p>
          <a:p>
            <a:pPr marL="514350" indent="-514350" algn="just">
              <a:buFont typeface="+mj-lt"/>
              <a:buAutoNum type="arabicPeriod"/>
            </a:pPr>
            <a:r>
              <a:rPr lang="el-GR" dirty="0" smtClean="0"/>
              <a:t>Τηρούνται στοιχεία εργασίας, υπερεργασίας, ασθενείας, αδειών και παρακολουθούνται οι συλλογικές συμβάσεις. </a:t>
            </a:r>
          </a:p>
          <a:p>
            <a:pPr marL="514350" indent="-514350" algn="just">
              <a:buFont typeface="+mj-lt"/>
              <a:buAutoNum type="arabicPeriod"/>
            </a:pPr>
            <a:r>
              <a:rPr lang="el-GR" dirty="0" smtClean="0"/>
              <a:t>Εδώ υπάγεται και το βοηθητικό προσωπικό.</a:t>
            </a:r>
          </a:p>
          <a:p>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ΛΟΓΙΣΤΗΡΙΟ - ΤΑΜΕΙΟ </a:t>
            </a:r>
            <a:endParaRPr lang="el-GR" dirty="0"/>
          </a:p>
        </p:txBody>
      </p:sp>
      <p:sp>
        <p:nvSpPr>
          <p:cNvPr id="3" name="2 - Θέση περιεχομένου"/>
          <p:cNvSpPr>
            <a:spLocks noGrp="1"/>
          </p:cNvSpPr>
          <p:nvPr>
            <p:ph idx="1"/>
          </p:nvPr>
        </p:nvSpPr>
        <p:spPr/>
        <p:txBody>
          <a:bodyPr/>
          <a:lstStyle/>
          <a:p>
            <a:pPr>
              <a:buNone/>
            </a:pPr>
            <a:r>
              <a:rPr lang="el-GR" dirty="0" smtClean="0"/>
              <a:t>Διαθέτει: </a:t>
            </a:r>
          </a:p>
          <a:p>
            <a:pPr marL="514350" indent="-514350">
              <a:buFont typeface="+mj-lt"/>
              <a:buAutoNum type="arabicPeriod"/>
            </a:pPr>
            <a:r>
              <a:rPr lang="el-GR" dirty="0" err="1" smtClean="0"/>
              <a:t>Επιπλα</a:t>
            </a:r>
            <a:r>
              <a:rPr lang="el-GR" dirty="0" smtClean="0"/>
              <a:t> – γραφεία </a:t>
            </a:r>
          </a:p>
          <a:p>
            <a:pPr marL="514350" indent="-514350">
              <a:buFont typeface="+mj-lt"/>
              <a:buAutoNum type="arabicPeriod"/>
            </a:pPr>
            <a:r>
              <a:rPr lang="el-GR" dirty="0" smtClean="0"/>
              <a:t>Αρχειοθήκες </a:t>
            </a:r>
          </a:p>
          <a:p>
            <a:pPr marL="514350" indent="-514350">
              <a:buFont typeface="+mj-lt"/>
              <a:buAutoNum type="arabicPeriod"/>
            </a:pPr>
            <a:r>
              <a:rPr lang="el-GR" dirty="0" smtClean="0"/>
              <a:t>Υπολογιστικές μηχανές </a:t>
            </a:r>
          </a:p>
          <a:p>
            <a:pPr marL="514350" indent="-514350">
              <a:buFont typeface="+mj-lt"/>
              <a:buAutoNum type="arabicPeriod"/>
            </a:pPr>
            <a:r>
              <a:rPr lang="el-GR" dirty="0" smtClean="0"/>
              <a:t> Βιβλιοθήκη με τη σχετική νομοθεσία </a:t>
            </a:r>
          </a:p>
          <a:p>
            <a:pPr marL="514350" indent="-514350">
              <a:buFont typeface="+mj-lt"/>
              <a:buAutoNum type="arabicPeriod"/>
            </a:pPr>
            <a:r>
              <a:rPr lang="el-GR" dirty="0" smtClean="0"/>
              <a:t>Χρηματοκιβώτιο</a:t>
            </a:r>
          </a:p>
          <a:p>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0" dirty="0" smtClean="0"/>
              <a:t>ΑΠΟΘΗΚΕΣ ΥΛΙΚΩΝ ΚΑΙ ΑΝΤΑΛΛΑΚΤΙΚΩΝ</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pic>
        <p:nvPicPr>
          <p:cNvPr id="3074" name="Picture 2"/>
          <p:cNvPicPr>
            <a:picLocks noChangeAspect="1" noChangeArrowheads="1"/>
          </p:cNvPicPr>
          <p:nvPr/>
        </p:nvPicPr>
        <p:blipFill>
          <a:blip r:embed="rId2" cstate="print"/>
          <a:srcRect l="17983" t="40969" r="42170" b="19657"/>
          <a:stretch>
            <a:fillRect/>
          </a:stretch>
        </p:blipFill>
        <p:spPr bwMode="auto">
          <a:xfrm>
            <a:off x="1027584" y="0"/>
            <a:ext cx="8116416" cy="4509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88640"/>
            <a:ext cx="8229600" cy="5937523"/>
          </a:xfrm>
        </p:spPr>
        <p:txBody>
          <a:bodyPr>
            <a:normAutofit fontScale="85000" lnSpcReduction="10000"/>
          </a:bodyPr>
          <a:lstStyle/>
          <a:p>
            <a:pPr algn="just">
              <a:buFont typeface="Wingdings" pitchFamily="2" charset="2"/>
              <a:buChar char="q"/>
            </a:pPr>
            <a:r>
              <a:rPr lang="el-GR" dirty="0" smtClean="0"/>
              <a:t> Η αποθήκη αποτελείται από το σύνολο των αποθηκευτικών χώρων, στεγασμένων ή όχι, γι </a:t>
            </a:r>
            <a:r>
              <a:rPr lang="el-GR" dirty="0" err="1" smtClean="0"/>
              <a:t>ατην</a:t>
            </a:r>
            <a:r>
              <a:rPr lang="el-GR" dirty="0" smtClean="0"/>
              <a:t> τοποθέτηση και την προσωρινή παραμονή υλικών, ανταλλακτικών και εξαρτημάτων. </a:t>
            </a:r>
          </a:p>
          <a:p>
            <a:pPr algn="just">
              <a:buFont typeface="Wingdings" pitchFamily="2" charset="2"/>
              <a:buChar char="q"/>
            </a:pPr>
            <a:r>
              <a:rPr lang="el-GR" dirty="0" smtClean="0"/>
              <a:t> Οι στεγασμένοι χώροι είναι συνήθως λυόμενα οικήματα από απλές ή κυματοειδείς πλάκες με μονωτικό γέμισμα. </a:t>
            </a:r>
          </a:p>
          <a:p>
            <a:pPr algn="just">
              <a:buFont typeface="Wingdings" pitchFamily="2" charset="2"/>
              <a:buChar char="q"/>
            </a:pPr>
            <a:r>
              <a:rPr lang="el-GR" dirty="0" smtClean="0"/>
              <a:t> Το δάπεδο είναι από άοπλο σκυρόδεμα. </a:t>
            </a:r>
          </a:p>
          <a:p>
            <a:pPr algn="just">
              <a:buFont typeface="Wingdings" pitchFamily="2" charset="2"/>
              <a:buChar char="q"/>
            </a:pPr>
            <a:r>
              <a:rPr lang="el-GR" dirty="0" smtClean="0"/>
              <a:t> Η σχέση πλάτους/μήκους είναι 2:3 και ελάχιστο ύψος 5 μέτρα. </a:t>
            </a:r>
          </a:p>
          <a:p>
            <a:pPr algn="just">
              <a:buFont typeface="Wingdings" pitchFamily="2" charset="2"/>
              <a:buChar char="q"/>
            </a:pPr>
            <a:r>
              <a:rPr lang="el-GR" dirty="0" smtClean="0"/>
              <a:t> Πρέπει να διαθέτει επαρκή ηλεκτρικό φωτισμό, φυσικό φωτισμό, αλλά και να προστατεύεται από την ηλιακή ακτινοβολία. </a:t>
            </a:r>
          </a:p>
          <a:p>
            <a:pPr algn="just">
              <a:buFont typeface="Wingdings" pitchFamily="2" charset="2"/>
              <a:buChar char="q"/>
            </a:pPr>
            <a:r>
              <a:rPr lang="el-GR" dirty="0" smtClean="0"/>
              <a:t> Πρέπει να βρίσκεται κοντά στο συνεργείο επισκευών.</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Εργοτάξιο-Αποθήκη Δ.Ε.Υ.Α.Λ. - Δ.Ε.Υ.Α.Λ. ΔΗΜΟΤΙΚΗ ΕΠΙΧΕΙΡΗΣΗ ΥΔΡΕΥΣΗΣ &amp;  ΑΠΟΧΕΤΕΥΣΗΣ ΛΑΓΚΑΔΑ"/>
          <p:cNvPicPr>
            <a:picLocks noChangeAspect="1" noChangeArrowheads="1"/>
          </p:cNvPicPr>
          <p:nvPr/>
        </p:nvPicPr>
        <p:blipFill>
          <a:blip r:embed="rId2" cstate="print">
            <a:lum bright="24000"/>
          </a:blip>
          <a:srcRect/>
          <a:stretch>
            <a:fillRect/>
          </a:stretch>
        </p:blipFill>
        <p:spPr bwMode="auto">
          <a:xfrm>
            <a:off x="2830116" y="0"/>
            <a:ext cx="6313884" cy="4735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 Τίτλος"/>
          <p:cNvSpPr>
            <a:spLocks noGrp="1"/>
          </p:cNvSpPr>
          <p:nvPr>
            <p:ph type="title"/>
          </p:nvPr>
        </p:nvSpPr>
        <p:spPr/>
        <p:txBody>
          <a:bodyPr>
            <a:normAutofit fontScale="90000"/>
          </a:bodyPr>
          <a:lstStyle/>
          <a:p>
            <a:r>
              <a:rPr lang="el-GR" dirty="0" smtClean="0"/>
              <a:t>ΕΞΟΠΛΙΣΜΟΣ ΑΠΟΘΗΚΗΣ ΡΑΦΙΑ </a:t>
            </a:r>
            <a:br>
              <a:rPr lang="el-GR" dirty="0" smtClean="0"/>
            </a:br>
            <a:endParaRPr lang="el-GR" dirty="0"/>
          </a:p>
        </p:txBody>
      </p:sp>
      <p:sp>
        <p:nvSpPr>
          <p:cNvPr id="3" name="2 - Θέση περιεχομένου"/>
          <p:cNvSpPr>
            <a:spLocks noGrp="1"/>
          </p:cNvSpPr>
          <p:nvPr>
            <p:ph idx="1"/>
          </p:nvPr>
        </p:nvSpPr>
        <p:spPr>
          <a:xfrm>
            <a:off x="457200" y="1124744"/>
            <a:ext cx="8229600" cy="5001419"/>
          </a:xfrm>
        </p:spPr>
        <p:txBody>
          <a:bodyPr>
            <a:normAutofit/>
          </a:bodyPr>
          <a:lstStyle/>
          <a:p>
            <a:pPr algn="just">
              <a:buFont typeface="Wingdings" pitchFamily="2" charset="2"/>
              <a:buChar char="q"/>
            </a:pPr>
            <a:r>
              <a:rPr lang="el-GR" dirty="0" smtClean="0"/>
              <a:t>Από χάλυβα, τοποθετημένα σε σκελετό από διάτρητα στελέχη (</a:t>
            </a:r>
            <a:r>
              <a:rPr lang="el-GR" dirty="0" err="1" smtClean="0"/>
              <a:t>dexion</a:t>
            </a:r>
            <a:r>
              <a:rPr lang="el-GR" dirty="0" smtClean="0"/>
              <a:t>) </a:t>
            </a:r>
          </a:p>
          <a:p>
            <a:pPr algn="just">
              <a:buFont typeface="Wingdings" pitchFamily="2" charset="2"/>
              <a:buChar char="q"/>
            </a:pPr>
            <a:r>
              <a:rPr lang="el-GR" dirty="0" smtClean="0"/>
              <a:t>Τα υλικά συχνής χρήσης σε ύψος 50 – 210 cm, τα βαριά κάτω από τα 50 cm και τα ελαφριά πάνω από τα 210 cm </a:t>
            </a:r>
          </a:p>
          <a:p>
            <a:pPr algn="just">
              <a:buFont typeface="Wingdings" pitchFamily="2" charset="2"/>
              <a:buChar char="q"/>
            </a:pPr>
            <a:r>
              <a:rPr lang="el-GR" dirty="0" smtClean="0"/>
              <a:t>Ανάμεσα από τα ράφια να υπάρχουν διάδρομοι 80 cm, ενώ ο εξωτερικός να έχει πλάτος 1 – 1,5 m </a:t>
            </a:r>
          </a:p>
          <a:p>
            <a:pPr algn="just">
              <a:buFont typeface="Wingdings" pitchFamily="2" charset="2"/>
              <a:buChar char="q"/>
            </a:pPr>
            <a:r>
              <a:rPr lang="el-GR" dirty="0" smtClean="0"/>
              <a:t> Κάθε ράφι αριθμείται</a:t>
            </a:r>
            <a:endParaRPr lang="el-GR" dirty="0"/>
          </a:p>
        </p:txBody>
      </p:sp>
      <p:sp>
        <p:nvSpPr>
          <p:cNvPr id="4" name="3 - Θέση υποσέλιδου"/>
          <p:cNvSpPr>
            <a:spLocks noGrp="1"/>
          </p:cNvSpPr>
          <p:nvPr>
            <p:ph type="ftr" sz="quarter" idx="11"/>
          </p:nvPr>
        </p:nvSpPr>
        <p:spPr/>
        <p:txBody>
          <a:bodyPr/>
          <a:lstStyle/>
          <a:p>
            <a:r>
              <a:rPr lang="el-GR" smtClean="0"/>
              <a:t>ΨΑΡΡΑ ΝΙΚΟΛΙΑ ΠΕ81</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1080</TotalTime>
  <Words>4607</Words>
  <Application>Microsoft Office PowerPoint</Application>
  <PresentationFormat>Προβολή στην οθόνη (4:3)</PresentationFormat>
  <Paragraphs>570</Paragraphs>
  <Slides>121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121</vt:i4>
      </vt:variant>
    </vt:vector>
  </HeadingPairs>
  <TitlesOfParts>
    <vt:vector size="122" baseType="lpstr">
      <vt:lpstr>Θέμα του Office</vt:lpstr>
      <vt:lpstr>Οργάνωση τεχνικών έργων</vt:lpstr>
      <vt:lpstr>Κεφαλαιο 1ο: Ορισμοσ εργοταξιου- παραδειγματα </vt:lpstr>
      <vt:lpstr>Τι είναι τεχνικό έργο και ποιος ο σκοπός τους. </vt:lpstr>
      <vt:lpstr>Κατασκευαστικά έργα.</vt:lpstr>
      <vt:lpstr>Μέσα παραγωγής.</vt:lpstr>
      <vt:lpstr>Προβλήματα τεχνικών έργων.</vt:lpstr>
      <vt:lpstr>Ανάλογα το είδος και το μέγεθος του έργου απαιτείται. </vt:lpstr>
      <vt:lpstr>Οργάνωση εργοταξίου. </vt:lpstr>
      <vt:lpstr>Ορισμός εργοταξίου.</vt:lpstr>
      <vt:lpstr>Εργοτάξιο περιλαμβάνει. </vt:lpstr>
      <vt:lpstr>Επιλογή θέσης εργοταξίου.</vt:lpstr>
      <vt:lpstr>ΈΡΓΟ ΟΔΟΠΟΙΙΑΣ.</vt:lpstr>
      <vt:lpstr>ΓΗΠΕΔΟ ΑΕΚ ΑΘΗΝΑ</vt:lpstr>
      <vt:lpstr>ΚΟΙΝΟΥ ΤΥΠΟΥ ΔΙΑΤΑΞΗΣ (κοινά χαρακτηριστικά έργων) (ΣΕΛ. 21- 22) </vt:lpstr>
      <vt:lpstr>Εργοταξιακές διατάξεις.</vt:lpstr>
      <vt:lpstr>Διαφάνεια 16</vt:lpstr>
      <vt:lpstr>1. Διατάξεις διοίκησης και υποστήριξης.</vt:lpstr>
      <vt:lpstr>Οι εγκαταστάσεις διοίκησης &amp; υποστήριξης περιλαμβάνουν:</vt:lpstr>
      <vt:lpstr>2. Διατάξεις παραγωγής:</vt:lpstr>
      <vt:lpstr>2.1 Σταθερές διατάξεις.</vt:lpstr>
      <vt:lpstr>2.2 Κινητές διατάξεις.</vt:lpstr>
      <vt:lpstr>Διάκριση εργοταξίων </vt:lpstr>
      <vt:lpstr>Συνηθισμένα εργοτάξια.</vt:lpstr>
      <vt:lpstr>Διαφάνεια 24</vt:lpstr>
      <vt:lpstr>Ασυνήθιστα εργοτάξια.</vt:lpstr>
      <vt:lpstr>Διαφάνεια 26</vt:lpstr>
      <vt:lpstr>ΕΙΔΙΚΟΣ ΕΞΟΠΛΙΣΜΟΣ ΓΙΑ ΤΗΝ ΚΑΤΑΣΚΕΥΗ ΤΟΥ ΜΕΤΡΟ</vt:lpstr>
      <vt:lpstr>Διαφάνεια 28</vt:lpstr>
      <vt:lpstr>ΟΙΚΟΔΟΜΙΚΟ ΕΡΓΟΤΑΞΙΟ</vt:lpstr>
      <vt:lpstr>ΕΡΓΟΤΑΞΙΟ ΟΔΟΠΟΙΪΑΣ</vt:lpstr>
      <vt:lpstr>ΕΡΓΟΤΑΞΙΟ ΛΙΜΕΝΙΚΟΥ ΕΡΓΟΥ</vt:lpstr>
      <vt:lpstr>ΟΙΚΟΔΟΜΙΚΑ ΕΡΓΟΤΑΞΙΑ</vt:lpstr>
      <vt:lpstr>ΕΝΑΡΞΗ ΛΕΙΤΟΥΡΓΙΑΣ ΟΙΚΟΔΟΜΙΚΟΥ ΕΡΓΟΤΑΞΙΟΥ</vt:lpstr>
      <vt:lpstr>ΧΑΡΑΚΤΗΡΙΣΤΙΚΑ ΟΙΚΟΔΟΜΙΚΟΥ ΕΡΓΟΤΑΞΙΟΥ</vt:lpstr>
      <vt:lpstr>ΧΑΡΑΚΤΗΡΙΣΤΙΚΑ ΟΙΚΟΔΟΜΙΚΟΥ ΕΡΓΟΤΑΞΙΟΥ</vt:lpstr>
      <vt:lpstr>Εκσκαφέας- Εκσκαφή</vt:lpstr>
      <vt:lpstr>ΧΑΡΑΚΤΗΡΙΣΤΙΚΑ ΟΙΚΟΔΟΜΙΚΟΥ ΕΡΓΟΤΑΞΙΟΥ</vt:lpstr>
      <vt:lpstr>ΧΑΡΑΚΤΗΡΙΣΤΙΚΑ ΟΙΚΟΔΟΜΙΚΟΥ ΕΡΓΟΤΑΞΙΟΥ</vt:lpstr>
      <vt:lpstr>Διαφάνεια 39</vt:lpstr>
      <vt:lpstr>Μετρα ασφαλειασ στα οικοδομικα εργα (σελ. 30- 34)</vt:lpstr>
      <vt:lpstr>Γιατί μέτρα προστασίας στα εργοτάξια;</vt:lpstr>
      <vt:lpstr>ΜΕΤΡΑ ΑΣΦΑΛΕΙΑΣ </vt:lpstr>
      <vt:lpstr>Ατομικά μέτρα προστασίας (σελ. 33).</vt:lpstr>
      <vt:lpstr>Διαφάνεια 44</vt:lpstr>
      <vt:lpstr>Εκσκαφές- Κατεδαφίσεις- Αντιστηρίξεις 1/2</vt:lpstr>
      <vt:lpstr>Διαφάνεια 46</vt:lpstr>
      <vt:lpstr>Ικριώματα (σελ. 31)</vt:lpstr>
      <vt:lpstr>Διαφάνεια 48</vt:lpstr>
      <vt:lpstr>Διαφάνεια 49</vt:lpstr>
      <vt:lpstr>Διαφάνεια 50</vt:lpstr>
      <vt:lpstr>Διακίνηση υλικού. (σελ.32)</vt:lpstr>
      <vt:lpstr>Διακίνηση υλικού. (σελ.32)</vt:lpstr>
      <vt:lpstr>Εργοταξιακά μηχανήματα. (σελ. 32)</vt:lpstr>
      <vt:lpstr>Διαφάνεια 54</vt:lpstr>
      <vt:lpstr>Διαφάνεια 55</vt:lpstr>
      <vt:lpstr>Υγιεινή- Πρώτες βοήθειες (σελ. 33)</vt:lpstr>
      <vt:lpstr>Διαφάνεια 57</vt:lpstr>
      <vt:lpstr>ΕΡΓΟΤΑΞΙΑ ΟΔΟΠΟΙΙΑΣ</vt:lpstr>
      <vt:lpstr>ΕΡΓΑΣΙΕΣ ΠΟΥ ΠΡΑΓΜΑΤΟΠΟΙΟΥΝΤΑΙ (ΣΕΛ 35)</vt:lpstr>
      <vt:lpstr>ΣΕΙΡΑ ΕΡΓΑΣΙΩΝ </vt:lpstr>
      <vt:lpstr>ΔΙΑΔΙΚΑΣΙΑ</vt:lpstr>
      <vt:lpstr>ΤΕΧΝΙΚΑ ΕΡΓΑ</vt:lpstr>
      <vt:lpstr>ΠΡΑΝΕΣ</vt:lpstr>
      <vt:lpstr>Διαφάνεια 64</vt:lpstr>
      <vt:lpstr>Διαφάνεια 65</vt:lpstr>
      <vt:lpstr>ΑΣΤΟΧΙΑ ΠΡΑΝΟΥΣ</vt:lpstr>
      <vt:lpstr>ΣΥΝΕΡΓΕΙΑ ΓΙΑ ΚΑΤΑΣΚΕΥΗ ΝΕΟΥ ΔΡΟΜΟΥ</vt:lpstr>
      <vt:lpstr>ΧΑΡΑΚΤΗΡΙΣΤΙΚΑ ΕΡΓΟΤΑΞΙΟΥ ΟΔΟΠΟΙΙΑΣ</vt:lpstr>
      <vt:lpstr>ΕΓΚΑΤΑΣΤΑΣΕΙΣ</vt:lpstr>
      <vt:lpstr>ΚΙΝΗΤΕΣ ΔΙΑΤΑΞΕΙΣ</vt:lpstr>
      <vt:lpstr>ΚΙΝΗΤΕΣ ΔΙΑΤΑΞΕΙΣ</vt:lpstr>
      <vt:lpstr>ΜΗΧΑΝΗΜΑΤΑ</vt:lpstr>
      <vt:lpstr>ΜΗΧΑΝΗΜΑΤΑ</vt:lpstr>
      <vt:lpstr>ΕΠΙΠΛΕΟΝ ΥΛΙΚΟ</vt:lpstr>
      <vt:lpstr>ΥΔΡΑΥΛΙΚΑ ΕΡΓΟΤΑΞΙΑ</vt:lpstr>
      <vt:lpstr>ΕΡΓΑΣΙΕΣ ΠΟΥ ΠΡΑΓΜΑΤΟΠΟΙΟΥΝΤΑΙ </vt:lpstr>
      <vt:lpstr>ΧΑΡΑΚΤΗΡΙΣΤΙΚΑ ΥΔΡΑΥΛΙΚΟΥ ΕΡΓΟΤΑΞΙΟΥ </vt:lpstr>
      <vt:lpstr>ΛΙΜΕΝΙΚΑ ΕΡΓΟΤΑΞΙΑ (ΣΕΛ. 40)</vt:lpstr>
      <vt:lpstr>ΕΡΓΑΣΙΕΣ ΠΟΥ ΠΡΑΓΜΑΤΟΠΟΙΟΥΝΤΑΙ </vt:lpstr>
      <vt:lpstr>ΧΑΡΑΚΤΗΡΙΣΤΙΚΑ ΛΙΜΕΝΙΚΟΥ ΕΡΓΟΤΑΞΙΟΥ </vt:lpstr>
      <vt:lpstr>ΑΡΧΗ ΕΠΙΛΟΓΗΣ ΕΡΓΟΤΑΞΙΑΚΟΥ ΧΩΡΟΥ (ΣΕΛ. 42-44) </vt:lpstr>
      <vt:lpstr>ΕΓΚΑΤΑΣΤΑΣΕΙΣ ΕΡΓΟΤΑΞΙΟΥ </vt:lpstr>
      <vt:lpstr>ΕΠΑΝΑΛΗΠΤΙΚΟ ΜΑΘΗΜΑ ΠΑΙΧΝΙΔΙ</vt:lpstr>
      <vt:lpstr>Κεφαλαιο 2ο: εγκαταστασεισ εργοταξιου </vt:lpstr>
      <vt:lpstr>ΕΡΓΟΤΑΞΙΑΚΑ ΓΡΑΦΕΙΑ </vt:lpstr>
      <vt:lpstr>ΣΕ ΑΥΤΑ ΕΡΓΑΖΟΝΤΑΙ: </vt:lpstr>
      <vt:lpstr>ΚΥΡΙΕΣ ΛΕΙΤΟΥΡΓΙΕΣ ΠΟΥ ΕΠΙΤΕΛΟΥΝΤΑΙ </vt:lpstr>
      <vt:lpstr>Διαφάνεια 88</vt:lpstr>
      <vt:lpstr>ΕΡΓΑΣΙΕΣ ΠΡΟΠΑΡΑΣΚΕΥΗΣ </vt:lpstr>
      <vt:lpstr>ΤΥΠΙΚΗ ΚΑΤΟΨΗ ΕΡΓΟΤΑΞΙΑΚΟΥ ΓΡΑΦΕΙΟΥ</vt:lpstr>
      <vt:lpstr>ΑΠΑΡΑΙΤΗΤΕΣ ΠΡΟΫΠΟΘΕΣΕΙΣ </vt:lpstr>
      <vt:lpstr>ΓΡΑΦΕΙΟ ΕΡΓΟΤΑΞΙΑΡΧΗ </vt:lpstr>
      <vt:lpstr>ΓΡΑΦΕΙΟ ΜΕΛΕΤΩΝ </vt:lpstr>
      <vt:lpstr>ΓΡΑΦΕΙΟ ΕΠΙΒΛΕΠΟΝΤΩΝ </vt:lpstr>
      <vt:lpstr>ΓΡΑΦΕΙΟ ΠΡΟΣΩΠΙΚΟΥ </vt:lpstr>
      <vt:lpstr>ΛΟΓΙΣΤΗΡΙΟ - ΤΑΜΕΙΟ </vt:lpstr>
      <vt:lpstr>ΑΠΟΘΗΚΕΣ ΥΛΙΚΩΝ ΚΑΙ ΑΝΤΑΛΛΑΚΤΙΚΩΝ</vt:lpstr>
      <vt:lpstr>Διαφάνεια 98</vt:lpstr>
      <vt:lpstr>ΕΞΟΠΛΙΣΜΟΣ ΑΠΟΘΗΚΗΣ ΡΑΦΙΑ  </vt:lpstr>
      <vt:lpstr> </vt:lpstr>
      <vt:lpstr>ΕΝΤΥΠΑ ΑΠΟΘΗΚΗΣ </vt:lpstr>
      <vt:lpstr>ΔΕΛΤΙΟ ΠΑΡΑΓΓΕΛΙΑΣ</vt:lpstr>
      <vt:lpstr>ΔΕΛΤΙΟ ΕΞΑΓΩΓΗΣ</vt:lpstr>
      <vt:lpstr>ΚΑΡΤΕΛΑ ΑΠΟΘΗΚΗΣ </vt:lpstr>
      <vt:lpstr>ΔΕΛΤΙΟ ΕΙΣΑΓΩΓΗΣ</vt:lpstr>
      <vt:lpstr>ΣΥΝΕΡΓΕΙΑ ΕΠΙΣΚΕΥΩΝ ΚΑΙ ΣΥΝΤΗΡΗΣΗΣ</vt:lpstr>
      <vt:lpstr>Διαφάνεια 107</vt:lpstr>
      <vt:lpstr>ΚΥΡΙΩΣ ΧΩΡΟΣ ΕΡΓΑΣΙΑΣ </vt:lpstr>
      <vt:lpstr>ΔΕΥΤΕΡΕΥΟΝΤΕΣ ΒΟΗΘΗΤΙΚΟΙ ΧΩΡΟΙ </vt:lpstr>
      <vt:lpstr>ΥΠΟΛΟΙΠΕΣ ΕΓΚΑΤΑΣΤΑΣΕΙΣ</vt:lpstr>
      <vt:lpstr>ΕΓΚΑΤΑΣΤΑΣΗ ΠΑΡΑΓΩΓΗΣ ΑΔΡΑΝΩΝ ΥΛΙΚΩΝ</vt:lpstr>
      <vt:lpstr>ΕΓΚΑΤΑΣΤΑΣΗ ΠΑΡΑΓΩΓΗΣ ΣΚΥΡΟΔΕΜΑΤΟΣ – ΑΣΦΑΛΤΟΣΚΥΡΟΔΕΜΑΤΟΣ ΚΑΙ ΠΡΟΚΑΤΑΣΚΕΥΗΣ</vt:lpstr>
      <vt:lpstr>ΕΓΚΑΤΑΣΤΑΣΗ ΠΑΡΑΓΩΓΗΣ ΣΚΥΡΟΔΕΜΑΤΟΣ – ΑΣΦΑΛΤΟΣΚΥΡΟΔΕΜΑΤΟΣ ΚΑΙ ΠΡΟΚΑΤΑΣΚΕΥΗΣ</vt:lpstr>
      <vt:lpstr>Διαφάνεια 114</vt:lpstr>
      <vt:lpstr>ΕΡΓΟΤΑΞΙΑΚΟ ΕΡΓΑΣΤΗΡΙΟ </vt:lpstr>
      <vt:lpstr>ΚΑΤΟΙΚΙΕΣ ΠΡΟΣΩΠΙΚΟΥ </vt:lpstr>
      <vt:lpstr>ΧΩΡΟΙ ΣΤΑΘΜΕΥΣΗΣ </vt:lpstr>
      <vt:lpstr>ΕΓΚΑΤΑΣΤΑΣΕΙΣ ΣΕ ΜΕΓΑΛΑ ΕΡΓΟΤΑΞΙΑ </vt:lpstr>
      <vt:lpstr>YπOMNHMA </vt:lpstr>
      <vt:lpstr>Διαφάνεια 120</vt:lpstr>
      <vt:lpstr>Διαφάνεια 121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Οργάνωση τεχνικών έργων</dc:title>
  <dc:creator>νικολια</dc:creator>
  <cp:lastModifiedBy>lenovo</cp:lastModifiedBy>
  <cp:revision>227</cp:revision>
  <dcterms:created xsi:type="dcterms:W3CDTF">2020-10-19T15:20:39Z</dcterms:created>
  <dcterms:modified xsi:type="dcterms:W3CDTF">2021-02-18T12:09:49Z</dcterms:modified>
</cp:coreProperties>
</file>