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3" r:id="rId2"/>
    <p:sldId id="274" r:id="rId3"/>
    <p:sldId id="275" r:id="rId4"/>
    <p:sldId id="276" r:id="rId5"/>
    <p:sldId id="277" r:id="rId6"/>
    <p:sldId id="278" r:id="rId7"/>
    <p:sldId id="257" r:id="rId8"/>
    <p:sldId id="258" r:id="rId9"/>
    <p:sldId id="259" r:id="rId10"/>
    <p:sldId id="260" r:id="rId11"/>
    <p:sldId id="262" r:id="rId12"/>
    <p:sldId id="261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46E7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4D8D395E-6CA4-4639-B9E4-8DE75F54C7B8}" type="datetimeFigureOut">
              <a:rPr lang="en-US" smtClean="0"/>
              <a:t>11/19/2020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C5DC776B-14B2-4257-9293-723A976FA804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8D395E-6CA4-4639-B9E4-8DE75F54C7B8}" type="datetimeFigureOut">
              <a:rPr lang="en-US" smtClean="0"/>
              <a:t>11/19/2020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DC776B-14B2-4257-9293-723A976FA80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8D395E-6CA4-4639-B9E4-8DE75F54C7B8}" type="datetimeFigureOut">
              <a:rPr lang="en-US" smtClean="0"/>
              <a:t>11/19/2020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DC776B-14B2-4257-9293-723A976FA80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4D8D395E-6CA4-4639-B9E4-8DE75F54C7B8}" type="datetimeFigureOut">
              <a:rPr lang="en-US" smtClean="0"/>
              <a:t>11/19/2020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C5DC776B-14B2-4257-9293-723A976FA804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4D8D395E-6CA4-4639-B9E4-8DE75F54C7B8}" type="datetimeFigureOut">
              <a:rPr lang="en-US" smtClean="0"/>
              <a:t>11/19/2020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C5DC776B-14B2-4257-9293-723A976FA804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8D395E-6CA4-4639-B9E4-8DE75F54C7B8}" type="datetimeFigureOut">
              <a:rPr lang="en-US" smtClean="0"/>
              <a:t>11/19/2020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DC776B-14B2-4257-9293-723A976FA804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8D395E-6CA4-4639-B9E4-8DE75F54C7B8}" type="datetimeFigureOut">
              <a:rPr lang="en-US" smtClean="0"/>
              <a:t>11/19/2020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DC776B-14B2-4257-9293-723A976FA804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4D8D395E-6CA4-4639-B9E4-8DE75F54C7B8}" type="datetimeFigureOut">
              <a:rPr lang="en-US" smtClean="0"/>
              <a:t>11/19/2020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C5DC776B-14B2-4257-9293-723A976FA804}" type="slidenum">
              <a:rPr lang="en-US" smtClean="0"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8D395E-6CA4-4639-B9E4-8DE75F54C7B8}" type="datetimeFigureOut">
              <a:rPr lang="en-US" smtClean="0"/>
              <a:t>11/19/2020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DC776B-14B2-4257-9293-723A976FA80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4D8D395E-6CA4-4639-B9E4-8DE75F54C7B8}" type="datetimeFigureOut">
              <a:rPr lang="en-US" smtClean="0"/>
              <a:t>11/19/2020</a:t>
            </a:fld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C5DC776B-14B2-4257-9293-723A976FA804}" type="slidenum">
              <a:rPr lang="en-US" smtClean="0"/>
              <a:t>‹#›</a:t>
            </a:fld>
            <a:endParaRPr lang="en-US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4D8D395E-6CA4-4639-B9E4-8DE75F54C7B8}" type="datetimeFigureOut">
              <a:rPr lang="en-US" smtClean="0"/>
              <a:t>11/19/2020</a:t>
            </a:fld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C5DC776B-14B2-4257-9293-723A976FA804}" type="slidenum">
              <a:rPr lang="en-US" smtClean="0"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4D8D395E-6CA4-4639-B9E4-8DE75F54C7B8}" type="datetimeFigureOut">
              <a:rPr lang="en-US" smtClean="0"/>
              <a:t>11/19/2020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C5DC776B-14B2-4257-9293-723A976FA804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576" y="260649"/>
            <a:ext cx="7772400" cy="720080"/>
          </a:xfrm>
        </p:spPr>
        <p:txBody>
          <a:bodyPr/>
          <a:lstStyle/>
          <a:p>
            <a:r>
              <a:rPr lang="el-GR" dirty="0" smtClean="0"/>
              <a:t>                   3.  ΑΛΓΟΡΙΘΜΟΙ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07704" y="1412776"/>
            <a:ext cx="6400800" cy="3600400"/>
          </a:xfrm>
        </p:spPr>
        <p:txBody>
          <a:bodyPr>
            <a:normAutofit fontScale="85000" lnSpcReduction="20000"/>
          </a:bodyPr>
          <a:lstStyle/>
          <a:p>
            <a:pPr algn="just">
              <a:lnSpc>
                <a:spcPct val="150000"/>
              </a:lnSpc>
            </a:pPr>
            <a:r>
              <a:rPr lang="el-GR" sz="2400" dirty="0">
                <a:solidFill>
                  <a:schemeClr val="tx1"/>
                </a:solidFill>
              </a:rPr>
              <a:t>Η διεργασία αντιμετώπισης προβλημάτων παραμένει μία υψηλά διασισθητική λειτουργία του ανθρώπινου εγκεφάλου</a:t>
            </a:r>
          </a:p>
          <a:p>
            <a:pPr algn="just">
              <a:lnSpc>
                <a:spcPct val="150000"/>
              </a:lnSpc>
            </a:pPr>
            <a:endParaRPr lang="el-GR" sz="2400" dirty="0">
              <a:solidFill>
                <a:schemeClr val="tx1"/>
              </a:solidFill>
            </a:endParaRPr>
          </a:p>
          <a:p>
            <a:pPr algn="just">
              <a:lnSpc>
                <a:spcPct val="150000"/>
              </a:lnSpc>
            </a:pPr>
            <a:r>
              <a:rPr lang="el-GR" sz="2400" dirty="0">
                <a:solidFill>
                  <a:schemeClr val="tx1"/>
                </a:solidFill>
              </a:rPr>
              <a:t>Αναρωτηθηκάτε ποτέ</a:t>
            </a:r>
          </a:p>
          <a:p>
            <a:pPr marL="342900" indent="-342900" algn="just">
              <a:lnSpc>
                <a:spcPct val="150000"/>
              </a:lnSpc>
              <a:buClrTx/>
              <a:buFont typeface="Wingdings" panose="05000000000000000000" pitchFamily="2" charset="2"/>
              <a:buChar char="q"/>
            </a:pPr>
            <a:r>
              <a:rPr lang="el-GR" sz="2400" dirty="0">
                <a:solidFill>
                  <a:schemeClr val="tx1"/>
                </a:solidFill>
              </a:rPr>
              <a:t>πώς εκτελούμε με το μυαλό μας τόσο εύκολα αριθμητικές πράξεις;</a:t>
            </a:r>
          </a:p>
          <a:p>
            <a:pPr marL="342900" indent="-342900" algn="just">
              <a:lnSpc>
                <a:spcPct val="150000"/>
              </a:lnSpc>
              <a:buClrTx/>
              <a:buFont typeface="Wingdings" panose="05000000000000000000" pitchFamily="2" charset="2"/>
              <a:buChar char="q"/>
            </a:pPr>
            <a:r>
              <a:rPr lang="el-GR" sz="2400" dirty="0">
                <a:solidFill>
                  <a:schemeClr val="tx1"/>
                </a:solidFill>
              </a:rPr>
              <a:t>πώς γνωρίζουμε πως είναι σωστές;</a:t>
            </a:r>
          </a:p>
          <a:p>
            <a:pPr algn="just"/>
            <a:endParaRPr lang="el-GR" dirty="0" smtClean="0"/>
          </a:p>
          <a:p>
            <a:pPr algn="just"/>
            <a:endParaRPr lang="el-GR" dirty="0"/>
          </a:p>
          <a:p>
            <a:pPr marL="285750" indent="-285750" algn="just">
              <a:buClr>
                <a:schemeClr val="tx1"/>
              </a:buClr>
              <a:buSzPct val="87000"/>
              <a:buFont typeface="Wingdings" panose="05000000000000000000" pitchFamily="2" charset="2"/>
              <a:buChar char="q"/>
            </a:pPr>
            <a:endParaRPr lang="el-GR" dirty="0" smtClean="0"/>
          </a:p>
          <a:p>
            <a:pPr algn="just"/>
            <a:endParaRPr lang="el-GR" dirty="0"/>
          </a:p>
          <a:p>
            <a:pPr algn="just"/>
            <a:endParaRPr lang="el-GR" dirty="0" smtClean="0"/>
          </a:p>
          <a:p>
            <a:pPr algn="just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10553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9592" y="188640"/>
            <a:ext cx="7467600" cy="1143000"/>
          </a:xfrm>
        </p:spPr>
        <p:txBody>
          <a:bodyPr/>
          <a:lstStyle/>
          <a:p>
            <a:r>
              <a:rPr lang="el-GR" sz="2800" b="1" dirty="0"/>
              <a:t>3.2 χαρακτηριστικα αλγοριθμων</a:t>
            </a:r>
            <a:endParaRPr lang="en-US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628800"/>
            <a:ext cx="8124962" cy="45422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973855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9632" y="476672"/>
            <a:ext cx="7467600" cy="1143000"/>
          </a:xfrm>
        </p:spPr>
        <p:txBody>
          <a:bodyPr>
            <a:normAutofit fontScale="90000"/>
          </a:bodyPr>
          <a:lstStyle/>
          <a:p>
            <a:r>
              <a:rPr lang="el-GR" sz="3200" b="1" dirty="0" smtClean="0"/>
              <a:t>3.2 </a:t>
            </a:r>
            <a:r>
              <a:rPr lang="el-GR" sz="3200" b="1" dirty="0"/>
              <a:t>χαρακτηριστικα </a:t>
            </a:r>
            <a:r>
              <a:rPr lang="el-GR" sz="3200" b="1" dirty="0" smtClean="0"/>
              <a:t>αλγοριθμων</a:t>
            </a:r>
            <a:br>
              <a:rPr lang="el-GR" sz="3200" b="1" dirty="0" smtClean="0"/>
            </a:br>
            <a:r>
              <a:rPr lang="el-GR" sz="3200" b="1" dirty="0"/>
              <a:t/>
            </a:r>
            <a:br>
              <a:rPr lang="el-GR" sz="3200" b="1" dirty="0"/>
            </a:br>
            <a:r>
              <a:rPr lang="el-GR" sz="3200" b="1" dirty="0" smtClean="0"/>
              <a:t>                     αντιστοιχιση</a:t>
            </a:r>
            <a:endParaRPr lang="en-US" dirty="0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4392" y="2348880"/>
            <a:ext cx="7577926" cy="2955826"/>
          </a:xfrm>
          <a:prstGeom prst="rect">
            <a:avLst/>
          </a:prstGeom>
          <a:noFill/>
          <a:ln w="57150">
            <a:solidFill>
              <a:schemeClr val="bg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19" name="Elbow Connector 18"/>
          <p:cNvCxnSpPr/>
          <p:nvPr/>
        </p:nvCxnSpPr>
        <p:spPr>
          <a:xfrm>
            <a:off x="2195736" y="3113863"/>
            <a:ext cx="1512168" cy="504056"/>
          </a:xfrm>
          <a:prstGeom prst="bentConnector3">
            <a:avLst/>
          </a:prstGeom>
          <a:ln w="571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Elbow Connector 27"/>
          <p:cNvCxnSpPr/>
          <p:nvPr/>
        </p:nvCxnSpPr>
        <p:spPr>
          <a:xfrm>
            <a:off x="2222453" y="3717032"/>
            <a:ext cx="1440160" cy="1395257"/>
          </a:xfrm>
          <a:prstGeom prst="bentConnector3">
            <a:avLst/>
          </a:prstGeom>
          <a:ln w="57150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Elbow Connector 29"/>
          <p:cNvCxnSpPr/>
          <p:nvPr/>
        </p:nvCxnSpPr>
        <p:spPr>
          <a:xfrm flipV="1">
            <a:off x="2339752" y="4077072"/>
            <a:ext cx="1368152" cy="504056"/>
          </a:xfrm>
          <a:prstGeom prst="bentConnector3">
            <a:avLst/>
          </a:prstGeom>
          <a:ln w="57150">
            <a:solidFill>
              <a:schemeClr val="tx1">
                <a:lumMod val="65000"/>
                <a:lumOff val="3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Elbow Connector 36"/>
          <p:cNvCxnSpPr/>
          <p:nvPr/>
        </p:nvCxnSpPr>
        <p:spPr>
          <a:xfrm>
            <a:off x="2758162" y="4005064"/>
            <a:ext cx="890813" cy="504056"/>
          </a:xfrm>
          <a:prstGeom prst="bentConnector3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Arrow Connector 40"/>
          <p:cNvCxnSpPr/>
          <p:nvPr/>
        </p:nvCxnSpPr>
        <p:spPr>
          <a:xfrm flipV="1">
            <a:off x="2843808" y="3113863"/>
            <a:ext cx="805167" cy="1827305"/>
          </a:xfrm>
          <a:prstGeom prst="straightConnector1">
            <a:avLst/>
          </a:prstGeom>
          <a:ln w="57150">
            <a:solidFill>
              <a:srgbClr val="946E7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405744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z="3200" b="1" dirty="0"/>
              <a:t>3.2 χαρακτηριστικα αλγοριθμων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997152"/>
          </a:xfrm>
        </p:spPr>
        <p:txBody>
          <a:bodyPr/>
          <a:lstStyle/>
          <a:p>
            <a:pPr marL="0" indent="0">
              <a:buNone/>
            </a:pPr>
            <a:r>
              <a:rPr lang="el-GR" dirty="0" smtClean="0"/>
              <a:t>			</a:t>
            </a:r>
            <a:r>
              <a:rPr lang="el-GR" b="1" u="sng" dirty="0" smtClean="0"/>
              <a:t>Άσκηση</a:t>
            </a:r>
          </a:p>
          <a:p>
            <a:pPr marL="0" indent="0" algn="just">
              <a:buNone/>
            </a:pPr>
            <a:r>
              <a:rPr lang="el-GR" dirty="0" smtClean="0"/>
              <a:t>Περιγράψτε </a:t>
            </a:r>
            <a:r>
              <a:rPr lang="el-GR" dirty="0"/>
              <a:t>με φυσική γλώσσα αλγόριθμο υπολογισμού της περιφέρειας και του εμβαδού ενός </a:t>
            </a:r>
            <a:r>
              <a:rPr lang="el-GR" dirty="0" smtClean="0"/>
              <a:t>κύκλου (Περιφερ.=2 </a:t>
            </a:r>
            <a:r>
              <a:rPr lang="en-US" b="1" dirty="0" smtClean="0"/>
              <a:t>x</a:t>
            </a:r>
            <a:r>
              <a:rPr lang="el-GR" dirty="0" smtClean="0"/>
              <a:t> π </a:t>
            </a:r>
            <a:r>
              <a:rPr lang="en-US" b="1" dirty="0" smtClean="0"/>
              <a:t>x</a:t>
            </a:r>
            <a:r>
              <a:rPr lang="en-US" dirty="0" smtClean="0"/>
              <a:t> </a:t>
            </a:r>
            <a:r>
              <a:rPr lang="el-GR" dirty="0" smtClean="0"/>
              <a:t>ακτ</a:t>
            </a:r>
            <a:r>
              <a:rPr lang="el-GR" dirty="0"/>
              <a:t>ί</a:t>
            </a:r>
            <a:r>
              <a:rPr lang="el-GR" dirty="0" smtClean="0"/>
              <a:t>να,Εμβαδό=π</a:t>
            </a:r>
            <a:r>
              <a:rPr lang="en-US" dirty="0" smtClean="0"/>
              <a:t> </a:t>
            </a:r>
            <a:r>
              <a:rPr lang="en-US" b="1" dirty="0" smtClean="0"/>
              <a:t>x</a:t>
            </a:r>
            <a:r>
              <a:rPr lang="en-US" dirty="0" smtClean="0"/>
              <a:t> r^2</a:t>
            </a:r>
            <a:r>
              <a:rPr lang="el-GR" dirty="0" smtClean="0"/>
              <a:t>)</a:t>
            </a:r>
          </a:p>
          <a:p>
            <a:pPr marL="0" indent="0" algn="just">
              <a:buNone/>
            </a:pPr>
            <a:endParaRPr lang="el-GR" dirty="0"/>
          </a:p>
          <a:p>
            <a:pPr marL="0" indent="0" algn="just">
              <a:buNone/>
            </a:pPr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6" y="3312814"/>
            <a:ext cx="3816424" cy="33459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8024" y="3312814"/>
            <a:ext cx="3381375" cy="3257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5790744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3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3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3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4" dur="30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                   </a:t>
            </a:r>
            <a:r>
              <a:rPr lang="el-GR" b="1" dirty="0"/>
              <a:t>3.  ΑΛΓΟΡΙΘΜΟΙ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l-GR" dirty="0" smtClean="0"/>
          </a:p>
          <a:p>
            <a:endParaRPr lang="el-GR" dirty="0" smtClean="0"/>
          </a:p>
          <a:p>
            <a:pPr algn="just">
              <a:lnSpc>
                <a:spcPct val="150000"/>
              </a:lnSpc>
            </a:pPr>
            <a:r>
              <a:rPr lang="el-GR" dirty="0"/>
              <a:t>Στα Μαθηματικά δίνουμε ορισμούς που περιγράφουν το «τι είναι»</a:t>
            </a:r>
          </a:p>
          <a:p>
            <a:pPr marL="0" indent="0" algn="just">
              <a:lnSpc>
                <a:spcPct val="150000"/>
              </a:lnSpc>
              <a:buNone/>
            </a:pPr>
            <a:endParaRPr lang="el-GR" dirty="0"/>
          </a:p>
          <a:p>
            <a:pPr algn="just">
              <a:lnSpc>
                <a:spcPct val="150000"/>
              </a:lnSpc>
            </a:pPr>
            <a:r>
              <a:rPr lang="el-GR" dirty="0"/>
              <a:t>Στην Πληροφορική κατασκευάζουμε αλγορίθμους που περιγράφουν το «πώς υπολογίζεται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21581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l-GR" dirty="0"/>
              <a:t>Η έννοια του αλγόριθμου είναι γενικότερη από   εκείνη του προγράμματος</a:t>
            </a:r>
            <a:endParaRPr lang="el-GR" dirty="0" smtClean="0"/>
          </a:p>
          <a:p>
            <a:pPr marL="0" indent="0">
              <a:buNone/>
            </a:pPr>
            <a:endParaRPr lang="el-GR" dirty="0" smtClean="0"/>
          </a:p>
          <a:p>
            <a:pPr marL="0" indent="0" algn="just">
              <a:lnSpc>
                <a:spcPct val="150000"/>
              </a:lnSpc>
              <a:buNone/>
            </a:pPr>
            <a:r>
              <a:rPr lang="el-GR" dirty="0" smtClean="0"/>
              <a:t>Αλγόριθμος </a:t>
            </a:r>
            <a:r>
              <a:rPr lang="el-GR" dirty="0"/>
              <a:t>είναι η </a:t>
            </a:r>
            <a:r>
              <a:rPr lang="el-GR" b="1" u="sng" dirty="0"/>
              <a:t>ακριβής περιγραφή μιας σειράς βημάτων</a:t>
            </a:r>
            <a:r>
              <a:rPr lang="el-GR" dirty="0"/>
              <a:t> που απαιτούνται για την επίλυση ενός προβλήματος</a:t>
            </a:r>
            <a:endParaRPr lang="en-US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                   </a:t>
            </a:r>
            <a:r>
              <a:rPr lang="el-GR" b="1" dirty="0"/>
              <a:t>3.  ΑΛΓΟΡΙΘΜΟΙ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3137210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l-GR" dirty="0"/>
              <a:t>Στην επίλυση προβλημάτων μέσω αλγορίθμων, υπάρχουν τρεις (3) διαφορετικοί διακριτοί ρόλοι</a:t>
            </a:r>
            <a:r>
              <a:rPr lang="el-GR" dirty="0" smtClean="0"/>
              <a:t>:</a:t>
            </a:r>
          </a:p>
          <a:p>
            <a:pPr marL="0" indent="0">
              <a:buNone/>
            </a:pPr>
            <a:r>
              <a:rPr lang="el-GR" dirty="0" smtClean="0"/>
              <a:t> </a:t>
            </a:r>
          </a:p>
          <a:p>
            <a:pPr>
              <a:lnSpc>
                <a:spcPct val="150000"/>
              </a:lnSpc>
            </a:pPr>
            <a:r>
              <a:rPr lang="el-GR" dirty="0" smtClean="0"/>
              <a:t>• </a:t>
            </a:r>
            <a:r>
              <a:rPr lang="el-GR" b="1" u="sng" dirty="0"/>
              <a:t>Ο λύτης</a:t>
            </a:r>
            <a:r>
              <a:rPr lang="el-GR" dirty="0"/>
              <a:t>, αυτός που καλείται να αντιμετωπίσει το πρόβλημα σχεδιάζοντας τον αλγόριθμο. </a:t>
            </a:r>
            <a:endParaRPr lang="el-GR" dirty="0" smtClean="0"/>
          </a:p>
          <a:p>
            <a:pPr>
              <a:lnSpc>
                <a:spcPct val="150000"/>
              </a:lnSpc>
            </a:pPr>
            <a:r>
              <a:rPr lang="el-GR" dirty="0" smtClean="0"/>
              <a:t>• </a:t>
            </a:r>
            <a:r>
              <a:rPr lang="el-GR" b="1" u="sng" dirty="0"/>
              <a:t>Ο εκτελεστής</a:t>
            </a:r>
            <a:r>
              <a:rPr lang="el-GR" dirty="0"/>
              <a:t>, αυτός που εφαρμόζει πιστά τις εντολές του αλγορίθμου που έφτιαξε ο λύτης. </a:t>
            </a:r>
            <a:endParaRPr lang="el-GR" dirty="0" smtClean="0"/>
          </a:p>
          <a:p>
            <a:pPr>
              <a:lnSpc>
                <a:spcPct val="150000"/>
              </a:lnSpc>
            </a:pPr>
            <a:r>
              <a:rPr lang="el-GR" dirty="0" smtClean="0"/>
              <a:t>• </a:t>
            </a:r>
            <a:r>
              <a:rPr lang="el-GR" b="1" u="sng" dirty="0"/>
              <a:t>Ο χρήστης</a:t>
            </a:r>
            <a:r>
              <a:rPr lang="el-GR" dirty="0"/>
              <a:t>, αυτός που ενεργοποιεί τον αλγόριθμο, καλώντας τον εκτελεστή να λύσει, όποτε θέλει, το πρόβλημα.</a:t>
            </a:r>
            <a:endParaRPr lang="en-US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                   </a:t>
            </a:r>
            <a:r>
              <a:rPr lang="el-GR" b="1" dirty="0"/>
              <a:t>3.  ΑΛΓΟΡΙΘΜΟΙ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9551970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l-GR" dirty="0" smtClean="0"/>
              <a:t>                   ΑΣΚΗΣΕΙΣ  3.1 </a:t>
            </a:r>
            <a:r>
              <a:rPr lang="el-GR" b="1" dirty="0"/>
              <a:t>ΣΩΣΤΟ - ΛΑΘΟΣ</a:t>
            </a:r>
            <a:endParaRPr lang="el-GR" dirty="0" smtClean="0"/>
          </a:p>
          <a:p>
            <a:pPr marL="0" indent="0">
              <a:buNone/>
            </a:pPr>
            <a:r>
              <a:rPr lang="el-GR" dirty="0" smtClean="0"/>
              <a:t>                                </a:t>
            </a:r>
            <a:endParaRPr lang="el-GR" b="1" dirty="0"/>
          </a:p>
          <a:p>
            <a:pPr marL="0" indent="0">
              <a:buNone/>
            </a:pPr>
            <a:r>
              <a:rPr lang="el-GR" dirty="0" smtClean="0"/>
              <a:t>Η </a:t>
            </a:r>
            <a:r>
              <a:rPr lang="el-GR" dirty="0"/>
              <a:t>έννοια του αλγόριθμου είναι θεμελιώδης για την επιστήμη της </a:t>
            </a:r>
            <a:r>
              <a:rPr lang="el-GR" dirty="0" smtClean="0"/>
              <a:t>Πληροφορικής. </a:t>
            </a:r>
            <a:endParaRPr lang="el-GR" b="1" dirty="0" smtClean="0"/>
          </a:p>
          <a:p>
            <a:pPr marL="0" indent="0">
              <a:buNone/>
            </a:pPr>
            <a:r>
              <a:rPr lang="el-GR" b="1" dirty="0" smtClean="0"/>
              <a:t>                                           	ΣΩΣΤΟ </a:t>
            </a:r>
            <a:endParaRPr lang="el-GR" b="1" dirty="0"/>
          </a:p>
          <a:p>
            <a:pPr marL="0" indent="0">
              <a:buNone/>
            </a:pPr>
            <a:r>
              <a:rPr lang="el-GR" dirty="0" smtClean="0"/>
              <a:t>Η </a:t>
            </a:r>
            <a:r>
              <a:rPr lang="el-GR" dirty="0"/>
              <a:t>έννοια του αλγόριθμου είναι γενικότερη από </a:t>
            </a:r>
            <a:r>
              <a:rPr lang="el-GR" dirty="0" smtClean="0"/>
              <a:t>  εκείνη </a:t>
            </a:r>
            <a:r>
              <a:rPr lang="el-GR" dirty="0"/>
              <a:t>του προγράμματος. </a:t>
            </a:r>
            <a:endParaRPr lang="el-GR" dirty="0" smtClean="0"/>
          </a:p>
          <a:p>
            <a:pPr marL="0" indent="0">
              <a:buNone/>
            </a:pPr>
            <a:r>
              <a:rPr lang="el-GR" dirty="0"/>
              <a:t>	</a:t>
            </a:r>
            <a:r>
              <a:rPr lang="el-GR" dirty="0" smtClean="0"/>
              <a:t>				</a:t>
            </a:r>
            <a:r>
              <a:rPr lang="el-GR" b="1" dirty="0"/>
              <a:t> ΣΩΣΤΟ</a:t>
            </a:r>
            <a:endParaRPr lang="el-GR" dirty="0" smtClean="0"/>
          </a:p>
          <a:p>
            <a:pPr marL="0" indent="0">
              <a:buNone/>
            </a:pPr>
            <a:endParaRPr lang="el-GR" dirty="0" smtClean="0"/>
          </a:p>
          <a:p>
            <a:pPr marL="0" indent="0">
              <a:buNone/>
            </a:pPr>
            <a:r>
              <a:rPr lang="el-GR" dirty="0" smtClean="0"/>
              <a:t> </a:t>
            </a:r>
            <a:r>
              <a:rPr lang="el-GR" dirty="0"/>
              <a:t>Η έννοια του αλγόριθμου συνδέεται αποκλειστικά με την Πληροφορική. </a:t>
            </a:r>
            <a:endParaRPr lang="el-GR" dirty="0" smtClean="0"/>
          </a:p>
          <a:p>
            <a:pPr marL="0" indent="0">
              <a:buNone/>
            </a:pPr>
            <a:r>
              <a:rPr lang="el-GR" dirty="0"/>
              <a:t>	</a:t>
            </a:r>
            <a:r>
              <a:rPr lang="el-GR" dirty="0" smtClean="0"/>
              <a:t>				</a:t>
            </a:r>
            <a:r>
              <a:rPr lang="el-GR" b="1" dirty="0" smtClean="0"/>
              <a:t>ΛΑΘΟΣ</a:t>
            </a: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                   </a:t>
            </a:r>
            <a:r>
              <a:rPr lang="el-GR" b="1" dirty="0"/>
              <a:t>3.  ΑΛΓΟΡΙΘΜΟΙ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31913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b="1" dirty="0"/>
              <a:t>3.  ΑΛΓΟΡΙΘΜΟΙ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1560" y="2204864"/>
            <a:ext cx="7560840" cy="34770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l-GR" dirty="0"/>
              <a:t> Μια συνταγή μαγειρικής είναι ένας </a:t>
            </a:r>
            <a:r>
              <a:rPr lang="el-GR" dirty="0" smtClean="0"/>
              <a:t>αλγόριθμος</a:t>
            </a:r>
          </a:p>
          <a:p>
            <a:pPr marL="0" indent="0">
              <a:buNone/>
            </a:pPr>
            <a:r>
              <a:rPr lang="el-GR" dirty="0" smtClean="0"/>
              <a:t>					</a:t>
            </a:r>
            <a:r>
              <a:rPr lang="el-GR" b="1" dirty="0" smtClean="0"/>
              <a:t>ΣΩΣΤΟ</a:t>
            </a:r>
          </a:p>
          <a:p>
            <a:pPr marL="0" indent="0">
              <a:buNone/>
            </a:pPr>
            <a:endParaRPr lang="el-GR" dirty="0"/>
          </a:p>
          <a:p>
            <a:pPr marL="0" indent="0">
              <a:buNone/>
            </a:pPr>
            <a:r>
              <a:rPr lang="el-GR" dirty="0"/>
              <a:t>Στην επίλυση προβλημάτων μέσω αλγορίθμων, υπάρχουν δύο διαφορετικοί διακριτοί </a:t>
            </a:r>
            <a:r>
              <a:rPr lang="el-GR" dirty="0" smtClean="0"/>
              <a:t>ρόλοι</a:t>
            </a:r>
          </a:p>
          <a:p>
            <a:pPr marL="0" indent="0">
              <a:buNone/>
            </a:pPr>
            <a:r>
              <a:rPr lang="el-GR" dirty="0"/>
              <a:t> </a:t>
            </a:r>
            <a:r>
              <a:rPr lang="el-GR" dirty="0" smtClean="0"/>
              <a:t>            				</a:t>
            </a:r>
            <a:r>
              <a:rPr lang="el-GR" b="1" dirty="0" smtClean="0"/>
              <a:t>ΛΑΘΟΣ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80406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576" y="260649"/>
            <a:ext cx="7772400" cy="720080"/>
          </a:xfrm>
        </p:spPr>
        <p:txBody>
          <a:bodyPr>
            <a:noAutofit/>
          </a:bodyPr>
          <a:lstStyle/>
          <a:p>
            <a:r>
              <a:rPr lang="el-GR" sz="2700" dirty="0"/>
              <a:t>            </a:t>
            </a:r>
            <a:r>
              <a:rPr lang="el-GR" sz="2700" dirty="0" smtClean="0"/>
              <a:t>3.2 χαρακτηριστικα αλγοριθμων</a:t>
            </a:r>
            <a:endParaRPr lang="en-US" sz="27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07704" y="1412776"/>
            <a:ext cx="6400800" cy="3600400"/>
          </a:xfrm>
        </p:spPr>
        <p:txBody>
          <a:bodyPr>
            <a:normAutofit fontScale="92500" lnSpcReduction="20000"/>
          </a:bodyPr>
          <a:lstStyle/>
          <a:p>
            <a:pPr algn="just"/>
            <a:endParaRPr lang="el-GR" dirty="0" smtClean="0"/>
          </a:p>
          <a:p>
            <a:pPr algn="just"/>
            <a:r>
              <a:rPr lang="el-GR" sz="2400" b="0" dirty="0">
                <a:solidFill>
                  <a:schemeClr val="tx1"/>
                </a:solidFill>
              </a:rPr>
              <a:t>Οι εντολές ενός αλγορίθμου, αλλά και ο αλγόριθμος ως ολότητα, θα πρέπει να ικανοποιούν κάποια κριτήρια: </a:t>
            </a:r>
          </a:p>
          <a:p>
            <a:pPr algn="just"/>
            <a:endParaRPr lang="el-GR" sz="2400" b="0" dirty="0">
              <a:solidFill>
                <a:schemeClr val="tx1"/>
              </a:solidFill>
            </a:endParaRPr>
          </a:p>
          <a:p>
            <a:pPr algn="just"/>
            <a:r>
              <a:rPr lang="el-GR" sz="2400" b="0" dirty="0">
                <a:solidFill>
                  <a:schemeClr val="tx1"/>
                </a:solidFill>
              </a:rPr>
              <a:t>• </a:t>
            </a:r>
            <a:r>
              <a:rPr lang="el-GR" sz="2400" u="sng" dirty="0">
                <a:solidFill>
                  <a:schemeClr val="tx1"/>
                </a:solidFill>
              </a:rPr>
              <a:t>Είσοδος</a:t>
            </a:r>
            <a:r>
              <a:rPr lang="el-GR" sz="2400" b="0" dirty="0">
                <a:solidFill>
                  <a:schemeClr val="tx1"/>
                </a:solidFill>
              </a:rPr>
              <a:t>: είναι τα στοιχεία που χρειάζεται ο αλγόριθμος για να εκτελεσθεί.</a:t>
            </a:r>
          </a:p>
          <a:p>
            <a:pPr algn="just"/>
            <a:r>
              <a:rPr lang="el-GR" sz="2400" b="0" dirty="0">
                <a:solidFill>
                  <a:schemeClr val="tx1"/>
                </a:solidFill>
              </a:rPr>
              <a:t> </a:t>
            </a:r>
          </a:p>
          <a:p>
            <a:pPr algn="just"/>
            <a:endParaRPr lang="el-GR" sz="2400" b="0" dirty="0">
              <a:solidFill>
                <a:schemeClr val="tx1"/>
              </a:solidFill>
            </a:endParaRPr>
          </a:p>
          <a:p>
            <a:pPr algn="just"/>
            <a:r>
              <a:rPr lang="el-GR" sz="2400" b="0" dirty="0">
                <a:solidFill>
                  <a:schemeClr val="tx1"/>
                </a:solidFill>
              </a:rPr>
              <a:t>• </a:t>
            </a:r>
            <a:r>
              <a:rPr lang="el-GR" sz="2400" u="sng" dirty="0">
                <a:solidFill>
                  <a:schemeClr val="tx1"/>
                </a:solidFill>
              </a:rPr>
              <a:t>Έξοδος</a:t>
            </a:r>
            <a:r>
              <a:rPr lang="el-GR" sz="2400" b="0" dirty="0">
                <a:solidFill>
                  <a:schemeClr val="tx1"/>
                </a:solidFill>
              </a:rPr>
              <a:t>: είναι τα στοιχεία που παράγει ο αλγόριθμος, τα αποτελέσματά του</a:t>
            </a:r>
          </a:p>
          <a:p>
            <a:pPr marL="285750" indent="-285750" algn="just">
              <a:buClr>
                <a:schemeClr val="tx1"/>
              </a:buClr>
              <a:buSzPct val="87000"/>
              <a:buFont typeface="Wingdings" panose="05000000000000000000" pitchFamily="2" charset="2"/>
              <a:buChar char="q"/>
            </a:pPr>
            <a:endParaRPr lang="el-GR" dirty="0" smtClean="0"/>
          </a:p>
          <a:p>
            <a:pPr algn="just"/>
            <a:endParaRPr lang="el-GR" dirty="0"/>
          </a:p>
          <a:p>
            <a:pPr algn="just"/>
            <a:endParaRPr lang="el-GR" dirty="0" smtClean="0"/>
          </a:p>
          <a:p>
            <a:pPr algn="just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15893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03648" y="0"/>
            <a:ext cx="7467600" cy="1143000"/>
          </a:xfrm>
        </p:spPr>
        <p:txBody>
          <a:bodyPr>
            <a:normAutofit/>
          </a:bodyPr>
          <a:lstStyle/>
          <a:p>
            <a:r>
              <a:rPr lang="el-GR" sz="2700" b="1" dirty="0"/>
              <a:t> 3.2 χαρακτηριστικα αλγοριθμων</a:t>
            </a:r>
            <a:endParaRPr lang="en-US" sz="2700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67544" y="1484784"/>
            <a:ext cx="7467600" cy="4873752"/>
          </a:xfrm>
        </p:spPr>
        <p:txBody>
          <a:bodyPr/>
          <a:lstStyle/>
          <a:p>
            <a:pPr algn="just">
              <a:buClrTx/>
              <a:buFont typeface="Wingdings" panose="05000000000000000000" pitchFamily="2" charset="2"/>
              <a:buChar char="§"/>
            </a:pPr>
            <a:r>
              <a:rPr lang="el-GR" dirty="0" smtClean="0"/>
              <a:t> </a:t>
            </a:r>
            <a:r>
              <a:rPr lang="el-GR" b="1" u="sng" dirty="0" smtClean="0"/>
              <a:t>Καθοριστικότητα</a:t>
            </a:r>
            <a:r>
              <a:rPr lang="el-GR" dirty="0"/>
              <a:t>: </a:t>
            </a:r>
            <a:r>
              <a:rPr lang="el-GR" dirty="0" smtClean="0"/>
              <a:t>η </a:t>
            </a:r>
            <a:r>
              <a:rPr lang="el-GR" dirty="0"/>
              <a:t>εντολή θα πρέπει </a:t>
            </a:r>
            <a:r>
              <a:rPr lang="el-GR" dirty="0" smtClean="0"/>
              <a:t>να καθορίζει </a:t>
            </a:r>
            <a:r>
              <a:rPr lang="el-GR" dirty="0"/>
              <a:t>με απόλυτη </a:t>
            </a:r>
            <a:r>
              <a:rPr lang="el-GR" u="sng" dirty="0"/>
              <a:t>σαφήνεια</a:t>
            </a:r>
            <a:r>
              <a:rPr lang="el-GR" dirty="0"/>
              <a:t> και </a:t>
            </a:r>
            <a:r>
              <a:rPr lang="el-GR" u="sng" dirty="0"/>
              <a:t>ακρίβεια</a:t>
            </a:r>
            <a:r>
              <a:rPr lang="el-GR" dirty="0"/>
              <a:t> τον τρόπο εκτέλεσής της σε κάθε δυνατή περίπτωση. </a:t>
            </a:r>
            <a:endParaRPr lang="el-GR" dirty="0" smtClean="0"/>
          </a:p>
          <a:p>
            <a:endParaRPr lang="el-GR" dirty="0" smtClean="0"/>
          </a:p>
          <a:p>
            <a:pPr algn="just">
              <a:buClrTx/>
              <a:buFont typeface="Wingdings" panose="05000000000000000000" pitchFamily="2" charset="2"/>
              <a:buChar char="§"/>
            </a:pPr>
            <a:r>
              <a:rPr lang="el-GR" dirty="0" smtClean="0"/>
              <a:t> </a:t>
            </a:r>
            <a:r>
              <a:rPr lang="el-GR" b="1" u="sng" dirty="0" smtClean="0"/>
              <a:t>Περατότητα</a:t>
            </a:r>
            <a:r>
              <a:rPr lang="el-GR" dirty="0"/>
              <a:t>: εκτελώντας τα βήματα του </a:t>
            </a:r>
            <a:r>
              <a:rPr lang="el-GR" dirty="0" smtClean="0"/>
              <a:t>  αλγορίθμου</a:t>
            </a:r>
            <a:r>
              <a:rPr lang="el-GR" dirty="0"/>
              <a:t>, θα πρέπει να φθάνουμε σε πέρας (τέλος) σε κάθε δυνατή περίπτωση. </a:t>
            </a:r>
            <a:endParaRPr lang="el-GR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55539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z="3200" b="1" dirty="0" smtClean="0"/>
              <a:t>  3.2 </a:t>
            </a:r>
            <a:r>
              <a:rPr lang="el-GR" sz="3200" b="1" dirty="0"/>
              <a:t>χαρακτηριστικα αλγοριθμων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ClrTx/>
              <a:buFont typeface="Wingdings" panose="05000000000000000000" pitchFamily="2" charset="2"/>
              <a:buChar char="§"/>
            </a:pPr>
            <a:endParaRPr lang="el-GR" dirty="0" smtClean="0"/>
          </a:p>
          <a:p>
            <a:pPr>
              <a:buClrTx/>
              <a:buFont typeface="Wingdings" panose="05000000000000000000" pitchFamily="2" charset="2"/>
              <a:buChar char="§"/>
            </a:pPr>
            <a:endParaRPr lang="el-GR" dirty="0"/>
          </a:p>
          <a:p>
            <a:pPr algn="just">
              <a:buClrTx/>
              <a:buFont typeface="Wingdings" panose="05000000000000000000" pitchFamily="2" charset="2"/>
              <a:buChar char="§"/>
            </a:pPr>
            <a:r>
              <a:rPr lang="el-GR" b="1" u="sng" dirty="0" smtClean="0"/>
              <a:t>Αποτελεσματικότητα</a:t>
            </a:r>
            <a:r>
              <a:rPr lang="el-GR" dirty="0"/>
              <a:t>: κάθε εντολή θα πρέπει να </a:t>
            </a:r>
            <a:r>
              <a:rPr lang="el-GR" u="sng" dirty="0"/>
              <a:t>είναι διατυπωμένη με απλό τρόπο</a:t>
            </a:r>
            <a:r>
              <a:rPr lang="el-GR" dirty="0"/>
              <a:t>, ώστε να μπορεί να εκτελεσθεί. Ας εξετάσουμε τα αλγοριθμικά κριτήρια μέσα από ένα πρόβλημα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03919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936</TotalTime>
  <Words>340</Words>
  <Application>Microsoft Office PowerPoint</Application>
  <PresentationFormat>On-screen Show (4:3)</PresentationFormat>
  <Paragraphs>65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Oriel</vt:lpstr>
      <vt:lpstr>                   3.  ΑΛΓΟΡΙΘΜΟΙ</vt:lpstr>
      <vt:lpstr>                   3.  ΑΛΓΟΡΙΘΜΟΙ</vt:lpstr>
      <vt:lpstr>                   3.  ΑΛΓΟΡΙΘΜΟΙ</vt:lpstr>
      <vt:lpstr>                   3.  ΑΛΓΟΡΙΘΜΟΙ</vt:lpstr>
      <vt:lpstr>                   3.  ΑΛΓΟΡΙΘΜΟΙ</vt:lpstr>
      <vt:lpstr>3.  ΑΛΓΟΡΙΘΜΟΙ</vt:lpstr>
      <vt:lpstr>            3.2 χαρακτηριστικα αλγοριθμων</vt:lpstr>
      <vt:lpstr> 3.2 χαρακτηριστικα αλγοριθμων</vt:lpstr>
      <vt:lpstr>  3.2 χαρακτηριστικα αλγοριθμων</vt:lpstr>
      <vt:lpstr>3.2 χαρακτηριστικα αλγοριθμων</vt:lpstr>
      <vt:lpstr>3.2 χαρακτηριστικα αλγοριθμων                       αντιστοιχιση</vt:lpstr>
      <vt:lpstr>3.2 χαρακτηριστικα αλγοριθμων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3.2  ΑΛΓΟΡΙΘΜΟΙ</dc:title>
  <dc:creator>Kostas</dc:creator>
  <cp:lastModifiedBy>Kostas</cp:lastModifiedBy>
  <cp:revision>39</cp:revision>
  <dcterms:created xsi:type="dcterms:W3CDTF">2020-11-06T22:07:14Z</dcterms:created>
  <dcterms:modified xsi:type="dcterms:W3CDTF">2020-11-19T21:40:30Z</dcterms:modified>
</cp:coreProperties>
</file>