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9" r:id="rId4"/>
    <p:sldId id="260" r:id="rId5"/>
    <p:sldId id="263" r:id="rId6"/>
    <p:sldId id="265" r:id="rId7"/>
    <p:sldId id="267" r:id="rId8"/>
    <p:sldId id="268" r:id="rId9"/>
    <p:sldId id="269" r:id="rId10"/>
    <p:sldId id="273" r:id="rId11"/>
    <p:sldId id="274" r:id="rId12"/>
    <p:sldId id="275" r:id="rId13"/>
    <p:sldId id="276" r:id="rId14"/>
    <p:sldId id="279" r:id="rId15"/>
    <p:sldId id="280" r:id="rId16"/>
    <p:sldId id="281" r:id="rId17"/>
    <p:sldId id="282" r:id="rId18"/>
    <p:sldId id="28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HbVwzTVEHDIor1MtJrU8bQ==" hashData="nZyQJoFYuXnf2+TVA5purGXwBvc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0E19F-0619-4609-A638-F7BBC4E3CF80}" type="datetimeFigureOut">
              <a:rPr lang="el-GR" smtClean="0"/>
              <a:t>18/11/2020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D1E8B-BAB6-4A61-AAD4-8316D46ED73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51A9-AD87-4082-BE74-F0E9B2E13B1C}" type="datetime1">
              <a:rPr lang="el-GR" smtClean="0"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B55D-44C6-4079-B403-1E74CC6F26B3}" type="datetime1">
              <a:rPr lang="el-GR" smtClean="0"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F782-CAA9-4FC9-B63C-74FE069F2C1B}" type="datetime1">
              <a:rPr lang="el-GR" smtClean="0"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EEE47-106E-4D1C-9266-7DBC12A62A1B}" type="datetime1">
              <a:rPr lang="el-GR" smtClean="0"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0A1B-D9EC-4269-9CBE-C07ADCAB9468}" type="datetime1">
              <a:rPr lang="el-GR" smtClean="0"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CF81-39BD-4563-8A87-E5CA92B84035}" type="datetime1">
              <a:rPr lang="el-GR" smtClean="0"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23463-03CD-45CA-B5A4-341BEA0AED28}" type="datetime1">
              <a:rPr lang="el-GR" smtClean="0"/>
              <a:t>18/11/2020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C5E2-8F03-494F-A9C2-6EAF3D2FDFBD}" type="datetime1">
              <a:rPr lang="el-GR" smtClean="0"/>
              <a:t>18/11/2020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26CF-3DC0-4C25-97E9-00818453DB54}" type="datetime1">
              <a:rPr lang="el-GR" smtClean="0"/>
              <a:t>18/11/2020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A37E-6BDE-456A-8D51-D6DF9A60F0F6}" type="datetime1">
              <a:rPr lang="el-GR" smtClean="0"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EBB2-BA96-4FA0-B2FA-4D570EBAF32E}" type="datetime1">
              <a:rPr lang="el-GR" smtClean="0"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5AF46-28F3-49EB-B033-54A3EFFC5C03}" type="datetime1">
              <a:rPr lang="el-GR" smtClean="0"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Κόλκας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sz="5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Αρχές Μηχανολογίας</a:t>
            </a:r>
            <a:endParaRPr lang="el-GR" sz="5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348880"/>
            <a:ext cx="4392488" cy="4150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2.2.1. </a:t>
            </a: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Παραγωγή κατά </a:t>
            </a: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μονάδα</a:t>
            </a:r>
            <a:endParaRPr lang="el-G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Στην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παραγωγή βιομηχανικών προϊόντων με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τον τρόπο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αυτό χρησιμοποιείται συμβατικός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βιομηχανικός εξοπλισμός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, δηλαδή εργαλειομηχανές γενικής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χρήσης που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εργάζονται ανεξάρτητα η μια από την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άλλη για να εκτελέσουν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ορισμένη εργασία.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2.2.2. Ομαδική </a:t>
            </a: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παραγωγή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Στην ομαδική παραγωγή μηχανολογικών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προϊόντων χρησιμοποιείται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μηχανοποιημένος ή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και </a:t>
            </a:r>
            <a:r>
              <a:rPr lang="el-G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ημιαυτοματοποιημένος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βιομηχανικός εξοπλισμός,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για σχετικά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μεγάλο αριθμό παραγωγής προϊόντων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σε σειρά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2.2.3. Μαζική </a:t>
            </a: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παραγωγή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Στη μαζική παραγωγή χρησιμοποιείται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συνήθως αυτοματοποιημένος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βιομηχανικός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εξοπλισμός, δηλαδή αυτοματοποιημένες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, ειδικές εργαλειομηχανές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που εργάζονται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συνδυασμένα σε συστήματα με </a:t>
            </a:r>
            <a:r>
              <a:rPr lang="el-G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νουμερικό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προγραμματισμό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εργασίας.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2.3. Βασικές </a:t>
            </a: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πρώτες ύλες που </a:t>
            </a: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χρησιμοποιούνται στο </a:t>
            </a: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μηχανολογικό εργοστάσιο</a:t>
            </a:r>
            <a:endParaRPr 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Οι πρώτες ύλες που χρησιμοποιούνται στο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Τμήμα Παραγωγής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του μηχανολογικού εργοστασίου για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να μεταποιηθούν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σε τελικά μηχανολογικά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προϊόντα είναι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0" indent="0">
              <a:buNone/>
            </a:pPr>
            <a:r>
              <a:rPr lang="el-G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2.3.1</a:t>
            </a: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Μεταλλικά υλικά για χύτευση.</a:t>
            </a:r>
          </a:p>
          <a:p>
            <a:pPr marL="0" indent="0">
              <a:buNone/>
            </a:pPr>
            <a:r>
              <a:rPr lang="el-G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2.3.2. </a:t>
            </a:r>
            <a:r>
              <a:rPr lang="el-GR" sz="2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Ημικατεργασμένα</a:t>
            </a: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μεταλλικά υλικά.</a:t>
            </a:r>
          </a:p>
          <a:p>
            <a:pPr marL="0" indent="0">
              <a:buNone/>
            </a:pPr>
            <a:r>
              <a:rPr lang="el-G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2.3.3. </a:t>
            </a: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Τυποποιημένα στοιχεία μηχανών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2.3.1 Μεταλλικά υλικά για χύτευση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Τα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σπουδαιότερα μεταλλικά υλικά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που χρησιμοποιούνται σαν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πρώτες ύλες για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την κατασκευή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χυτών στοιχείων μηχανών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στο Χυτήριο είναι:</a:t>
            </a:r>
          </a:p>
          <a:p>
            <a:pPr marL="0" indent="0">
              <a:buNone/>
            </a:pP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Χυτοσίδηρος	4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. Ορείχαλκος ψευδαργύρου</a:t>
            </a:r>
          </a:p>
          <a:p>
            <a:pPr>
              <a:buNone/>
            </a:pP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2.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Χυτοχάλυβας	5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l-GR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Προύντζος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buNone/>
            </a:pP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3.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Αλουμίνιο	6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. Ψευδάργυρος κ.ά..</a:t>
            </a:r>
          </a:p>
          <a:p>
            <a:pPr marL="0" indent="0">
              <a:buNone/>
            </a:pP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Τα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μεταλλικά αυτά υλικά για χύτευση,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υπάρχουν στην αγορά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σε διάφορα μεγέθη τυποποιημένων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διαστάσεων και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βάρους, που είναι γνωστά σαν χελώνες.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2.3.2 </a:t>
            </a:r>
            <a:r>
              <a:rPr lang="el-GR" sz="31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Ημικατεργασμένα</a:t>
            </a:r>
            <a:r>
              <a:rPr lang="el-GR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μεταλλικά υλικά.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Για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την κατασκευή ενός μεγάλου αριθμού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στοιχείων μηχανών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χρησιμοποιούνται σαν πρώτες ύλες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τα </a:t>
            </a:r>
            <a:r>
              <a:rPr lang="el-GR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ημικατεργασμένα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μεταλλικά υλικά. Τέτοια είναι:</a:t>
            </a:r>
          </a:p>
          <a:p>
            <a:pPr marL="0" indent="0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1. Ράβδοι με διάφορες τυποποιημένες διατομές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και διαστάσεις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2. Δοκοί με διάφορες τυποποιημένες διατομές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και διαστάσεις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3. Σωλήνες με διάφορες τυποποιημένες διατομές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και διαστάσεις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4. Ελάσματα (λαμαρίνες) με διάφορες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τυποποιημένες διαστάσεις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5. Σύρματα με διάφορες τυποποιημένες διαμέτρους.</a:t>
            </a:r>
          </a:p>
          <a:p>
            <a:pPr marL="0" indent="0">
              <a:buNone/>
            </a:pPr>
            <a:endParaRPr lang="el-G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Οι σπουδαιότερες τυποποιημένες διατομές 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ράβδων και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δοκών (πίνακας 2/1) που προσφέρονται 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στο εμπόριο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είναι:</a:t>
            </a:r>
          </a:p>
          <a:p>
            <a:pPr marL="514350" indent="-514350" algn="just">
              <a:buAutoNum type="arabicPeriod"/>
            </a:pPr>
            <a:r>
              <a:rPr lang="el-GR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Κυκλική διατομή	</a:t>
            </a:r>
          </a:p>
          <a:p>
            <a:pPr marL="0" indent="0" algn="just">
              <a:buNone/>
            </a:pPr>
            <a:r>
              <a:rPr lang="el-GR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l-G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. Τριγωνική </a:t>
            </a:r>
            <a:r>
              <a:rPr lang="el-GR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διατομή	</a:t>
            </a:r>
            <a:endParaRPr lang="el-GR" sz="2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el-G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3. Τετραγωνική διατομή. </a:t>
            </a:r>
          </a:p>
          <a:p>
            <a:pPr marL="0" indent="0" algn="just">
              <a:buNone/>
            </a:pPr>
            <a:r>
              <a:rPr lang="el-G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4. </a:t>
            </a:r>
            <a:r>
              <a:rPr lang="el-GR" sz="21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Ορθογωνική</a:t>
            </a:r>
            <a:r>
              <a:rPr lang="el-G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 διατομή. </a:t>
            </a:r>
          </a:p>
          <a:p>
            <a:pPr marL="0" indent="0" algn="just">
              <a:buNone/>
            </a:pPr>
            <a:r>
              <a:rPr lang="el-G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5. Εξαγωνική διατομή. </a:t>
            </a:r>
          </a:p>
          <a:p>
            <a:pPr marL="0" indent="0" algn="just">
              <a:buNone/>
            </a:pPr>
            <a:r>
              <a:rPr lang="el-G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6. Οκταγωνική διατομή. </a:t>
            </a:r>
          </a:p>
          <a:p>
            <a:pPr marL="0" indent="0" algn="just">
              <a:buNone/>
            </a:pPr>
            <a:r>
              <a:rPr lang="el-G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7. Γωνιακή διατομή.</a:t>
            </a:r>
          </a:p>
          <a:p>
            <a:pPr marL="0" indent="0" algn="just">
              <a:buNone/>
            </a:pPr>
            <a:r>
              <a:rPr lang="el-G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8. Διατομή ταυ.</a:t>
            </a:r>
          </a:p>
          <a:p>
            <a:pPr marL="0" indent="0" algn="just">
              <a:buNone/>
            </a:pPr>
            <a:r>
              <a:rPr lang="el-G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9. Διατομή διπλού ταυ.</a:t>
            </a:r>
          </a:p>
          <a:p>
            <a:pPr marL="0" indent="0" algn="just">
              <a:buNone/>
            </a:pPr>
            <a:r>
              <a:rPr lang="el-G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10. Διατομή ζήτα.</a:t>
            </a:r>
          </a:p>
          <a:p>
            <a:pPr marL="0" indent="0" algn="just">
              <a:buNone/>
            </a:pPr>
            <a:r>
              <a:rPr lang="el-G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11. Διατομή Πι.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- Θέση περιεχομένου" descr="arx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87903"/>
            <a:ext cx="6480719" cy="6615501"/>
          </a:xfrm>
        </p:spPr>
      </p:pic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2.3.3 Τυποποιημένα στοιχεία μηχανών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19256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Τα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τυποποιημένα στοιχεία μηχανών είναι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στοιχεία γενικής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χρήσης που είναι απαραίτητα σε όλες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τις μηχανολογικές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κατασκευές. Τέτοια στοιχεία είναι:</a:t>
            </a:r>
          </a:p>
          <a:p>
            <a:pPr marL="0" indent="0" algn="just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1. Κοχλίες, </a:t>
            </a:r>
            <a:r>
              <a:rPr lang="el-GR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αμφικοχλίες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περικόχλια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και παράκυκλοι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2. Σφήνες και πείροι σύνδεσης.</a:t>
            </a:r>
          </a:p>
          <a:p>
            <a:pPr marL="0" indent="0" algn="just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3. Άξονες.</a:t>
            </a:r>
          </a:p>
          <a:p>
            <a:pPr marL="0" indent="0" algn="just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4. Τριβείς κύλισης (ρουλεμάν) και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τριβείς ολίσθησης (κουζινέτα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5. Τροχαλίες.</a:t>
            </a:r>
          </a:p>
          <a:p>
            <a:pPr marL="0" indent="0" algn="just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6. Ιμάντες.</a:t>
            </a:r>
          </a:p>
          <a:p>
            <a:pPr marL="0" indent="0" algn="just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7. Οδοντωτοί τροχοί.</a:t>
            </a:r>
          </a:p>
          <a:p>
            <a:pPr marL="0" indent="0" algn="just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8. Σύνδεσμοι και συμπλέκτες.</a:t>
            </a:r>
          </a:p>
          <a:p>
            <a:pPr marL="0" indent="0" algn="just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9. Αλυσίδες και αλυσοτροχοί.</a:t>
            </a:r>
          </a:p>
          <a:p>
            <a:pPr marL="0" indent="0" algn="just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10. Ελατήρια.</a:t>
            </a:r>
          </a:p>
          <a:p>
            <a:pPr marL="0" indent="0" algn="just">
              <a:buNone/>
            </a:pP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11. Ασφαλιστικοί δακτύλιοι και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χαλινωτήρες λαδιού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(κετσέδες)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ΕΝΟΤΗΤΑ 2: ΤΟ ΣΥΓΧΡΟΝΟ ΜΗΧΑΝΟΛΟΓΙΚΟ ΕΡΓΟΣΤΑΣΙΟ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2.1 Τμήματα του σύγχρονου </a:t>
            </a:r>
            <a:r>
              <a:rPr lang="el-G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μηχανολογικού εργοστασίου: </a:t>
            </a:r>
          </a:p>
          <a:p>
            <a:pPr marL="0" indent="0" algn="just">
              <a:buNone/>
            </a:pP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Ένα σύγχρονο μηχανολογικό εργοστάσιο, 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όπως απαντάται σήμερα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στις βιομηχανικά 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αναπτυγμένες χώρες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, αποτελείται από τα πιο κάτω βασικά τμήματα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1. Τμήμα Διοίκησης.</a:t>
            </a:r>
          </a:p>
          <a:p>
            <a:pPr algn="just">
              <a:buNone/>
            </a:pP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2. Τμήμα Μελετών και Έρευνας.</a:t>
            </a:r>
          </a:p>
          <a:p>
            <a:pPr algn="just">
              <a:buNone/>
            </a:pP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3. Τμήμα Παραγωγής.</a:t>
            </a:r>
          </a:p>
          <a:p>
            <a:pPr algn="just">
              <a:buNone/>
            </a:pP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4. Τμήμα Ελέγχου της Ποιότητας.</a:t>
            </a:r>
          </a:p>
          <a:p>
            <a:pPr algn="just">
              <a:buNone/>
            </a:pP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5. Εμπορικό Τμήμα.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el-GR" sz="31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 Τμήμα Διοίκησης.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196752"/>
            <a:ext cx="8208912" cy="49685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 τμήμα αυτό είναι στελεχωμένο με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προσωπικό, εκπαιδευμένο κυρίως στη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Διοίκηση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επιχειρήσεων. Έχει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την κυρία ευθύνη στη λήψη αποφάσεων,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που αφορούν τον καταρτισμό προγράμματος λειτουργίας του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εργοστασίου για την ομαλή διεξαγωγή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της διαδικασίας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της παραγωγής κάτω από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συνθήκες ασφάλειας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και υγείας για όλο το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προσωπικό. Η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Διοίκηση εργάζεται πάντοτε έχοντας σαν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βασικό γνώμονα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και στόχο την πρόοδο της επιχείρησης.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 Τμήμα Μελετών και Έρευνας.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07342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Τα επιμέρους τμήματα είναι:</a:t>
            </a:r>
          </a:p>
          <a:p>
            <a:pPr>
              <a:buNone/>
            </a:pP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2α. Σχεδιαστήριο - Αρχείο</a:t>
            </a:r>
            <a:endParaRPr lang="el-GR" sz="3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2β. Βιβλιοθήκη</a:t>
            </a:r>
            <a:endParaRPr lang="el-GR" sz="3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3γ. Δοκιμαστήριο</a:t>
            </a:r>
          </a:p>
          <a:p>
            <a:pPr algn="just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Ασχολείται με την εξεύρεση των πιο κατάλληλων μεθόδων παραγωγής επίσης ερευνά τα υλικά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που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θα χρησιμοποιηθούν ώστε να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ανταποκρίνονται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στις συνθήκες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λειτουργίας των μηχανολογικών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κατασκευών. Επιπλέον ασχολείται με την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προεργασία,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που πρέπει να γίνει,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από τη στιγμή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που η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διοίκηση του μηχανολογικού εργοστασίου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θα αποφασίσει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την παραγωγή ενός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συγκεκριμένου μηχανολογικού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προϊόντος σε ομαδική ή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μαζική παραγωγή</a:t>
            </a:r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l-GR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Τμήμα Παραγωγής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07342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Τα επιμέρους τμήματα είναι:</a:t>
            </a:r>
          </a:p>
          <a:p>
            <a:pPr>
              <a:buNone/>
            </a:pPr>
            <a:endParaRPr lang="el-GR" sz="3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3α. Οι αποθήκες των πρώτων </a:t>
            </a: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υλών</a:t>
            </a:r>
          </a:p>
          <a:p>
            <a:pPr>
              <a:buNone/>
            </a:pP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3β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. Η αποθήκη </a:t>
            </a: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εργαλείων</a:t>
            </a:r>
            <a:endParaRPr lang="el-GR" sz="3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3γ. Το Χυτήριο-</a:t>
            </a:r>
            <a:r>
              <a:rPr lang="el-GR" sz="3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Προτυποποιείο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buNone/>
            </a:pP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3δ. 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 Μηχανουργείο.</a:t>
            </a:r>
          </a:p>
          <a:p>
            <a:pPr>
              <a:buNone/>
            </a:pP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3ε. Το </a:t>
            </a:r>
            <a:r>
              <a:rPr lang="el-GR" sz="3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Εφαρμοστήριο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buNone/>
            </a:pP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3ζ. 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 Σιδηρουργείο.</a:t>
            </a:r>
          </a:p>
          <a:p>
            <a:pPr>
              <a:buNone/>
            </a:pP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η. 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 </a:t>
            </a:r>
            <a:r>
              <a:rPr lang="el-GR" sz="3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Καμινευτήριο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buNone/>
            </a:pP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3θ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. Το τμήμα Συγκολλήσεων.</a:t>
            </a:r>
          </a:p>
          <a:p>
            <a:pPr>
              <a:buNone/>
            </a:pP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ι. 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 </a:t>
            </a:r>
            <a:r>
              <a:rPr lang="el-GR" sz="3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Λευκοσιδηρουργείο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buNone/>
            </a:pP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3κ. 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 τμήμα Επιμεταλλώσεων.</a:t>
            </a:r>
          </a:p>
          <a:p>
            <a:pPr>
              <a:buNone/>
            </a:pP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λ. 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 τμήμα Συναρμολόγησης.</a:t>
            </a:r>
          </a:p>
          <a:p>
            <a:pPr>
              <a:buNone/>
            </a:pP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μ. 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 τμήμα Συσκευασίας.</a:t>
            </a:r>
          </a:p>
          <a:p>
            <a:pPr>
              <a:buNone/>
            </a:pP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3ν. </a:t>
            </a:r>
            <a:r>
              <a:rPr lang="el-GR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Η αποθήκη αποπερατωμένων </a:t>
            </a:r>
            <a:r>
              <a:rPr lang="el-GR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κατασκευών</a:t>
            </a:r>
            <a:endParaRPr lang="el-GR" sz="3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l-GR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Τμήμα Ελέγχου της Ποιότητας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l-GR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σκοπός του τμήματος Ελέγχου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της Ποιότητας σε ένα μηχανολογικό εργοστάσιο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είναι η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συνεχής παρακολούθηση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της ποιότητας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των προϊόντων που παράγονται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, ώστε να ανταποκρίνονται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στις προκαθορισμένες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προδιαγραφές και απαιτήσεις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l-GR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Εμπορικό Τμήμα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07342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l-GR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κυριότερη ευθύνη του εμπορικού τμήματος είναι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η διάθεση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των προϊόντων που παράγει το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μηχανολογικό εργοστάσιο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, σε συμφέρουσες τιμές. Άλλες ευθύνες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του εμπορικού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τμήματος είναι:</a:t>
            </a:r>
          </a:p>
          <a:p>
            <a:pPr marL="360363" indent="-360363" algn="just"/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 πρώτων υλών για την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παραγωγή (μεταλλικά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υλικά για χύτευση, </a:t>
            </a:r>
            <a:r>
              <a:rPr lang="el-G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ημικατεργασμένα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μεταλλικά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υλικά, τυποποιημένα στοιχεία μηχανών κ.ά.).</a:t>
            </a:r>
          </a:p>
          <a:p>
            <a:pPr marL="360363" indent="-360363" algn="just"/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 νέων εργαλείων, οργάνων,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συσκευών και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εργαλειομηχανών που είναι αναγκαία για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την παραγωγική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διαδικασία.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404664"/>
            <a:ext cx="5400600" cy="613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2.2. Τρόποι </a:t>
            </a: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βιομηχανικής παραγωγής </a:t>
            </a: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μηχανολογικών </a:t>
            </a: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προϊόντων</a:t>
            </a:r>
            <a:endParaRPr 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Στην εποχή μας η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βιομηχανική παραγωγή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μηχανολογικών προϊόντων διεξάγεται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με ένα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από </a:t>
            </a:r>
            <a:r>
              <a:rPr lang="el-G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τους ακόλουθους </a:t>
            </a:r>
            <a:r>
              <a:rPr lang="el-G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τρόπους:</a:t>
            </a:r>
          </a:p>
          <a:p>
            <a:pPr algn="just">
              <a:buNone/>
            </a:pPr>
            <a:r>
              <a:rPr lang="el-G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2.2.1</a:t>
            </a: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Παραγωγή κατά μονάδα.</a:t>
            </a:r>
          </a:p>
          <a:p>
            <a:pPr algn="just">
              <a:buNone/>
            </a:pPr>
            <a:r>
              <a:rPr lang="el-G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2.2.2</a:t>
            </a: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Ομαδική παραγωγή.</a:t>
            </a:r>
          </a:p>
          <a:p>
            <a:pPr>
              <a:buNone/>
            </a:pPr>
            <a:r>
              <a:rPr lang="el-G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2.2.3</a:t>
            </a:r>
            <a:r>
              <a:rPr lang="el-G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Μαζική παραγωγή.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Κόλκας Αλέξανδρος ΠΕ82</a:t>
            </a:r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856</Words>
  <Application>Microsoft Office PowerPoint</Application>
  <PresentationFormat>Προβολή στην οθόνη (4:3)</PresentationFormat>
  <Paragraphs>114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Αρχές Μηχανολογίας</vt:lpstr>
      <vt:lpstr>ΕΝΟΤΗΤΑ 2: ΤΟ ΣΥΓΧΡΟΝΟ ΜΗΧΑΝΟΛΟΓΙΚΟ ΕΡΓΟΣΤΑΣΙΟ</vt:lpstr>
      <vt:lpstr>1. Τμήμα Διοίκησης. </vt:lpstr>
      <vt:lpstr>2. Τμήμα Μελετών και Έρευνας. </vt:lpstr>
      <vt:lpstr>3. Τμήμα Παραγωγής </vt:lpstr>
      <vt:lpstr>4. Τμήμα Ελέγχου της Ποιότητας </vt:lpstr>
      <vt:lpstr>5. Εμπορικό Τμήμα </vt:lpstr>
      <vt:lpstr>Διαφάνεια 8</vt:lpstr>
      <vt:lpstr>2.2. Τρόποι βιομηχανικής παραγωγής μηχανολογικών προϊόντων</vt:lpstr>
      <vt:lpstr>2.2.1. Παραγωγή κατά μονάδα</vt:lpstr>
      <vt:lpstr>2.2.2. Ομαδική παραγωγή </vt:lpstr>
      <vt:lpstr>2.2.3. Μαζική παραγωγή </vt:lpstr>
      <vt:lpstr>2.3. Βασικές πρώτες ύλες που χρησιμοποιούνται στο μηχανολογικό εργοστάσιο</vt:lpstr>
      <vt:lpstr>2.3.1 Μεταλλικά υλικά για χύτευση </vt:lpstr>
      <vt:lpstr>2.3.2 Ημικατεργασμένα μεταλλικά υλικά. </vt:lpstr>
      <vt:lpstr>Διαφάνεια 16</vt:lpstr>
      <vt:lpstr>Διαφάνεια 17</vt:lpstr>
      <vt:lpstr>2.3.3 Τυποποιημένα στοιχεία μηχανών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lenovo</dc:creator>
  <cp:lastModifiedBy>lenovo</cp:lastModifiedBy>
  <cp:revision>24</cp:revision>
  <dcterms:created xsi:type="dcterms:W3CDTF">2020-11-09T14:47:52Z</dcterms:created>
  <dcterms:modified xsi:type="dcterms:W3CDTF">2020-11-18T17:56:57Z</dcterms:modified>
</cp:coreProperties>
</file>