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76" r:id="rId8"/>
    <p:sldId id="277" r:id="rId9"/>
    <p:sldId id="27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1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BEEA4DD-88F2-4282-AE2F-1CCE4CA3277D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2479133-4488-4A4E-90BD-AA39DC8F2C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16633"/>
            <a:ext cx="7772400" cy="1008112"/>
          </a:xfrm>
        </p:spPr>
        <p:txBody>
          <a:bodyPr/>
          <a:lstStyle/>
          <a:p>
            <a:r>
              <a:rPr lang="el-GR" dirty="0"/>
              <a:t>  3.3 </a:t>
            </a:r>
            <a:r>
              <a:rPr lang="el-GR" dirty="0" smtClean="0"/>
              <a:t>Αναλυση </a:t>
            </a:r>
            <a:r>
              <a:rPr lang="el-GR" dirty="0"/>
              <a:t>αλγορίθμων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0036" y="5157192"/>
            <a:ext cx="6172200" cy="1371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35896" y="1422388"/>
            <a:ext cx="2664296" cy="5760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ΠΡΟΒΛΗΜΑ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flipH="1">
            <a:off x="4283968" y="1998452"/>
            <a:ext cx="68407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184068" y="1998452"/>
            <a:ext cx="61206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987824" y="2348880"/>
            <a:ext cx="1512168" cy="12961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ΛΥΣΗ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544108" y="2362487"/>
            <a:ext cx="1512168" cy="12961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ΛΥΣΗ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 rot="19925864">
            <a:off x="702656" y="3423420"/>
            <a:ext cx="2622380" cy="1348534"/>
          </a:xfrm>
          <a:prstGeom prst="rightArrow">
            <a:avLst>
              <a:gd name="adj1" fmla="val 60860"/>
              <a:gd name="adj2" fmla="val 5000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ΑΛΓΟΡΙΘΜΟΣ Β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 rot="804305">
            <a:off x="544490" y="1576212"/>
            <a:ext cx="2622380" cy="1348534"/>
          </a:xfrm>
          <a:prstGeom prst="rightArrow">
            <a:avLst>
              <a:gd name="adj1" fmla="val 60860"/>
              <a:gd name="adj2" fmla="val 5000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ΑΛΓΟΡΙΘΜΟΣ Α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 rot="20269428">
            <a:off x="3314815" y="3456902"/>
            <a:ext cx="2622380" cy="1348534"/>
          </a:xfrm>
          <a:prstGeom prst="rightArrow">
            <a:avLst>
              <a:gd name="adj1" fmla="val 60860"/>
              <a:gd name="adj2" fmla="val 5000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ΑΛΓΟΡΙΘΜΟΣ 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8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0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3.3 Αναλυση αλγορίθμων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Ποιος </a:t>
            </a:r>
            <a:r>
              <a:rPr lang="el-GR" dirty="0"/>
              <a:t>αλγόριθμος όμως είναι ο καλύτερος</a:t>
            </a:r>
            <a:r>
              <a:rPr lang="el-GR" dirty="0" smtClean="0"/>
              <a:t>;</a:t>
            </a:r>
          </a:p>
          <a:p>
            <a:endParaRPr lang="en-US" dirty="0"/>
          </a:p>
          <a:p>
            <a:r>
              <a:rPr lang="el-GR" dirty="0"/>
              <a:t>Ποιος αλγόριθμος </a:t>
            </a:r>
            <a:r>
              <a:rPr lang="el-GR" dirty="0" smtClean="0"/>
              <a:t>είναι πιο αποδοτικός;</a:t>
            </a:r>
          </a:p>
          <a:p>
            <a:endParaRPr lang="el-GR" dirty="0"/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</a:t>
            </a:r>
            <a:r>
              <a:rPr lang="el-GR" b="1" dirty="0" smtClean="0"/>
              <a:t>ΑΝΑΛΥΣΗ ΑΛΓΟΡΙΘΜΩΝ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36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67744" y="1916832"/>
            <a:ext cx="3888432" cy="15121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/>
                </a:solidFill>
              </a:rPr>
              <a:t>ΑΠΟΔΟΣΗ</a:t>
            </a:r>
          </a:p>
          <a:p>
            <a:pPr algn="ctr"/>
            <a:r>
              <a:rPr lang="el-GR" sz="2800" b="1" dirty="0" smtClean="0">
                <a:solidFill>
                  <a:schemeClr val="tx1"/>
                </a:solidFill>
              </a:rPr>
              <a:t>ΑΛΓΟΡΙΘΜΟΥ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flipH="1">
            <a:off x="2771800" y="3429000"/>
            <a:ext cx="1440160" cy="115212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211960" y="3429000"/>
            <a:ext cx="1440160" cy="122413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51520" y="4437112"/>
            <a:ext cx="3816424" cy="194421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/>
                </a:solidFill>
              </a:rPr>
              <a:t>ΧΡΟΝΟΣ ΕΚΤΕΛΕΣΗΣ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968044" y="4365104"/>
            <a:ext cx="3420380" cy="2088232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>
                <a:solidFill>
                  <a:schemeClr val="tx1"/>
                </a:solidFill>
              </a:rPr>
              <a:t>ΜΝΗΜΗ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05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979712" y="1556792"/>
            <a:ext cx="4330824" cy="230425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sz="2800" b="1" dirty="0" smtClean="0">
                <a:solidFill>
                  <a:schemeClr val="tx1"/>
                </a:solidFill>
              </a:rPr>
              <a:t>ΧΡΟΝΟΣ ΕΚΤΕΛΕΣΗΣ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954406" y="3814401"/>
            <a:ext cx="614654" cy="3558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60032" y="3814401"/>
            <a:ext cx="573478" cy="3561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1043608" y="4170528"/>
            <a:ext cx="2669468" cy="78481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tx1"/>
                </a:solidFill>
              </a:rPr>
              <a:t>ΠΕΙΡΑΜΑΤΙΚΑ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099287" y="4170528"/>
            <a:ext cx="2669468" cy="78481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tx1"/>
                </a:solidFill>
              </a:rPr>
              <a:t>ΘΕΩΡΗΤΙΚΑ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AutoShape 2" descr="Χρονομετρο Accusplit Ax740 Μαυρο - Running-ανδρας-γυναικα-αξεσουαρ  (PL2.138021607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4" descr="Χρονομετρο Accusplit Ax740 Μαυρο - Running-ανδρας-γυναικα-αξεσουαρ  (PL2.138021607)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022508"/>
            <a:ext cx="1169228" cy="1835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AutoShape 7" descr="Πώς και γιατί μελετάμε μαθηματικά - Μια επιστολή προς μαθητές | Alfavit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826" y="5022508"/>
            <a:ext cx="2267020" cy="1698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221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75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699792" y="1484784"/>
            <a:ext cx="3250704" cy="820688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b="1" dirty="0" smtClean="0">
                <a:solidFill>
                  <a:schemeClr val="tx1"/>
                </a:solidFill>
              </a:rPr>
              <a:t>ΠΕΙΡΑΜΑΤΙΚΗ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3717032"/>
            <a:ext cx="1944216" cy="6480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ΑΛΓΟΡΙΘΜΟΙ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rot="20787305">
            <a:off x="2191630" y="3331520"/>
            <a:ext cx="136815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εφαρμογή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137260">
            <a:off x="2180193" y="4247648"/>
            <a:ext cx="136815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εφαρμογή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2113" y="3068960"/>
            <a:ext cx="2259929" cy="8640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</a:t>
            </a:r>
            <a:r>
              <a:rPr lang="el-GR" dirty="0" smtClean="0">
                <a:solidFill>
                  <a:schemeClr val="tx1"/>
                </a:solidFill>
              </a:rPr>
              <a:t>ιαφορετικό πλήθος δεδομένων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82113" y="4535680"/>
            <a:ext cx="2286029" cy="8375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Μηχανήματα διαφορετικών δυνατοτήτων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stCxn id="9" idx="3"/>
          </p:cNvCxnSpPr>
          <p:nvPr/>
        </p:nvCxnSpPr>
        <p:spPr>
          <a:xfrm>
            <a:off x="5842042" y="3501008"/>
            <a:ext cx="53015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879263" y="4365104"/>
            <a:ext cx="492937" cy="589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372200" y="3659733"/>
            <a:ext cx="2376264" cy="14107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Στοιχεία για την αποδοτοτικότητα του αλγορίθμου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826588" y="3537012"/>
            <a:ext cx="1368152" cy="17281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948264" y="3501008"/>
            <a:ext cx="1224136" cy="1800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29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331640" y="1569832"/>
            <a:ext cx="6336704" cy="100811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b="1" dirty="0" smtClean="0">
                <a:solidFill>
                  <a:schemeClr val="tx1"/>
                </a:solidFill>
              </a:rPr>
              <a:t>ΘΕΩΡΗΤΙΚΗ ΠΡΟΣΕΓΓΙΣΗ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50999" y="3717032"/>
            <a:ext cx="1763688" cy="13303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</a:rPr>
              <a:t>ΠΛΗΘΟΣ ΔΕΔΟΜΕΝΩΝ ΕΙΣΟΔΟΥ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717033"/>
            <a:ext cx="2051720" cy="13645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</a:rPr>
              <a:t>ΥΠΟΛΟΓΙΣΤΙΚΗ ΜΗΧΑΝΗ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3383868" y="2593217"/>
            <a:ext cx="2592288" cy="831591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εύρεση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641723" y="3421236"/>
            <a:ext cx="2088232" cy="166037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ΜΑΘΗΜΑΤΙΚΗ</a:t>
            </a:r>
          </a:p>
          <a:p>
            <a:pPr algn="ctr"/>
            <a:r>
              <a:rPr lang="el-GR" b="1" dirty="0">
                <a:solidFill>
                  <a:schemeClr val="tx1"/>
                </a:solidFill>
              </a:rPr>
              <a:t>ΣΧΕΣΗ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729954" y="3662133"/>
            <a:ext cx="1722365" cy="1440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ΑΝΕΞΑΡ-ΤΗΤΑ</a:t>
            </a:r>
            <a:endParaRPr lang="en-US" dirty="0"/>
          </a:p>
        </p:txBody>
      </p:sp>
      <p:sp>
        <p:nvSpPr>
          <p:cNvPr id="9" name="Left Arrow 8"/>
          <p:cNvSpPr/>
          <p:nvPr/>
        </p:nvSpPr>
        <p:spPr>
          <a:xfrm>
            <a:off x="1907704" y="3717032"/>
            <a:ext cx="1728192" cy="14401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/>
              <a:t>ΑΝΕΞΑΡ-ΤΗΤΑ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5397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 smtClean="0"/>
              <a:t>			ΠΑΡΑΔΕΙΓΜΑ</a:t>
            </a:r>
          </a:p>
          <a:p>
            <a:pPr marL="0" indent="0">
              <a:buNone/>
            </a:pPr>
            <a:endParaRPr lang="el-GR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Τηλεφωνικός κατάλογος με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128000 </a:t>
            </a:r>
            <a:r>
              <a:rPr lang="el-GR" dirty="0"/>
              <a:t>ονόματα και τηλέφωνα. </a:t>
            </a:r>
            <a:endParaRPr lang="el-GR" dirty="0" smtClean="0"/>
          </a:p>
          <a:p>
            <a:pPr>
              <a:buFont typeface="Wingdings" panose="05000000000000000000" pitchFamily="2" charset="2"/>
              <a:buChar char="q"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Θέλουμε </a:t>
            </a:r>
            <a:r>
              <a:rPr lang="el-GR" dirty="0"/>
              <a:t>να φτιάξουμε έναν αλγόριθμο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    Α) δίνουμε </a:t>
            </a:r>
            <a:r>
              <a:rPr lang="el-GR" dirty="0"/>
              <a:t>ένα όνομα ως </a:t>
            </a:r>
            <a:r>
              <a:rPr lang="el-GR" dirty="0" smtClean="0"/>
              <a:t>είσοδο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Β) μας </a:t>
            </a:r>
            <a:r>
              <a:rPr lang="el-GR" dirty="0"/>
              <a:t>επιστρέφει το τηλέφωνο που αντιστοιχεί </a:t>
            </a:r>
            <a:r>
              <a:rPr lang="el-GR" dirty="0" smtClean="0"/>
              <a:t>σε αυτό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124744"/>
            <a:ext cx="2555196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653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/>
              <a:t>Μια πρώτη λύση στο πρόβλημά </a:t>
            </a:r>
            <a:r>
              <a:rPr lang="el-GR" dirty="0" smtClean="0"/>
              <a:t>μας.... </a:t>
            </a:r>
          </a:p>
          <a:p>
            <a:pPr marL="0" indent="0" algn="just">
              <a:buNone/>
            </a:pPr>
            <a:endParaRPr lang="el-GR" dirty="0"/>
          </a:p>
          <a:p>
            <a:pPr marL="457200" indent="-457200" algn="just">
              <a:buFont typeface="+mj-lt"/>
              <a:buAutoNum type="arabicPeriod"/>
            </a:pPr>
            <a:r>
              <a:rPr lang="el-GR" dirty="0" smtClean="0"/>
              <a:t>διαβάζουμε </a:t>
            </a:r>
            <a:r>
              <a:rPr lang="el-GR" dirty="0"/>
              <a:t>από την αρχή όλα τα ονόματα του τηλεφωνικού καταλόγου </a:t>
            </a:r>
            <a:r>
              <a:rPr lang="el-GR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dirty="0"/>
              <a:t>ε</a:t>
            </a:r>
            <a:r>
              <a:rPr lang="el-GR" dirty="0" smtClean="0"/>
              <a:t>ύρεση ονόματος  που </a:t>
            </a:r>
            <a:r>
              <a:rPr lang="el-GR" dirty="0"/>
              <a:t>μας ενδιαφέρει </a:t>
            </a:r>
            <a:r>
              <a:rPr lang="el-GR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dirty="0" smtClean="0"/>
              <a:t>επιστροφή του τηλεφώνου. </a:t>
            </a:r>
          </a:p>
          <a:p>
            <a:pPr marL="0" indent="0" algn="just">
              <a:buNone/>
            </a:pPr>
            <a:endParaRPr lang="el-GR" dirty="0" smtClean="0"/>
          </a:p>
          <a:p>
            <a:pPr marL="457200" indent="-457200" algn="just">
              <a:buFont typeface="+mj-lt"/>
              <a:buAutoNum type="arabicPeriod"/>
            </a:pPr>
            <a:endParaRPr lang="el-GR" dirty="0"/>
          </a:p>
          <a:p>
            <a:pPr marL="0" indent="0" algn="just">
              <a:buNone/>
            </a:pPr>
            <a:r>
              <a:rPr lang="el-GR" dirty="0" smtClean="0"/>
              <a:t> </a:t>
            </a: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278428"/>
            <a:ext cx="2592288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20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l-GR" dirty="0" smtClean="0"/>
          </a:p>
          <a:p>
            <a:pPr marL="0" indent="0" algn="just">
              <a:buNone/>
            </a:pPr>
            <a:endParaRPr lang="el-GR" dirty="0"/>
          </a:p>
          <a:p>
            <a:pPr marL="0" indent="0" algn="just">
              <a:buNone/>
            </a:pPr>
            <a:r>
              <a:rPr lang="el-GR" dirty="0" smtClean="0"/>
              <a:t>Η </a:t>
            </a:r>
            <a:r>
              <a:rPr lang="el-GR" dirty="0"/>
              <a:t>λύση αυτή είναι ιδιαίτερα χρονοβόρα, χρησιμοποιείται όμως στους υπολογιστές και ονομάζεται </a:t>
            </a:r>
            <a:r>
              <a:rPr lang="el-GR" b="1" dirty="0"/>
              <a:t>σειριακή αναζήτηση</a:t>
            </a: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05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1463</TotalTime>
  <Words>135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  3.3 Αναλυση αλγορίθμων</vt:lpstr>
      <vt:lpstr> 3.3 Αναλυση αλγορίθμων</vt:lpstr>
      <vt:lpstr>3.3 Αναλυση αλγορίθμων</vt:lpstr>
      <vt:lpstr>3.3 Αναλυση αλγορίθμων</vt:lpstr>
      <vt:lpstr>3.3 Αναλυση αλγορίθμων</vt:lpstr>
      <vt:lpstr>3.3 Αναλυση αλγορίθμων</vt:lpstr>
      <vt:lpstr>3.3 Αναλυση αλγορίθμων</vt:lpstr>
      <vt:lpstr>3.3 Αναλυση αλγορίθμων</vt:lpstr>
      <vt:lpstr>3.3 Αναλυση αλγορίθμων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3.3 Αναλυση αλγορίθμων</dc:title>
  <dc:creator>Kostas</dc:creator>
  <cp:lastModifiedBy>Kostas</cp:lastModifiedBy>
  <cp:revision>57</cp:revision>
  <dcterms:created xsi:type="dcterms:W3CDTF">2020-11-12T17:59:10Z</dcterms:created>
  <dcterms:modified xsi:type="dcterms:W3CDTF">2020-11-19T21:41:04Z</dcterms:modified>
</cp:coreProperties>
</file>