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95" r:id="rId4"/>
    <p:sldId id="294" r:id="rId5"/>
    <p:sldId id="297" r:id="rId6"/>
    <p:sldId id="298" r:id="rId7"/>
    <p:sldId id="299" r:id="rId8"/>
    <p:sldId id="300" r:id="rId9"/>
    <p:sldId id="301" r:id="rId10"/>
    <p:sldId id="302" r:id="rId11"/>
    <p:sldId id="296" r:id="rId12"/>
    <p:sldId id="270" r:id="rId13"/>
    <p:sldId id="271" r:id="rId14"/>
    <p:sldId id="272" r:id="rId15"/>
    <p:sldId id="273" r:id="rId16"/>
    <p:sldId id="274" r:id="rId17"/>
    <p:sldId id="277" r:id="rId18"/>
    <p:sldId id="275" r:id="rId19"/>
    <p:sldId id="276" r:id="rId20"/>
    <p:sldId id="278" r:id="rId21"/>
    <p:sldId id="281" r:id="rId22"/>
    <p:sldId id="280" r:id="rId23"/>
    <p:sldId id="283" r:id="rId24"/>
    <p:sldId id="285" r:id="rId25"/>
    <p:sldId id="287" r:id="rId26"/>
    <p:sldId id="303" r:id="rId27"/>
    <p:sldId id="304" r:id="rId28"/>
    <p:sldId id="305" r:id="rId29"/>
    <p:sldId id="289" r:id="rId30"/>
    <p:sldId id="290" r:id="rId31"/>
    <p:sldId id="291" r:id="rId32"/>
    <p:sldId id="312" r:id="rId33"/>
    <p:sldId id="313" r:id="rId34"/>
    <p:sldId id="314" r:id="rId35"/>
    <p:sldId id="292" r:id="rId36"/>
    <p:sldId id="293" r:id="rId37"/>
    <p:sldId id="311" r:id="rId38"/>
    <p:sldId id="307" r:id="rId39"/>
    <p:sldId id="308" r:id="rId40"/>
    <p:sldId id="310" r:id="rId41"/>
    <p:sldId id="309" r:id="rId4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2" d="100"/>
          <a:sy n="62" d="100"/>
        </p:scale>
        <p:origin x="-1325"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4504A75A-3B84-452F-8572-CF54473FC35A}" type="datetimeFigureOut">
              <a:rPr lang="el-GR" smtClean="0"/>
              <a:pPr/>
              <a:t>9/12/2020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6CA22BB-37AB-4D0C-BF0B-3C0A089405EE}"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504A75A-3B84-452F-8572-CF54473FC35A}" type="datetimeFigureOut">
              <a:rPr lang="el-GR" smtClean="0"/>
              <a:pPr/>
              <a:t>9/12/2020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6CA22BB-37AB-4D0C-BF0B-3C0A089405EE}"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504A75A-3B84-452F-8572-CF54473FC35A}" type="datetimeFigureOut">
              <a:rPr lang="el-GR" smtClean="0"/>
              <a:pPr/>
              <a:t>9/12/2020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6CA22BB-37AB-4D0C-BF0B-3C0A089405EE}"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504A75A-3B84-452F-8572-CF54473FC35A}" type="datetimeFigureOut">
              <a:rPr lang="el-GR" smtClean="0"/>
              <a:pPr/>
              <a:t>9/12/2020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6CA22BB-37AB-4D0C-BF0B-3C0A089405EE}"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504A75A-3B84-452F-8572-CF54473FC35A}" type="datetimeFigureOut">
              <a:rPr lang="el-GR" smtClean="0"/>
              <a:pPr/>
              <a:t>9/12/2020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6CA22BB-37AB-4D0C-BF0B-3C0A089405EE}"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4504A75A-3B84-452F-8572-CF54473FC35A}" type="datetimeFigureOut">
              <a:rPr lang="el-GR" smtClean="0"/>
              <a:pPr/>
              <a:t>9/12/2020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6CA22BB-37AB-4D0C-BF0B-3C0A089405EE}"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4504A75A-3B84-452F-8572-CF54473FC35A}" type="datetimeFigureOut">
              <a:rPr lang="el-GR" smtClean="0"/>
              <a:pPr/>
              <a:t>9/12/2020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F6CA22BB-37AB-4D0C-BF0B-3C0A089405EE}"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4504A75A-3B84-452F-8572-CF54473FC35A}" type="datetimeFigureOut">
              <a:rPr lang="el-GR" smtClean="0"/>
              <a:pPr/>
              <a:t>9/12/2020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F6CA22BB-37AB-4D0C-BF0B-3C0A089405EE}"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504A75A-3B84-452F-8572-CF54473FC35A}" type="datetimeFigureOut">
              <a:rPr lang="el-GR" smtClean="0"/>
              <a:pPr/>
              <a:t>9/12/2020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F6CA22BB-37AB-4D0C-BF0B-3C0A089405EE}"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504A75A-3B84-452F-8572-CF54473FC35A}" type="datetimeFigureOut">
              <a:rPr lang="el-GR" smtClean="0"/>
              <a:pPr/>
              <a:t>9/12/2020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6CA22BB-37AB-4D0C-BF0B-3C0A089405EE}"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504A75A-3B84-452F-8572-CF54473FC35A}" type="datetimeFigureOut">
              <a:rPr lang="el-GR" smtClean="0"/>
              <a:pPr/>
              <a:t>9/12/2020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6CA22BB-37AB-4D0C-BF0B-3C0A089405EE}"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04A75A-3B84-452F-8572-CF54473FC35A}" type="datetimeFigureOut">
              <a:rPr lang="el-GR" smtClean="0"/>
              <a:pPr/>
              <a:t>9/12/2020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CA22BB-37AB-4D0C-BF0B-3C0A089405EE}"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stefanelli.eng.br/en/virtual-vernier-caliper-reading-tenths-millimeter-simulator/"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technologystudent.com/equip1/microm2.htm" TargetMode="External"/><Relationship Id="rId2" Type="http://schemas.openxmlformats.org/officeDocument/2006/relationships/hyperlink" Target="https://technologystudent.com/equip1/microm1.ht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Nj1wndMzE1M" TargetMode="Externa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hyperlink" Target="https://www.youtube.com/watch?v=TI08PjBqs-w"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technologystudent.com/equip1/microm1.htm"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organametrisis.gr/pages/mikrometra-wiki"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55576" y="548680"/>
            <a:ext cx="7772400" cy="1470025"/>
          </a:xfrm>
        </p:spPr>
        <p:txBody>
          <a:bodyPr>
            <a:normAutofit fontScale="90000"/>
          </a:bodyPr>
          <a:lstStyle/>
          <a:p>
            <a:r>
              <a:rPr lang="el-GR" sz="5400" b="1" dirty="0" smtClean="0">
                <a:latin typeface="Verdana" pitchFamily="34" charset="0"/>
                <a:ea typeface="Verdana" pitchFamily="34" charset="0"/>
                <a:cs typeface="Verdana" pitchFamily="34" charset="0"/>
              </a:rPr>
              <a:t>Αρχές Μηχανολογίας</a:t>
            </a:r>
            <a:endParaRPr lang="el-GR" sz="5400" b="1" dirty="0">
              <a:latin typeface="Verdana" pitchFamily="34" charset="0"/>
              <a:ea typeface="Verdana" pitchFamily="34" charset="0"/>
              <a:cs typeface="Verdana"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2339752" y="2348880"/>
            <a:ext cx="4392488" cy="4150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596" y="285728"/>
            <a:ext cx="8258204" cy="5840435"/>
          </a:xfrm>
        </p:spPr>
        <p:txBody>
          <a:bodyPr>
            <a:normAutofit lnSpcReduction="10000"/>
          </a:bodyPr>
          <a:lstStyle/>
          <a:p>
            <a:pPr marL="0" indent="0" algn="just">
              <a:buNone/>
            </a:pPr>
            <a:r>
              <a:rPr lang="el-GR" sz="1800" b="1" dirty="0" smtClean="0">
                <a:latin typeface="Verdana" pitchFamily="34" charset="0"/>
                <a:ea typeface="Verdana" pitchFamily="34" charset="0"/>
              </a:rPr>
              <a:t>Διεθνής Τυποποίηση</a:t>
            </a:r>
            <a:r>
              <a:rPr lang="el-GR" sz="1800" dirty="0" smtClean="0">
                <a:latin typeface="Verdana" pitchFamily="34" charset="0"/>
                <a:ea typeface="Verdana" pitchFamily="34" charset="0"/>
              </a:rPr>
              <a:t>:  </a:t>
            </a:r>
          </a:p>
          <a:p>
            <a:pPr marL="0" indent="0" algn="just">
              <a:buNone/>
            </a:pPr>
            <a:r>
              <a:rPr lang="el-GR" sz="1800" dirty="0" smtClean="0">
                <a:latin typeface="Verdana" pitchFamily="34" charset="0"/>
                <a:ea typeface="Verdana" pitchFamily="34" charset="0"/>
              </a:rPr>
              <a:t>Σε διεθνές επίπεδο υπάρχουν ο </a:t>
            </a:r>
            <a:r>
              <a:rPr lang="el-GR" sz="1800" b="1" dirty="0" smtClean="0">
                <a:latin typeface="Verdana" pitchFamily="34" charset="0"/>
                <a:ea typeface="Verdana" pitchFamily="34" charset="0"/>
              </a:rPr>
              <a:t>Διεθνής Οργανισμός Τυποποίησης (ISO)</a:t>
            </a:r>
            <a:r>
              <a:rPr lang="el-GR" sz="1800" dirty="0" smtClean="0">
                <a:latin typeface="Verdana" pitchFamily="34" charset="0"/>
                <a:ea typeface="Verdana" pitchFamily="34" charset="0"/>
              </a:rPr>
              <a:t> και η </a:t>
            </a:r>
            <a:r>
              <a:rPr lang="el-GR" sz="1800" b="1" dirty="0" smtClean="0">
                <a:latin typeface="Verdana" pitchFamily="34" charset="0"/>
                <a:ea typeface="Verdana" pitchFamily="34" charset="0"/>
              </a:rPr>
              <a:t>Διεθνής Ηλεκτροτεχνική Επιτροπή (IEC). </a:t>
            </a:r>
            <a:r>
              <a:rPr lang="el-GR" sz="1800" dirty="0" smtClean="0">
                <a:latin typeface="Verdana" pitchFamily="34" charset="0"/>
                <a:ea typeface="Verdana" pitchFamily="34" charset="0"/>
              </a:rPr>
              <a:t>Οι εργασίες του ISO δεν περιορίζονται σ' ένα μόνο τομέα, αλλά σ' όλους τους τομείς εκτός από εκείνους που αφορούν στα πρότυπα της IEC.</a:t>
            </a:r>
          </a:p>
          <a:p>
            <a:pPr marL="0" indent="0" algn="just">
              <a:buNone/>
            </a:pPr>
            <a:r>
              <a:rPr lang="en-US" sz="1800" b="1" dirty="0" smtClean="0">
                <a:latin typeface="Verdana" pitchFamily="34" charset="0"/>
                <a:ea typeface="Verdana" pitchFamily="34" charset="0"/>
              </a:rPr>
              <a:t>ISO</a:t>
            </a:r>
            <a:r>
              <a:rPr lang="el-GR" sz="1800" b="1" dirty="0" smtClean="0">
                <a:latin typeface="Verdana" pitchFamily="34" charset="0"/>
                <a:ea typeface="Verdana" pitchFamily="34" charset="0"/>
              </a:rPr>
              <a:t>: </a:t>
            </a:r>
            <a:r>
              <a:rPr lang="el-GR" sz="1800" dirty="0" smtClean="0">
                <a:latin typeface="Verdana" pitchFamily="34" charset="0"/>
                <a:ea typeface="Verdana" pitchFamily="34" charset="0"/>
              </a:rPr>
              <a:t>αποτελείται σήμερα από τους Οργανισμούς Τυποποίησης 130 χωρών. Κάθε χρόνο ο ISO εκδίδει πάνω από 30.000  εργασίες. Ο αριθμός των προτύπων είναι περίπου 12.000 και είναι γραμμένα σε 300.00</a:t>
            </a:r>
          </a:p>
          <a:p>
            <a:pPr algn="just">
              <a:buNone/>
            </a:pPr>
            <a:r>
              <a:rPr lang="el-GR" sz="1800" b="1" dirty="0" smtClean="0">
                <a:latin typeface="Verdana" pitchFamily="34" charset="0"/>
                <a:ea typeface="Verdana" pitchFamily="34" charset="0"/>
              </a:rPr>
              <a:t>Περιφερειακή Τυποποίηση:</a:t>
            </a:r>
          </a:p>
          <a:p>
            <a:pPr algn="just">
              <a:buNone/>
            </a:pPr>
            <a:r>
              <a:rPr lang="el-GR" sz="1800" dirty="0" smtClean="0">
                <a:latin typeface="Verdana" pitchFamily="34" charset="0"/>
                <a:ea typeface="Verdana" pitchFamily="34" charset="0"/>
              </a:rPr>
              <a:t>Δραστηριότητες τυποποίησης γίνονται και σε περιφερειακό επίπεδο, οι</a:t>
            </a:r>
          </a:p>
          <a:p>
            <a:pPr marL="0" indent="0" algn="just">
              <a:buNone/>
            </a:pPr>
            <a:r>
              <a:rPr lang="el-GR" sz="1800" dirty="0" smtClean="0">
                <a:latin typeface="Verdana" pitchFamily="34" charset="0"/>
                <a:ea typeface="Verdana" pitchFamily="34" charset="0"/>
              </a:rPr>
              <a:t>οποίες έχουν ως σκοπό να εναρμονίσουν τα εθνικά πρότυπα των γειτονικών χωρών, ώστε να διευκολύνονται οι εμπορικές συναλλαγές.</a:t>
            </a:r>
          </a:p>
          <a:p>
            <a:pPr marL="0" indent="0" algn="just">
              <a:buNone/>
            </a:pPr>
            <a:r>
              <a:rPr lang="el-GR" sz="1800" dirty="0" smtClean="0">
                <a:latin typeface="Verdana" pitchFamily="34" charset="0"/>
                <a:ea typeface="Verdana" pitchFamily="34" charset="0"/>
              </a:rPr>
              <a:t>Το 1957 ιδρύεται ένας ευρωπαϊκός οργανισμός για τον έλεγχο της ποιότητας ο EOQC (</a:t>
            </a:r>
            <a:r>
              <a:rPr lang="el-GR" sz="1800" dirty="0" err="1" smtClean="0">
                <a:latin typeface="Verdana" pitchFamily="34" charset="0"/>
                <a:ea typeface="Verdana" pitchFamily="34" charset="0"/>
              </a:rPr>
              <a:t>European</a:t>
            </a:r>
            <a:r>
              <a:rPr lang="el-GR" sz="1800" dirty="0" smtClean="0">
                <a:latin typeface="Verdana" pitchFamily="34" charset="0"/>
                <a:ea typeface="Verdana" pitchFamily="34" charset="0"/>
              </a:rPr>
              <a:t> </a:t>
            </a:r>
            <a:r>
              <a:rPr lang="en-US" sz="1800" dirty="0" smtClean="0">
                <a:latin typeface="Verdana" pitchFamily="34" charset="0"/>
                <a:ea typeface="Verdana" pitchFamily="34" charset="0"/>
              </a:rPr>
              <a:t>Organization for Quality Control) </a:t>
            </a:r>
            <a:r>
              <a:rPr lang="el-GR" sz="1800" dirty="0" smtClean="0">
                <a:latin typeface="Verdana" pitchFamily="34" charset="0"/>
                <a:ea typeface="Verdana" pitchFamily="34" charset="0"/>
              </a:rPr>
              <a:t>με έδρα τη Βέρνη. Σκοπός του είναι η βελτίωση της ποιότητας και της</a:t>
            </a:r>
          </a:p>
          <a:p>
            <a:pPr algn="just">
              <a:buNone/>
            </a:pPr>
            <a:r>
              <a:rPr lang="el-GR" sz="1800" dirty="0" smtClean="0">
                <a:latin typeface="Verdana" pitchFamily="34" charset="0"/>
                <a:ea typeface="Verdana" pitchFamily="34" charset="0"/>
              </a:rPr>
              <a:t>αξιοπιστίας των προϊόντων και υπηρεσιών.</a:t>
            </a:r>
          </a:p>
          <a:p>
            <a:pPr algn="just">
              <a:buNone/>
            </a:pPr>
            <a:r>
              <a:rPr lang="el-GR" sz="1800" b="1" dirty="0" smtClean="0">
                <a:latin typeface="Verdana" pitchFamily="34" charset="0"/>
                <a:ea typeface="Verdana" pitchFamily="34" charset="0"/>
              </a:rPr>
              <a:t>Εθνική Τυποποίηση:</a:t>
            </a:r>
          </a:p>
          <a:p>
            <a:pPr marL="0" indent="0" algn="just">
              <a:buNone/>
            </a:pPr>
            <a:r>
              <a:rPr lang="el-GR" sz="1800" dirty="0" smtClean="0">
                <a:latin typeface="Verdana" pitchFamily="34" charset="0"/>
                <a:ea typeface="Verdana" pitchFamily="34" charset="0"/>
              </a:rPr>
              <a:t>Οι Εθνικοί Οργανισμοί Τυποποίησης δραστηριοποιούνται και προσαρμόζονται στα κοινωνικά και οικονομικά συστήματα κάθε χώρας.</a:t>
            </a:r>
            <a:endParaRPr lang="en-US" sz="1800" dirty="0" smtClean="0">
              <a:latin typeface="Verdana" pitchFamily="34" charset="0"/>
              <a:ea typeface="Verdana"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smtClean="0">
                <a:latin typeface="Verdana" pitchFamily="34" charset="0"/>
                <a:ea typeface="Verdana" pitchFamily="34" charset="0"/>
                <a:cs typeface="Verdana" pitchFamily="34" charset="0"/>
              </a:rPr>
              <a:t>4.2 Όργανα μέτρησης μήκους.</a:t>
            </a:r>
            <a:endParaRPr lang="el-GR" sz="2800" b="1" dirty="0">
              <a:latin typeface="Verdana" pitchFamily="34" charset="0"/>
              <a:ea typeface="Verdana" pitchFamily="34" charset="0"/>
              <a:cs typeface="Verdana" pitchFamily="34" charset="0"/>
            </a:endParaRPr>
          </a:p>
        </p:txBody>
      </p:sp>
      <p:sp>
        <p:nvSpPr>
          <p:cNvPr id="3" name="2 - Θέση περιεχομένου"/>
          <p:cNvSpPr>
            <a:spLocks noGrp="1"/>
          </p:cNvSpPr>
          <p:nvPr>
            <p:ph idx="1"/>
          </p:nvPr>
        </p:nvSpPr>
        <p:spPr/>
        <p:txBody>
          <a:bodyPr>
            <a:normAutofit/>
          </a:bodyPr>
          <a:lstStyle/>
          <a:p>
            <a:pPr marL="0" indent="0" algn="just">
              <a:buNone/>
            </a:pPr>
            <a:r>
              <a:rPr lang="el-GR" sz="2400" dirty="0" smtClean="0">
                <a:latin typeface="Verdana" pitchFamily="34" charset="0"/>
                <a:ea typeface="Verdana" pitchFamily="34" charset="0"/>
                <a:cs typeface="Verdana" pitchFamily="34" charset="0"/>
              </a:rPr>
              <a:t>Πολύ σημαντικό ρόλο στην πορεία της βιομηχανικής εξέλιξης παίζει η ύπαρξη οργάνων και εργαλείων</a:t>
            </a:r>
            <a:r>
              <a:rPr lang="en-US" sz="2400" dirty="0" smtClean="0">
                <a:latin typeface="Verdana" pitchFamily="34" charset="0"/>
                <a:ea typeface="Verdana" pitchFamily="34" charset="0"/>
                <a:cs typeface="Verdana" pitchFamily="34" charset="0"/>
              </a:rPr>
              <a:t> </a:t>
            </a:r>
            <a:r>
              <a:rPr lang="el-GR" sz="2400" dirty="0" smtClean="0">
                <a:latin typeface="Verdana" pitchFamily="34" charset="0"/>
                <a:ea typeface="Verdana" pitchFamily="34" charset="0"/>
                <a:cs typeface="Verdana" pitchFamily="34" charset="0"/>
              </a:rPr>
              <a:t>μέτρησης μήκους, με ψηλό βαθμό ακρίβειας</a:t>
            </a:r>
            <a:r>
              <a:rPr lang="en-US" sz="2400" dirty="0" smtClean="0">
                <a:latin typeface="Verdana" pitchFamily="34" charset="0"/>
                <a:ea typeface="Verdana" pitchFamily="34" charset="0"/>
                <a:cs typeface="Verdana" pitchFamily="34" charset="0"/>
              </a:rPr>
              <a:t> </a:t>
            </a:r>
            <a:r>
              <a:rPr lang="el-GR" sz="2400" dirty="0" smtClean="0">
                <a:latin typeface="Verdana" pitchFamily="34" charset="0"/>
                <a:ea typeface="Verdana" pitchFamily="34" charset="0"/>
                <a:cs typeface="Verdana" pitchFamily="34" charset="0"/>
              </a:rPr>
              <a:t>μέτρησης. </a:t>
            </a:r>
          </a:p>
          <a:p>
            <a:pPr marL="0" indent="0" algn="just">
              <a:buNone/>
            </a:pPr>
            <a:endParaRPr lang="el-GR" sz="2400" b="1" u="sng" dirty="0" smtClean="0">
              <a:latin typeface="Verdana" pitchFamily="34" charset="0"/>
              <a:ea typeface="Verdana" pitchFamily="34" charset="0"/>
              <a:cs typeface="Verdana" pitchFamily="34" charset="0"/>
            </a:endParaRPr>
          </a:p>
          <a:p>
            <a:pPr marL="0" indent="0" algn="just">
              <a:buNone/>
            </a:pPr>
            <a:r>
              <a:rPr lang="el-GR" sz="2400" b="1" u="sng" dirty="0" smtClean="0">
                <a:latin typeface="Verdana" pitchFamily="34" charset="0"/>
                <a:ea typeface="Verdana" pitchFamily="34" charset="0"/>
                <a:cs typeface="Verdana" pitchFamily="34" charset="0"/>
              </a:rPr>
              <a:t>Βαθμός ακρίβειας μέτρησης</a:t>
            </a:r>
            <a:r>
              <a:rPr lang="el-GR" sz="2400" b="1" dirty="0" smtClean="0">
                <a:latin typeface="Verdana" pitchFamily="34" charset="0"/>
                <a:ea typeface="Verdana" pitchFamily="34" charset="0"/>
                <a:cs typeface="Verdana" pitchFamily="34" charset="0"/>
              </a:rPr>
              <a:t> είναι το ελάχιστο μήκος που μπορεί να μετρηθεί με ένα όργανο μέτρησης μήκους.</a:t>
            </a:r>
            <a:endParaRPr lang="el-GR" sz="2400" b="1"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95536" y="548680"/>
            <a:ext cx="8424936" cy="5760640"/>
          </a:xfrm>
        </p:spPr>
        <p:txBody>
          <a:bodyPr>
            <a:normAutofit/>
          </a:bodyPr>
          <a:lstStyle/>
          <a:p>
            <a:pPr marL="0" indent="0" algn="just">
              <a:buNone/>
            </a:pPr>
            <a:r>
              <a:rPr lang="el-GR" sz="2400" dirty="0" smtClean="0">
                <a:latin typeface="Verdana" pitchFamily="34" charset="0"/>
                <a:ea typeface="Verdana" pitchFamily="34" charset="0"/>
                <a:cs typeface="Verdana" pitchFamily="34" charset="0"/>
              </a:rPr>
              <a:t>Βασικά όργανα μέτρησης που χρησιμοποιούνται στα μηχανολογικά εργαστήρια είναι:</a:t>
            </a:r>
          </a:p>
          <a:p>
            <a:pPr marL="0" indent="0" algn="just">
              <a:buNone/>
            </a:pPr>
            <a:endParaRPr lang="el-GR" sz="2400" dirty="0" smtClean="0">
              <a:latin typeface="Verdana" pitchFamily="34" charset="0"/>
              <a:ea typeface="Verdana" pitchFamily="34" charset="0"/>
              <a:cs typeface="Verdana" pitchFamily="34" charset="0"/>
            </a:endParaRPr>
          </a:p>
          <a:p>
            <a:pPr marL="0" indent="0" algn="just">
              <a:buNone/>
            </a:pPr>
            <a:r>
              <a:rPr lang="el-GR" sz="2400" b="1" dirty="0" smtClean="0">
                <a:latin typeface="Verdana" pitchFamily="34" charset="0"/>
                <a:ea typeface="Verdana" pitchFamily="34" charset="0"/>
                <a:cs typeface="Verdana" pitchFamily="34" charset="0"/>
              </a:rPr>
              <a:t>4.2.1 Μετρητικές ταινίες.</a:t>
            </a:r>
          </a:p>
          <a:p>
            <a:pPr marL="0" indent="0" algn="just">
              <a:buNone/>
            </a:pPr>
            <a:r>
              <a:rPr lang="el-GR" sz="2400" b="1" dirty="0" smtClean="0">
                <a:latin typeface="Verdana" pitchFamily="34" charset="0"/>
                <a:ea typeface="Verdana" pitchFamily="34" charset="0"/>
                <a:cs typeface="Verdana" pitchFamily="34" charset="0"/>
              </a:rPr>
              <a:t>4.2.2 Μεταλλικοί κανόνες (ρίγες)</a:t>
            </a:r>
          </a:p>
          <a:p>
            <a:pPr marL="0" indent="0" algn="just">
              <a:buNone/>
            </a:pPr>
            <a:r>
              <a:rPr lang="el-GR" sz="2400" b="1" dirty="0" smtClean="0">
                <a:latin typeface="Verdana" pitchFamily="34" charset="0"/>
                <a:ea typeface="Verdana" pitchFamily="34" charset="0"/>
                <a:cs typeface="Verdana" pitchFamily="34" charset="0"/>
              </a:rPr>
              <a:t>4.2.3 </a:t>
            </a:r>
            <a:r>
              <a:rPr lang="el-GR" sz="2400" b="1" dirty="0" err="1" smtClean="0">
                <a:latin typeface="Verdana" pitchFamily="34" charset="0"/>
                <a:ea typeface="Verdana" pitchFamily="34" charset="0"/>
                <a:cs typeface="Verdana" pitchFamily="34" charset="0"/>
              </a:rPr>
              <a:t>Παχύμετρα</a:t>
            </a:r>
            <a:r>
              <a:rPr lang="el-GR" sz="2400" b="1" dirty="0" smtClean="0">
                <a:latin typeface="Verdana" pitchFamily="34" charset="0"/>
                <a:ea typeface="Verdana" pitchFamily="34" charset="0"/>
                <a:cs typeface="Verdana" pitchFamily="34" charset="0"/>
              </a:rPr>
              <a:t> </a:t>
            </a:r>
            <a:r>
              <a:rPr lang="el-GR" sz="2400" b="1" dirty="0" err="1" smtClean="0">
                <a:latin typeface="Verdana" pitchFamily="34" charset="0"/>
                <a:ea typeface="Verdana" pitchFamily="34" charset="0"/>
                <a:cs typeface="Verdana" pitchFamily="34" charset="0"/>
              </a:rPr>
              <a:t>βερνιέρου</a:t>
            </a:r>
            <a:r>
              <a:rPr lang="el-GR" sz="2400" b="1" dirty="0" smtClean="0">
                <a:latin typeface="Verdana" pitchFamily="34" charset="0"/>
                <a:ea typeface="Verdana" pitchFamily="34" charset="0"/>
                <a:cs typeface="Verdana" pitchFamily="34" charset="0"/>
              </a:rPr>
              <a:t> (</a:t>
            </a:r>
            <a:r>
              <a:rPr lang="en-US" sz="2400" b="1" dirty="0" err="1" smtClean="0">
                <a:latin typeface="Verdana" pitchFamily="34" charset="0"/>
                <a:ea typeface="Verdana" pitchFamily="34" charset="0"/>
                <a:cs typeface="Verdana" pitchFamily="34" charset="0"/>
              </a:rPr>
              <a:t>vernier</a:t>
            </a:r>
            <a:r>
              <a:rPr lang="en-US" sz="2400" b="1" dirty="0" smtClean="0">
                <a:latin typeface="Verdana" pitchFamily="34" charset="0"/>
                <a:ea typeface="Verdana" pitchFamily="34" charset="0"/>
                <a:cs typeface="Verdana" pitchFamily="34" charset="0"/>
              </a:rPr>
              <a:t> </a:t>
            </a:r>
            <a:r>
              <a:rPr lang="en-US" sz="2400" b="1" dirty="0" err="1" smtClean="0">
                <a:latin typeface="Verdana" pitchFamily="34" charset="0"/>
                <a:ea typeface="Verdana" pitchFamily="34" charset="0"/>
                <a:cs typeface="Verdana" pitchFamily="34" charset="0"/>
              </a:rPr>
              <a:t>callipers</a:t>
            </a:r>
            <a:r>
              <a:rPr lang="en-US" sz="2400" b="1" dirty="0" smtClean="0">
                <a:latin typeface="Verdana" pitchFamily="34" charset="0"/>
                <a:ea typeface="Verdana" pitchFamily="34" charset="0"/>
                <a:cs typeface="Verdana" pitchFamily="34" charset="0"/>
              </a:rPr>
              <a:t>)</a:t>
            </a:r>
            <a:endParaRPr lang="el-GR" sz="2400" b="1" dirty="0" smtClean="0">
              <a:latin typeface="Verdana" pitchFamily="34" charset="0"/>
              <a:ea typeface="Verdana" pitchFamily="34" charset="0"/>
              <a:cs typeface="Verdana" pitchFamily="34" charset="0"/>
            </a:endParaRPr>
          </a:p>
          <a:p>
            <a:pPr marL="0" indent="0" algn="just">
              <a:buNone/>
            </a:pPr>
            <a:r>
              <a:rPr lang="el-GR" sz="2400" b="1" dirty="0" smtClean="0">
                <a:latin typeface="Verdana" pitchFamily="34" charset="0"/>
                <a:ea typeface="Verdana" pitchFamily="34" charset="0"/>
                <a:cs typeface="Verdana" pitchFamily="34" charset="0"/>
              </a:rPr>
              <a:t>4.2.4 Μικρόμετρα.</a:t>
            </a:r>
          </a:p>
          <a:p>
            <a:pPr marL="0" indent="0" algn="just">
              <a:buNone/>
            </a:pPr>
            <a:r>
              <a:rPr lang="el-GR" sz="2400" b="1" dirty="0" smtClean="0">
                <a:latin typeface="Verdana" pitchFamily="34" charset="0"/>
                <a:ea typeface="Verdana" pitchFamily="34" charset="0"/>
                <a:cs typeface="Verdana" pitchFamily="34" charset="0"/>
              </a:rPr>
              <a:t>4.2.5 Μετρητικά ρολόγια.</a:t>
            </a:r>
            <a:endParaRPr lang="el-GR" sz="2400"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 Εικόνα" descr="arxes1.jpg"/>
          <p:cNvPicPr>
            <a:picLocks noChangeAspect="1"/>
          </p:cNvPicPr>
          <p:nvPr/>
        </p:nvPicPr>
        <p:blipFill>
          <a:blip r:embed="rId2" cstate="print"/>
          <a:stretch>
            <a:fillRect/>
          </a:stretch>
        </p:blipFill>
        <p:spPr>
          <a:xfrm>
            <a:off x="4759113" y="1844824"/>
            <a:ext cx="4384887" cy="2394000"/>
          </a:xfrm>
          <a:prstGeom prst="rect">
            <a:avLst/>
          </a:prstGeom>
        </p:spPr>
      </p:pic>
      <p:sp>
        <p:nvSpPr>
          <p:cNvPr id="2" name="1 - Τίτλος"/>
          <p:cNvSpPr>
            <a:spLocks noGrp="1"/>
          </p:cNvSpPr>
          <p:nvPr>
            <p:ph type="title"/>
          </p:nvPr>
        </p:nvSpPr>
        <p:spPr/>
        <p:txBody>
          <a:bodyPr>
            <a:normAutofit fontScale="90000"/>
          </a:bodyPr>
          <a:lstStyle/>
          <a:p>
            <a:r>
              <a:rPr lang="el-GR" sz="3100" b="1" dirty="0" smtClean="0">
                <a:latin typeface="Verdana" pitchFamily="34" charset="0"/>
                <a:ea typeface="Verdana" pitchFamily="34" charset="0"/>
                <a:cs typeface="Verdana" pitchFamily="34" charset="0"/>
              </a:rPr>
              <a:t>4.2.1 Μετρητικές ταινίες.</a:t>
            </a:r>
            <a:r>
              <a:rPr lang="el-GR" b="1" dirty="0" smtClean="0"/>
              <a:t/>
            </a:r>
            <a:br>
              <a:rPr lang="el-GR" b="1" dirty="0" smtClean="0"/>
            </a:br>
            <a:endParaRPr lang="el-GR" dirty="0"/>
          </a:p>
        </p:txBody>
      </p:sp>
      <p:sp>
        <p:nvSpPr>
          <p:cNvPr id="3" name="2 - Θέση περιεχομένου"/>
          <p:cNvSpPr>
            <a:spLocks noGrp="1"/>
          </p:cNvSpPr>
          <p:nvPr>
            <p:ph idx="1"/>
          </p:nvPr>
        </p:nvSpPr>
        <p:spPr>
          <a:xfrm>
            <a:off x="467544" y="1124744"/>
            <a:ext cx="8219256" cy="5001419"/>
          </a:xfrm>
        </p:spPr>
        <p:txBody>
          <a:bodyPr>
            <a:noAutofit/>
          </a:bodyPr>
          <a:lstStyle/>
          <a:p>
            <a:pPr marL="0" indent="0">
              <a:buNone/>
            </a:pPr>
            <a:r>
              <a:rPr lang="el-GR" sz="1600" b="1" u="sng" dirty="0" smtClean="0">
                <a:latin typeface="Verdana" pitchFamily="34" charset="0"/>
                <a:ea typeface="Verdana" pitchFamily="34" charset="0"/>
                <a:cs typeface="Verdana" pitchFamily="34" charset="0"/>
              </a:rPr>
              <a:t>Υλικό κατασκευής</a:t>
            </a:r>
            <a:r>
              <a:rPr lang="el-GR" sz="1600" b="1" dirty="0" smtClean="0">
                <a:latin typeface="Verdana" pitchFamily="34" charset="0"/>
                <a:ea typeface="Verdana" pitchFamily="34" charset="0"/>
                <a:cs typeface="Verdana" pitchFamily="34" charset="0"/>
              </a:rPr>
              <a:t>: </a:t>
            </a:r>
            <a:r>
              <a:rPr lang="el-GR" sz="1600" dirty="0" smtClean="0">
                <a:latin typeface="Verdana" pitchFamily="34" charset="0"/>
                <a:ea typeface="Verdana" pitchFamily="34" charset="0"/>
                <a:cs typeface="Verdana" pitchFamily="34" charset="0"/>
              </a:rPr>
              <a:t>στενές λωρίδες από ξύλο, ύφασμα, πλαστικό υλικό ή χαλύβδινο έλασμα. Στις λωρίδες αυτές βρίσκονται χαραγμένες υποδιαιρέσεις του μέτρου ή της υάρδας.</a:t>
            </a:r>
          </a:p>
          <a:p>
            <a:pPr marL="0" indent="0">
              <a:buNone/>
            </a:pPr>
            <a:r>
              <a:rPr lang="el-GR" sz="1600" dirty="0" smtClean="0">
                <a:latin typeface="Verdana" pitchFamily="34" charset="0"/>
                <a:ea typeface="Verdana" pitchFamily="34" charset="0"/>
                <a:cs typeface="Verdana" pitchFamily="34" charset="0"/>
              </a:rPr>
              <a:t>Τυποποιημένα μήκη μετρητικών ταινιών είναι:</a:t>
            </a:r>
          </a:p>
          <a:p>
            <a:pPr marL="0" indent="0">
              <a:buNone/>
            </a:pPr>
            <a:r>
              <a:rPr lang="el-GR" sz="1600" dirty="0" smtClean="0">
                <a:latin typeface="Verdana" pitchFamily="34" charset="0"/>
                <a:ea typeface="Verdana" pitchFamily="34" charset="0"/>
                <a:cs typeface="Verdana" pitchFamily="34" charset="0"/>
              </a:rPr>
              <a:t> 1 m, 2 m, 3 m, 5 m, 10 m, 25 m, 50 m και </a:t>
            </a:r>
          </a:p>
          <a:p>
            <a:pPr marL="0" indent="0">
              <a:buNone/>
            </a:pPr>
            <a:r>
              <a:rPr lang="el-GR" sz="1600" dirty="0" smtClean="0">
                <a:latin typeface="Verdana" pitchFamily="34" charset="0"/>
                <a:ea typeface="Verdana" pitchFamily="34" charset="0"/>
                <a:cs typeface="Verdana" pitchFamily="34" charset="0"/>
              </a:rPr>
              <a:t>100 m ή τα</a:t>
            </a:r>
          </a:p>
          <a:p>
            <a:pPr marL="0" indent="0">
              <a:buNone/>
            </a:pPr>
            <a:r>
              <a:rPr lang="el-GR" sz="1600" dirty="0" smtClean="0">
                <a:latin typeface="Verdana" pitchFamily="34" charset="0"/>
                <a:ea typeface="Verdana" pitchFamily="34" charset="0"/>
                <a:cs typeface="Verdana" pitchFamily="34" charset="0"/>
              </a:rPr>
              <a:t>αντίστοιχα στο </a:t>
            </a:r>
            <a:r>
              <a:rPr lang="el-GR" sz="1600" dirty="0" err="1" smtClean="0">
                <a:latin typeface="Verdana" pitchFamily="34" charset="0"/>
                <a:ea typeface="Verdana" pitchFamily="34" charset="0"/>
                <a:cs typeface="Verdana" pitchFamily="34" charset="0"/>
              </a:rPr>
              <a:t>Αγγλοσαξωνικό</a:t>
            </a:r>
            <a:r>
              <a:rPr lang="el-GR" sz="1600" dirty="0" smtClean="0">
                <a:latin typeface="Verdana" pitchFamily="34" charset="0"/>
                <a:ea typeface="Verdana" pitchFamily="34" charset="0"/>
                <a:cs typeface="Verdana" pitchFamily="34" charset="0"/>
              </a:rPr>
              <a:t> Σύστημα </a:t>
            </a:r>
          </a:p>
          <a:p>
            <a:pPr marL="0" indent="0">
              <a:buNone/>
            </a:pPr>
            <a:r>
              <a:rPr lang="el-GR" sz="1600" dirty="0" smtClean="0">
                <a:latin typeface="Verdana" pitchFamily="34" charset="0"/>
                <a:ea typeface="Verdana" pitchFamily="34" charset="0"/>
                <a:cs typeface="Verdana" pitchFamily="34" charset="0"/>
              </a:rPr>
              <a:t>(10 </a:t>
            </a:r>
            <a:r>
              <a:rPr lang="el-GR" sz="1600" dirty="0" err="1" smtClean="0">
                <a:latin typeface="Verdana" pitchFamily="34" charset="0"/>
                <a:ea typeface="Verdana" pitchFamily="34" charset="0"/>
                <a:cs typeface="Verdana" pitchFamily="34" charset="0"/>
              </a:rPr>
              <a:t>ft</a:t>
            </a:r>
            <a:r>
              <a:rPr lang="el-GR" sz="1600" dirty="0" smtClean="0">
                <a:latin typeface="Verdana" pitchFamily="34" charset="0"/>
                <a:ea typeface="Verdana" pitchFamily="34" charset="0"/>
                <a:cs typeface="Verdana" pitchFamily="34" charset="0"/>
              </a:rPr>
              <a:t>, 25 </a:t>
            </a:r>
            <a:r>
              <a:rPr lang="el-GR" sz="1600" dirty="0" err="1" smtClean="0">
                <a:latin typeface="Verdana" pitchFamily="34" charset="0"/>
                <a:ea typeface="Verdana" pitchFamily="34" charset="0"/>
                <a:cs typeface="Verdana" pitchFamily="34" charset="0"/>
              </a:rPr>
              <a:t>ft</a:t>
            </a:r>
            <a:r>
              <a:rPr lang="el-GR" sz="1600" dirty="0" smtClean="0">
                <a:latin typeface="Verdana" pitchFamily="34" charset="0"/>
                <a:ea typeface="Verdana" pitchFamily="34" charset="0"/>
                <a:cs typeface="Verdana" pitchFamily="34" charset="0"/>
              </a:rPr>
              <a:t>,</a:t>
            </a:r>
            <a:r>
              <a:rPr lang="en-US" sz="1600" dirty="0" smtClean="0">
                <a:latin typeface="Verdana" pitchFamily="34" charset="0"/>
                <a:ea typeface="Verdana" pitchFamily="34" charset="0"/>
                <a:cs typeface="Verdana" pitchFamily="34" charset="0"/>
              </a:rPr>
              <a:t>50 ft </a:t>
            </a:r>
            <a:r>
              <a:rPr lang="el-GR" sz="1600" dirty="0" err="1" smtClean="0">
                <a:latin typeface="Verdana" pitchFamily="34" charset="0"/>
                <a:ea typeface="Verdana" pitchFamily="34" charset="0"/>
                <a:cs typeface="Verdana" pitchFamily="34" charset="0"/>
              </a:rPr>
              <a:t>κ.λ.π</a:t>
            </a:r>
            <a:r>
              <a:rPr lang="el-GR" sz="1600" dirty="0" smtClean="0">
                <a:latin typeface="Verdana" pitchFamily="34" charset="0"/>
                <a:ea typeface="Verdana" pitchFamily="34" charset="0"/>
                <a:cs typeface="Verdana" pitchFamily="34" charset="0"/>
              </a:rPr>
              <a:t>.).</a:t>
            </a:r>
          </a:p>
          <a:p>
            <a:pPr marL="0" indent="0">
              <a:buNone/>
            </a:pPr>
            <a:endParaRPr lang="el-GR" sz="1400" dirty="0" smtClean="0">
              <a:latin typeface="Verdana" pitchFamily="34" charset="0"/>
              <a:ea typeface="Verdana" pitchFamily="34" charset="0"/>
              <a:cs typeface="Verdana" pitchFamily="34" charset="0"/>
            </a:endParaRPr>
          </a:p>
          <a:p>
            <a:pPr marL="0" indent="0">
              <a:buNone/>
            </a:pPr>
            <a:endParaRPr lang="el-GR" sz="1600" dirty="0" smtClean="0">
              <a:latin typeface="Verdana" pitchFamily="34" charset="0"/>
              <a:ea typeface="Verdana" pitchFamily="34" charset="0"/>
              <a:cs typeface="Verdana" pitchFamily="34" charset="0"/>
            </a:endParaRPr>
          </a:p>
          <a:p>
            <a:pPr marL="0" indent="0">
              <a:buNone/>
            </a:pPr>
            <a:r>
              <a:rPr lang="el-GR" sz="1600" dirty="0" smtClean="0">
                <a:latin typeface="Verdana" pitchFamily="34" charset="0"/>
                <a:ea typeface="Verdana" pitchFamily="34" charset="0"/>
                <a:cs typeface="Verdana" pitchFamily="34" charset="0"/>
              </a:rPr>
              <a:t> </a:t>
            </a:r>
            <a:r>
              <a:rPr lang="el-GR" sz="1600" b="1" u="sng" dirty="0" smtClean="0">
                <a:latin typeface="Verdana" pitchFamily="34" charset="0"/>
                <a:ea typeface="Verdana" pitchFamily="34" charset="0"/>
                <a:cs typeface="Verdana" pitchFamily="34" charset="0"/>
              </a:rPr>
              <a:t>Χρήση:</a:t>
            </a:r>
          </a:p>
          <a:p>
            <a:pPr marL="0" indent="0">
              <a:buNone/>
            </a:pPr>
            <a:r>
              <a:rPr lang="el-GR" sz="1600" dirty="0" smtClean="0">
                <a:latin typeface="Verdana" pitchFamily="34" charset="0"/>
                <a:ea typeface="Verdana" pitchFamily="34" charset="0"/>
                <a:cs typeface="Verdana" pitchFamily="34" charset="0"/>
              </a:rPr>
              <a:t>Οι μετρητικές ταινίες είναι όργανα μέτρησης μήκους</a:t>
            </a:r>
          </a:p>
          <a:p>
            <a:pPr marL="0" indent="0">
              <a:buNone/>
            </a:pPr>
            <a:r>
              <a:rPr lang="el-GR" sz="1600" dirty="0" smtClean="0">
                <a:latin typeface="Verdana" pitchFamily="34" charset="0"/>
                <a:ea typeface="Verdana" pitchFamily="34" charset="0"/>
                <a:cs typeface="Verdana" pitchFamily="34" charset="0"/>
              </a:rPr>
              <a:t>με πολύ χαμηλό βαθμό ακριβείας μέτρησης. Γι’ αυτό το λόγο ο ρόλος τους στις διάφορες μετρήσεις στο μηχανολογικό εργοστάσιο είναι πολύ περιορισμένος. Αντίθετα, οι μετρητικές ταινίες αποτελούν βασικό όργανο για τις διάφορες μετρήσεις μήκους στην οικοδομική βιομηχανία, στη ξυλουργική βιομηχανία και</a:t>
            </a:r>
          </a:p>
          <a:p>
            <a:pPr marL="0" indent="0">
              <a:buNone/>
            </a:pPr>
            <a:r>
              <a:rPr lang="el-GR" sz="1600" dirty="0" smtClean="0">
                <a:latin typeface="Verdana" pitchFamily="34" charset="0"/>
                <a:ea typeface="Verdana" pitchFamily="34" charset="0"/>
                <a:cs typeface="Verdana" pitchFamily="34" charset="0"/>
              </a:rPr>
              <a:t>σε </a:t>
            </a:r>
            <a:r>
              <a:rPr lang="el-GR" sz="1600" dirty="0" err="1" smtClean="0">
                <a:latin typeface="Verdana" pitchFamily="34" charset="0"/>
                <a:ea typeface="Verdana" pitchFamily="34" charset="0"/>
                <a:cs typeface="Verdana" pitchFamily="34" charset="0"/>
              </a:rPr>
              <a:t>ελασματουργικές</a:t>
            </a:r>
            <a:r>
              <a:rPr lang="el-GR" sz="1600" dirty="0" smtClean="0">
                <a:latin typeface="Verdana" pitchFamily="34" charset="0"/>
                <a:ea typeface="Verdana" pitchFamily="34" charset="0"/>
                <a:cs typeface="Verdana" pitchFamily="34" charset="0"/>
              </a:rPr>
              <a:t> κατασκευές με μεγάλο μέγεθος.</a:t>
            </a:r>
            <a:endParaRPr lang="el-GR" sz="1600"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arxes2.jpg"/>
          <p:cNvPicPr>
            <a:picLocks noChangeAspect="1"/>
          </p:cNvPicPr>
          <p:nvPr/>
        </p:nvPicPr>
        <p:blipFill>
          <a:blip r:embed="rId2" cstate="print"/>
          <a:stretch>
            <a:fillRect/>
          </a:stretch>
        </p:blipFill>
        <p:spPr>
          <a:xfrm>
            <a:off x="5436096" y="3356992"/>
            <a:ext cx="3333750" cy="3238500"/>
          </a:xfrm>
          <a:prstGeom prst="rect">
            <a:avLst/>
          </a:prstGeom>
        </p:spPr>
      </p:pic>
      <p:sp>
        <p:nvSpPr>
          <p:cNvPr id="2" name="1 - Τίτλος"/>
          <p:cNvSpPr>
            <a:spLocks noGrp="1"/>
          </p:cNvSpPr>
          <p:nvPr>
            <p:ph type="title"/>
          </p:nvPr>
        </p:nvSpPr>
        <p:spPr/>
        <p:txBody>
          <a:bodyPr>
            <a:normAutofit fontScale="90000"/>
          </a:bodyPr>
          <a:lstStyle/>
          <a:p>
            <a:r>
              <a:rPr lang="el-GR" sz="3100" b="1" dirty="0" smtClean="0">
                <a:latin typeface="Verdana" pitchFamily="34" charset="0"/>
                <a:ea typeface="Verdana" pitchFamily="34" charset="0"/>
                <a:cs typeface="Verdana" pitchFamily="34" charset="0"/>
              </a:rPr>
              <a:t>4.2.2 Μεταλλικοί κανόνες (ρίγες)</a:t>
            </a:r>
            <a:r>
              <a:rPr lang="el-GR" b="1" dirty="0" smtClean="0">
                <a:latin typeface="Verdana" pitchFamily="34" charset="0"/>
                <a:ea typeface="Verdana" pitchFamily="34" charset="0"/>
                <a:cs typeface="Verdana" pitchFamily="34" charset="0"/>
              </a:rPr>
              <a:t/>
            </a:r>
            <a:br>
              <a:rPr lang="el-GR" b="1" dirty="0" smtClean="0">
                <a:latin typeface="Verdana" pitchFamily="34" charset="0"/>
                <a:ea typeface="Verdana" pitchFamily="34" charset="0"/>
                <a:cs typeface="Verdana" pitchFamily="34" charset="0"/>
              </a:rPr>
            </a:br>
            <a:endParaRPr lang="el-GR" dirty="0"/>
          </a:p>
        </p:txBody>
      </p:sp>
      <p:sp>
        <p:nvSpPr>
          <p:cNvPr id="3" name="2 - Θέση περιεχομένου"/>
          <p:cNvSpPr>
            <a:spLocks noGrp="1"/>
          </p:cNvSpPr>
          <p:nvPr>
            <p:ph idx="1"/>
          </p:nvPr>
        </p:nvSpPr>
        <p:spPr>
          <a:xfrm>
            <a:off x="395536" y="1340768"/>
            <a:ext cx="8291264" cy="4785395"/>
          </a:xfrm>
        </p:spPr>
        <p:txBody>
          <a:bodyPr>
            <a:normAutofit lnSpcReduction="10000"/>
          </a:bodyPr>
          <a:lstStyle/>
          <a:p>
            <a:pPr marL="0" indent="0">
              <a:buNone/>
            </a:pPr>
            <a:r>
              <a:rPr lang="el-GR" sz="1800" b="1" u="sng" dirty="0" smtClean="0">
                <a:latin typeface="Verdana" pitchFamily="34" charset="0"/>
                <a:ea typeface="Verdana" pitchFamily="34" charset="0"/>
                <a:cs typeface="Verdana" pitchFamily="34" charset="0"/>
              </a:rPr>
              <a:t>Κατασκευή</a:t>
            </a:r>
            <a:r>
              <a:rPr lang="el-GR" sz="1800" b="1" dirty="0" smtClean="0">
                <a:latin typeface="Verdana" pitchFamily="34" charset="0"/>
                <a:ea typeface="Verdana" pitchFamily="34" charset="0"/>
                <a:cs typeface="Verdana" pitchFamily="34" charset="0"/>
              </a:rPr>
              <a:t>: </a:t>
            </a:r>
            <a:r>
              <a:rPr lang="el-GR" sz="1800" dirty="0" smtClean="0">
                <a:latin typeface="Verdana" pitchFamily="34" charset="0"/>
                <a:ea typeface="Verdana" pitchFamily="34" charset="0"/>
                <a:cs typeface="Verdana" pitchFamily="34" charset="0"/>
              </a:rPr>
              <a:t>Οι μεταλλικοί κανόνες κατασκευάζονται από ανθρακούχο χάλυβα ή από ανοξείδωτο χάλυβα. Στο SI οι μεταλλικοί κανόνες έχουν</a:t>
            </a:r>
          </a:p>
          <a:p>
            <a:pPr marL="0" indent="0" algn="just">
              <a:buNone/>
            </a:pPr>
            <a:r>
              <a:rPr lang="el-GR" sz="1800" dirty="0" smtClean="0">
                <a:latin typeface="Verdana" pitchFamily="34" charset="0"/>
                <a:ea typeface="Verdana" pitchFamily="34" charset="0"/>
                <a:cs typeface="Verdana" pitchFamily="34" charset="0"/>
              </a:rPr>
              <a:t>χαραγμένες υποδιαιρέσεις του Διεθνούς — Μετρικού Συστήματος στη μια πλευρά και του </a:t>
            </a:r>
            <a:r>
              <a:rPr lang="el-GR" sz="1800" dirty="0" err="1" smtClean="0">
                <a:latin typeface="Verdana" pitchFamily="34" charset="0"/>
                <a:ea typeface="Verdana" pitchFamily="34" charset="0"/>
                <a:cs typeface="Verdana" pitchFamily="34" charset="0"/>
              </a:rPr>
              <a:t>Αγγλοσαξωνικού</a:t>
            </a:r>
            <a:r>
              <a:rPr lang="el-GR" sz="1800" dirty="0" smtClean="0">
                <a:latin typeface="Verdana" pitchFamily="34" charset="0"/>
                <a:ea typeface="Verdana" pitchFamily="34" charset="0"/>
                <a:cs typeface="Verdana" pitchFamily="34" charset="0"/>
              </a:rPr>
              <a:t> Συστήματος στην άλλη πλευρά. Έτσι στη μια πλευρά ο κανόνας έχει υποδιαιρέσεις 1/2 mm στη μια αιχμή και 1 mm στην άλλη αιχμή, και στην άλλη πλευρά κλασματικές υποδιαιρέσεις της </a:t>
            </a:r>
            <a:r>
              <a:rPr lang="el-GR" sz="1800" dirty="0" err="1" smtClean="0">
                <a:latin typeface="Verdana" pitchFamily="34" charset="0"/>
                <a:ea typeface="Verdana" pitchFamily="34" charset="0"/>
                <a:cs typeface="Verdana" pitchFamily="34" charset="0"/>
              </a:rPr>
              <a:t>ίντζας</a:t>
            </a:r>
            <a:r>
              <a:rPr lang="el-GR" sz="1800" dirty="0" smtClean="0">
                <a:latin typeface="Verdana" pitchFamily="34" charset="0"/>
                <a:ea typeface="Verdana" pitchFamily="34" charset="0"/>
                <a:cs typeface="Verdana" pitchFamily="34" charset="0"/>
              </a:rPr>
              <a:t> με μικρότερη υποδιαίρεση το 1/64 «</a:t>
            </a:r>
          </a:p>
          <a:p>
            <a:pPr>
              <a:buNone/>
            </a:pPr>
            <a:endParaRPr lang="el-GR" sz="1800" b="1" dirty="0" smtClean="0">
              <a:latin typeface="Verdana" pitchFamily="34" charset="0"/>
              <a:ea typeface="Verdana" pitchFamily="34" charset="0"/>
              <a:cs typeface="Verdana" pitchFamily="34" charset="0"/>
            </a:endParaRPr>
          </a:p>
          <a:p>
            <a:pPr>
              <a:buNone/>
            </a:pPr>
            <a:r>
              <a:rPr lang="el-GR" sz="1800" b="1" dirty="0" smtClean="0">
                <a:latin typeface="Verdana" pitchFamily="34" charset="0"/>
                <a:ea typeface="Verdana" pitchFamily="34" charset="0"/>
                <a:cs typeface="Verdana" pitchFamily="34" charset="0"/>
              </a:rPr>
              <a:t>Χρήση</a:t>
            </a:r>
          </a:p>
          <a:p>
            <a:pPr>
              <a:buNone/>
            </a:pPr>
            <a:r>
              <a:rPr lang="el-GR" sz="1800" dirty="0" smtClean="0">
                <a:latin typeface="Verdana" pitchFamily="34" charset="0"/>
                <a:ea typeface="Verdana" pitchFamily="34" charset="0"/>
                <a:cs typeface="Verdana" pitchFamily="34" charset="0"/>
              </a:rPr>
              <a:t>Ο βαθμός ακριβείας μέτρησης στους μεταλλικούς</a:t>
            </a:r>
          </a:p>
          <a:p>
            <a:pPr>
              <a:buNone/>
            </a:pPr>
            <a:r>
              <a:rPr lang="el-GR" sz="1800" dirty="0" smtClean="0">
                <a:latin typeface="Verdana" pitchFamily="34" charset="0"/>
                <a:ea typeface="Verdana" pitchFamily="34" charset="0"/>
                <a:cs typeface="Verdana" pitchFamily="34" charset="0"/>
              </a:rPr>
              <a:t>κανόνες είναι ±0.25 mm. Οι μεταλλικοί κανόνες</a:t>
            </a:r>
          </a:p>
          <a:p>
            <a:pPr>
              <a:buNone/>
            </a:pPr>
            <a:r>
              <a:rPr lang="el-GR" sz="1800" dirty="0" smtClean="0">
                <a:latin typeface="Verdana" pitchFamily="34" charset="0"/>
                <a:ea typeface="Verdana" pitchFamily="34" charset="0"/>
                <a:cs typeface="Verdana" pitchFamily="34" charset="0"/>
              </a:rPr>
              <a:t>χρησιμοποιούνται για μετρήσεις στο μηχανολογικό</a:t>
            </a:r>
          </a:p>
          <a:p>
            <a:pPr>
              <a:buNone/>
            </a:pPr>
            <a:r>
              <a:rPr lang="el-GR" sz="1800" dirty="0" smtClean="0">
                <a:latin typeface="Verdana" pitchFamily="34" charset="0"/>
                <a:ea typeface="Verdana" pitchFamily="34" charset="0"/>
                <a:cs typeface="Verdana" pitchFamily="34" charset="0"/>
              </a:rPr>
              <a:t>Εργοστάσιο. Τυποποιημένα μεγέθη μεταλλικών</a:t>
            </a:r>
          </a:p>
          <a:p>
            <a:pPr>
              <a:buNone/>
            </a:pPr>
            <a:r>
              <a:rPr lang="el-GR" sz="1800" dirty="0" smtClean="0">
                <a:latin typeface="Verdana" pitchFamily="34" charset="0"/>
                <a:ea typeface="Verdana" pitchFamily="34" charset="0"/>
                <a:cs typeface="Verdana" pitchFamily="34" charset="0"/>
              </a:rPr>
              <a:t>κανόνων, που βρίσκουν πλατιά χρήση, έχουν</a:t>
            </a:r>
          </a:p>
          <a:p>
            <a:pPr>
              <a:buNone/>
            </a:pPr>
            <a:r>
              <a:rPr lang="el-GR" sz="1800" dirty="0" smtClean="0">
                <a:latin typeface="Verdana" pitchFamily="34" charset="0"/>
                <a:ea typeface="Verdana" pitchFamily="34" charset="0"/>
                <a:cs typeface="Verdana" pitchFamily="34" charset="0"/>
              </a:rPr>
              <a:t> μήκος 150 mm και 300mm </a:t>
            </a:r>
          </a:p>
          <a:p>
            <a:pPr>
              <a:buNone/>
            </a:pPr>
            <a:r>
              <a:rPr lang="el-GR" sz="1800" dirty="0" smtClean="0">
                <a:latin typeface="Verdana" pitchFamily="34" charset="0"/>
                <a:ea typeface="Verdana" pitchFamily="34" charset="0"/>
                <a:cs typeface="Verdana" pitchFamily="34" charset="0"/>
              </a:rPr>
              <a:t>(6" και 12" στο </a:t>
            </a:r>
            <a:r>
              <a:rPr lang="el-GR" sz="1800" dirty="0" err="1" smtClean="0">
                <a:latin typeface="Verdana" pitchFamily="34" charset="0"/>
                <a:ea typeface="Verdana" pitchFamily="34" charset="0"/>
                <a:cs typeface="Verdana" pitchFamily="34" charset="0"/>
              </a:rPr>
              <a:t>Αγγλοσαξωνικό</a:t>
            </a:r>
            <a:r>
              <a:rPr lang="el-GR" sz="1800" dirty="0" smtClean="0">
                <a:latin typeface="Verdana" pitchFamily="34" charset="0"/>
                <a:ea typeface="Verdana" pitchFamily="34" charset="0"/>
                <a:cs typeface="Verdana" pitchFamily="34" charset="0"/>
              </a:rPr>
              <a:t> Σύστημα).</a:t>
            </a:r>
          </a:p>
          <a:p>
            <a:pPr marL="0" indent="0" algn="just">
              <a:buNone/>
            </a:pPr>
            <a:endParaRPr lang="el-GR" sz="1800" dirty="0" smtClean="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marL="0" indent="0"/>
            <a:r>
              <a:rPr lang="el-GR" sz="3100" b="1" dirty="0" smtClean="0">
                <a:latin typeface="Verdana" pitchFamily="34" charset="0"/>
                <a:ea typeface="Verdana" pitchFamily="34" charset="0"/>
                <a:cs typeface="Verdana" pitchFamily="34" charset="0"/>
              </a:rPr>
              <a:t>4.2.3 </a:t>
            </a:r>
            <a:r>
              <a:rPr lang="el-GR" sz="3100" b="1" dirty="0" err="1" smtClean="0">
                <a:latin typeface="Verdana" pitchFamily="34" charset="0"/>
                <a:ea typeface="Verdana" pitchFamily="34" charset="0"/>
                <a:cs typeface="Verdana" pitchFamily="34" charset="0"/>
              </a:rPr>
              <a:t>Παχύμετρα</a:t>
            </a:r>
            <a:r>
              <a:rPr lang="el-GR" sz="3100" b="1" dirty="0" smtClean="0">
                <a:latin typeface="Verdana" pitchFamily="34" charset="0"/>
                <a:ea typeface="Verdana" pitchFamily="34" charset="0"/>
                <a:cs typeface="Verdana" pitchFamily="34" charset="0"/>
              </a:rPr>
              <a:t> </a:t>
            </a:r>
            <a:r>
              <a:rPr lang="el-GR" sz="3100" b="1" dirty="0" err="1" smtClean="0">
                <a:latin typeface="Verdana" pitchFamily="34" charset="0"/>
                <a:ea typeface="Verdana" pitchFamily="34" charset="0"/>
                <a:cs typeface="Verdana" pitchFamily="34" charset="0"/>
              </a:rPr>
              <a:t>βερνιέρου</a:t>
            </a:r>
            <a:r>
              <a:rPr lang="el-GR" sz="3100" b="1" dirty="0" smtClean="0">
                <a:latin typeface="Verdana" pitchFamily="34" charset="0"/>
                <a:ea typeface="Verdana" pitchFamily="34" charset="0"/>
                <a:cs typeface="Verdana" pitchFamily="34" charset="0"/>
              </a:rPr>
              <a:t> (</a:t>
            </a:r>
            <a:r>
              <a:rPr lang="en-US" sz="3100" b="1" dirty="0" err="1" smtClean="0">
                <a:latin typeface="Verdana" pitchFamily="34" charset="0"/>
                <a:ea typeface="Verdana" pitchFamily="34" charset="0"/>
                <a:cs typeface="Verdana" pitchFamily="34" charset="0"/>
              </a:rPr>
              <a:t>vernier</a:t>
            </a:r>
            <a:r>
              <a:rPr lang="en-US" sz="3100" b="1" dirty="0" smtClean="0">
                <a:latin typeface="Verdana" pitchFamily="34" charset="0"/>
                <a:ea typeface="Verdana" pitchFamily="34" charset="0"/>
                <a:cs typeface="Verdana" pitchFamily="34" charset="0"/>
              </a:rPr>
              <a:t> </a:t>
            </a:r>
            <a:r>
              <a:rPr lang="en-US" sz="3100" b="1" dirty="0" err="1" smtClean="0">
                <a:latin typeface="Verdana" pitchFamily="34" charset="0"/>
                <a:ea typeface="Verdana" pitchFamily="34" charset="0"/>
                <a:cs typeface="Verdana" pitchFamily="34" charset="0"/>
              </a:rPr>
              <a:t>callipers</a:t>
            </a:r>
            <a:r>
              <a:rPr lang="en-US" sz="3100" b="1" dirty="0" smtClean="0">
                <a:latin typeface="Verdana" pitchFamily="34" charset="0"/>
                <a:ea typeface="Verdana" pitchFamily="34" charset="0"/>
                <a:cs typeface="Verdana" pitchFamily="34" charset="0"/>
              </a:rPr>
              <a:t>)</a:t>
            </a:r>
            <a:r>
              <a:rPr lang="el-GR" b="1" dirty="0" smtClean="0">
                <a:latin typeface="Verdana" pitchFamily="34" charset="0"/>
                <a:ea typeface="Verdana" pitchFamily="34" charset="0"/>
                <a:cs typeface="Verdana" pitchFamily="34" charset="0"/>
              </a:rPr>
              <a:t/>
            </a:r>
            <a:br>
              <a:rPr lang="el-GR" b="1" dirty="0" smtClean="0">
                <a:latin typeface="Verdana" pitchFamily="34" charset="0"/>
                <a:ea typeface="Verdana" pitchFamily="34" charset="0"/>
                <a:cs typeface="Verdana" pitchFamily="34" charset="0"/>
              </a:rPr>
            </a:br>
            <a:endParaRPr lang="el-GR" dirty="0"/>
          </a:p>
        </p:txBody>
      </p:sp>
      <p:sp>
        <p:nvSpPr>
          <p:cNvPr id="3" name="2 - Θέση περιεχομένου"/>
          <p:cNvSpPr>
            <a:spLocks noGrp="1"/>
          </p:cNvSpPr>
          <p:nvPr>
            <p:ph idx="1"/>
          </p:nvPr>
        </p:nvSpPr>
        <p:spPr>
          <a:xfrm>
            <a:off x="395536" y="1340768"/>
            <a:ext cx="8291264" cy="4785395"/>
          </a:xfrm>
        </p:spPr>
        <p:txBody>
          <a:bodyPr>
            <a:normAutofit/>
          </a:bodyPr>
          <a:lstStyle/>
          <a:p>
            <a:pPr marL="0" indent="0" algn="just">
              <a:buNone/>
            </a:pPr>
            <a:r>
              <a:rPr lang="el-GR" sz="2400" dirty="0" smtClean="0">
                <a:latin typeface="Verdana" pitchFamily="34" charset="0"/>
                <a:ea typeface="Verdana" pitchFamily="34" charset="0"/>
                <a:cs typeface="Verdana" pitchFamily="34" charset="0"/>
              </a:rPr>
              <a:t>Η ονομασία τους προέρχεται από τον Γάλλο </a:t>
            </a:r>
            <a:r>
              <a:rPr lang="el-GR" sz="2400" dirty="0" err="1" smtClean="0">
                <a:latin typeface="Verdana" pitchFamily="34" charset="0"/>
                <a:ea typeface="Verdana" pitchFamily="34" charset="0"/>
                <a:cs typeface="Verdana" pitchFamily="34" charset="0"/>
              </a:rPr>
              <a:t>Pierre</a:t>
            </a:r>
            <a:r>
              <a:rPr lang="el-GR" sz="2400" dirty="0" smtClean="0">
                <a:latin typeface="Verdana" pitchFamily="34" charset="0"/>
                <a:ea typeface="Verdana" pitchFamily="34" charset="0"/>
                <a:cs typeface="Verdana" pitchFamily="34" charset="0"/>
              </a:rPr>
              <a:t> </a:t>
            </a:r>
            <a:r>
              <a:rPr lang="el-GR" sz="2400" dirty="0" err="1" smtClean="0">
                <a:latin typeface="Verdana" pitchFamily="34" charset="0"/>
                <a:ea typeface="Verdana" pitchFamily="34" charset="0"/>
                <a:cs typeface="Verdana" pitchFamily="34" charset="0"/>
              </a:rPr>
              <a:t>Vernier</a:t>
            </a:r>
            <a:r>
              <a:rPr lang="el-GR" sz="2400" dirty="0" smtClean="0">
                <a:latin typeface="Verdana" pitchFamily="34" charset="0"/>
                <a:ea typeface="Verdana" pitchFamily="34" charset="0"/>
                <a:cs typeface="Verdana" pitchFamily="34" charset="0"/>
              </a:rPr>
              <a:t>, που επινόησε τη χρήση δύο εφαπτόμενων κλιμάκων για τη μέτρηση μήκους. </a:t>
            </a:r>
          </a:p>
          <a:p>
            <a:pPr marL="0" indent="0" algn="just">
              <a:buNone/>
            </a:pPr>
            <a:r>
              <a:rPr lang="el-GR" sz="2400" dirty="0" smtClean="0">
                <a:latin typeface="Verdana" pitchFamily="34" charset="0"/>
                <a:ea typeface="Verdana" pitchFamily="34" charset="0"/>
                <a:cs typeface="Verdana" pitchFamily="34" charset="0"/>
              </a:rPr>
              <a:t>Η μια κλίμακα ονομάζεται «</a:t>
            </a:r>
            <a:r>
              <a:rPr lang="el-GR" sz="2400" b="1" dirty="0" smtClean="0">
                <a:latin typeface="Verdana" pitchFamily="34" charset="0"/>
                <a:ea typeface="Verdana" pitchFamily="34" charset="0"/>
                <a:cs typeface="Verdana" pitchFamily="34" charset="0"/>
              </a:rPr>
              <a:t>κύρια κλίμακα</a:t>
            </a:r>
            <a:r>
              <a:rPr lang="el-GR" sz="2400" dirty="0" smtClean="0">
                <a:latin typeface="Verdana" pitchFamily="34" charset="0"/>
                <a:ea typeface="Verdana" pitchFamily="34" charset="0"/>
                <a:cs typeface="Verdana" pitchFamily="34" charset="0"/>
              </a:rPr>
              <a:t>» και η άλλη «</a:t>
            </a:r>
            <a:r>
              <a:rPr lang="el-GR" sz="2400" b="1" dirty="0" smtClean="0">
                <a:latin typeface="Verdana" pitchFamily="34" charset="0"/>
                <a:ea typeface="Verdana" pitchFamily="34" charset="0"/>
                <a:cs typeface="Verdana" pitchFamily="34" charset="0"/>
              </a:rPr>
              <a:t>κλίμακα </a:t>
            </a:r>
            <a:r>
              <a:rPr lang="el-GR" sz="2400" b="1" dirty="0" err="1" smtClean="0">
                <a:latin typeface="Verdana" pitchFamily="34" charset="0"/>
                <a:ea typeface="Verdana" pitchFamily="34" charset="0"/>
                <a:cs typeface="Verdana" pitchFamily="34" charset="0"/>
              </a:rPr>
              <a:t>βερνιέρου</a:t>
            </a:r>
            <a:r>
              <a:rPr lang="el-GR" sz="2400" dirty="0" smtClean="0">
                <a:latin typeface="Verdana" pitchFamily="34" charset="0"/>
                <a:ea typeface="Verdana" pitchFamily="34" charset="0"/>
                <a:cs typeface="Verdana" pitchFamily="34" charset="0"/>
              </a:rPr>
              <a:t>». </a:t>
            </a:r>
          </a:p>
          <a:p>
            <a:pPr marL="0" indent="0" algn="just">
              <a:buNone/>
            </a:pPr>
            <a:endParaRPr lang="el-GR" dirty="0">
              <a:latin typeface="Verdana" pitchFamily="34" charset="0"/>
              <a:ea typeface="Verdana" pitchFamily="34" charset="0"/>
              <a:cs typeface="Verdana" pitchFamily="34" charset="0"/>
            </a:endParaRPr>
          </a:p>
        </p:txBody>
      </p:sp>
      <p:pic>
        <p:nvPicPr>
          <p:cNvPr id="4" name="3 - Εικόνα" descr="arxes3.jpg"/>
          <p:cNvPicPr>
            <a:picLocks noChangeAspect="1"/>
          </p:cNvPicPr>
          <p:nvPr/>
        </p:nvPicPr>
        <p:blipFill>
          <a:blip r:embed="rId2" cstate="print"/>
          <a:stretch>
            <a:fillRect/>
          </a:stretch>
        </p:blipFill>
        <p:spPr>
          <a:xfrm>
            <a:off x="1619672" y="3356992"/>
            <a:ext cx="5832648" cy="316963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404664"/>
            <a:ext cx="8219256" cy="5721499"/>
          </a:xfrm>
        </p:spPr>
        <p:txBody>
          <a:bodyPr>
            <a:normAutofit/>
          </a:bodyPr>
          <a:lstStyle/>
          <a:p>
            <a:pPr marL="0" indent="0" algn="just">
              <a:buNone/>
            </a:pPr>
            <a:r>
              <a:rPr lang="el-GR" sz="2400" dirty="0" smtClean="0">
                <a:latin typeface="Verdana" pitchFamily="34" charset="0"/>
                <a:ea typeface="Verdana" pitchFamily="34" charset="0"/>
                <a:cs typeface="Verdana" pitchFamily="34" charset="0"/>
              </a:rPr>
              <a:t>Ένα </a:t>
            </a:r>
            <a:r>
              <a:rPr lang="el-GR" sz="2400" dirty="0" err="1" smtClean="0">
                <a:latin typeface="Verdana" pitchFamily="34" charset="0"/>
                <a:ea typeface="Verdana" pitchFamily="34" charset="0"/>
                <a:cs typeface="Verdana" pitchFamily="34" charset="0"/>
              </a:rPr>
              <a:t>παχύμετρο</a:t>
            </a:r>
            <a:r>
              <a:rPr lang="el-GR" sz="2400" dirty="0" smtClean="0">
                <a:latin typeface="Verdana" pitchFamily="34" charset="0"/>
                <a:ea typeface="Verdana" pitchFamily="34" charset="0"/>
                <a:cs typeface="Verdana" pitchFamily="34" charset="0"/>
              </a:rPr>
              <a:t> έχει συνήθως υποδιαιρέσεις του Διεθνούς — Μετρικού Συστήματος (</a:t>
            </a:r>
            <a:r>
              <a:rPr lang="en-US" sz="2400" dirty="0" smtClean="0">
                <a:latin typeface="Verdana" pitchFamily="34" charset="0"/>
                <a:ea typeface="Verdana" pitchFamily="34" charset="0"/>
                <a:cs typeface="Verdana" pitchFamily="34" charset="0"/>
              </a:rPr>
              <a:t>SI)</a:t>
            </a:r>
            <a:r>
              <a:rPr lang="el-GR" sz="2400" dirty="0" smtClean="0">
                <a:latin typeface="Verdana" pitchFamily="34" charset="0"/>
                <a:ea typeface="Verdana" pitchFamily="34" charset="0"/>
                <a:cs typeface="Verdana" pitchFamily="34" charset="0"/>
              </a:rPr>
              <a:t> στη μια πλευρά, και υποδιαιρέσεις του </a:t>
            </a:r>
            <a:r>
              <a:rPr lang="el-GR" sz="2400" dirty="0" err="1" smtClean="0">
                <a:latin typeface="Verdana" pitchFamily="34" charset="0"/>
                <a:ea typeface="Verdana" pitchFamily="34" charset="0"/>
                <a:cs typeface="Verdana" pitchFamily="34" charset="0"/>
              </a:rPr>
              <a:t>Αγγλοσαξωνικού</a:t>
            </a:r>
            <a:r>
              <a:rPr lang="el-GR" sz="2400" dirty="0" smtClean="0">
                <a:latin typeface="Verdana" pitchFamily="34" charset="0"/>
                <a:ea typeface="Verdana" pitchFamily="34" charset="0"/>
                <a:cs typeface="Verdana" pitchFamily="34" charset="0"/>
              </a:rPr>
              <a:t> Συστήματος στην άλλη. </a:t>
            </a:r>
            <a:endParaRPr lang="en-US" sz="2400" dirty="0" smtClean="0">
              <a:latin typeface="Verdana" pitchFamily="34" charset="0"/>
              <a:ea typeface="Verdana" pitchFamily="34" charset="0"/>
              <a:cs typeface="Verdana" pitchFamily="34" charset="0"/>
            </a:endParaRPr>
          </a:p>
          <a:p>
            <a:pPr marL="0" indent="0" algn="just">
              <a:buNone/>
            </a:pPr>
            <a:endParaRPr lang="en-US" sz="2000" dirty="0" smtClean="0">
              <a:latin typeface="Verdana" pitchFamily="34" charset="0"/>
              <a:ea typeface="Verdana" pitchFamily="34" charset="0"/>
              <a:cs typeface="Verdana" pitchFamily="34" charset="0"/>
            </a:endParaRPr>
          </a:p>
          <a:p>
            <a:pPr marL="0" indent="0" algn="just">
              <a:buNone/>
            </a:pPr>
            <a:endParaRPr lang="en-US" sz="2000" dirty="0" smtClean="0">
              <a:latin typeface="Verdana" pitchFamily="34" charset="0"/>
              <a:ea typeface="Verdana" pitchFamily="34" charset="0"/>
              <a:cs typeface="Verdana" pitchFamily="34" charset="0"/>
            </a:endParaRPr>
          </a:p>
          <a:p>
            <a:pPr marL="0" indent="0" algn="just">
              <a:buNone/>
            </a:pPr>
            <a:endParaRPr lang="en-US" sz="2000" dirty="0" smtClean="0">
              <a:latin typeface="Verdana" pitchFamily="34" charset="0"/>
              <a:ea typeface="Verdana" pitchFamily="34" charset="0"/>
              <a:cs typeface="Verdana" pitchFamily="34" charset="0"/>
            </a:endParaRPr>
          </a:p>
          <a:p>
            <a:pPr marL="0" indent="0" algn="just">
              <a:buNone/>
            </a:pPr>
            <a:endParaRPr lang="en-US" sz="2000" dirty="0" smtClean="0">
              <a:latin typeface="Verdana" pitchFamily="34" charset="0"/>
              <a:ea typeface="Verdana" pitchFamily="34" charset="0"/>
              <a:cs typeface="Verdana" pitchFamily="34" charset="0"/>
            </a:endParaRPr>
          </a:p>
          <a:p>
            <a:pPr marL="0" indent="0" algn="just">
              <a:buNone/>
            </a:pPr>
            <a:endParaRPr lang="en-US" sz="2000" dirty="0" smtClean="0">
              <a:latin typeface="Verdana" pitchFamily="34" charset="0"/>
              <a:ea typeface="Verdana" pitchFamily="34" charset="0"/>
              <a:cs typeface="Verdana" pitchFamily="34" charset="0"/>
            </a:endParaRPr>
          </a:p>
          <a:p>
            <a:pPr marL="0" indent="0" algn="just">
              <a:buNone/>
            </a:pPr>
            <a:endParaRPr lang="en-US" sz="2000" dirty="0" smtClean="0">
              <a:latin typeface="Verdana" pitchFamily="34" charset="0"/>
              <a:ea typeface="Verdana" pitchFamily="34" charset="0"/>
              <a:cs typeface="Verdana" pitchFamily="34" charset="0"/>
            </a:endParaRPr>
          </a:p>
          <a:p>
            <a:pPr marL="0" indent="0" algn="just">
              <a:buNone/>
            </a:pPr>
            <a:endParaRPr lang="en-US" sz="2000" dirty="0" smtClean="0">
              <a:latin typeface="Verdana" pitchFamily="34" charset="0"/>
              <a:ea typeface="Verdana" pitchFamily="34" charset="0"/>
              <a:cs typeface="Verdana" pitchFamily="34" charset="0"/>
            </a:endParaRPr>
          </a:p>
          <a:p>
            <a:pPr marL="0" indent="0" algn="just">
              <a:buNone/>
            </a:pPr>
            <a:endParaRPr lang="en-US" sz="2000" dirty="0" smtClean="0">
              <a:latin typeface="Verdana" pitchFamily="34" charset="0"/>
              <a:ea typeface="Verdana" pitchFamily="34" charset="0"/>
              <a:cs typeface="Verdana" pitchFamily="34" charset="0"/>
            </a:endParaRPr>
          </a:p>
        </p:txBody>
      </p:sp>
      <p:pic>
        <p:nvPicPr>
          <p:cNvPr id="4" name="3 - Εικόνα" descr="arxes4.jpg"/>
          <p:cNvPicPr>
            <a:picLocks noChangeAspect="1"/>
          </p:cNvPicPr>
          <p:nvPr/>
        </p:nvPicPr>
        <p:blipFill>
          <a:blip r:embed="rId2" cstate="print"/>
          <a:stretch>
            <a:fillRect/>
          </a:stretch>
        </p:blipFill>
        <p:spPr>
          <a:xfrm>
            <a:off x="539552" y="2564904"/>
            <a:ext cx="8208912" cy="3121087"/>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692696"/>
            <a:ext cx="8219256" cy="5433467"/>
          </a:xfrm>
        </p:spPr>
        <p:txBody>
          <a:bodyPr/>
          <a:lstStyle/>
          <a:p>
            <a:pPr marL="0" indent="0" algn="just">
              <a:buNone/>
            </a:pPr>
            <a:r>
              <a:rPr lang="el-GR" dirty="0" smtClean="0">
                <a:latin typeface="Verdana" pitchFamily="34" charset="0"/>
                <a:ea typeface="Verdana" pitchFamily="34" charset="0"/>
                <a:cs typeface="Verdana" pitchFamily="34" charset="0"/>
              </a:rPr>
              <a:t>Οι τρείς δυνατότητες μέτρησης είναι:</a:t>
            </a:r>
          </a:p>
          <a:p>
            <a:pPr marL="457200" indent="-457200" algn="just">
              <a:buAutoNum type="arabicPeriod"/>
            </a:pPr>
            <a:r>
              <a:rPr lang="el-GR" dirty="0" smtClean="0">
                <a:latin typeface="Verdana" pitchFamily="34" charset="0"/>
                <a:ea typeface="Verdana" pitchFamily="34" charset="0"/>
                <a:cs typeface="Verdana" pitchFamily="34" charset="0"/>
              </a:rPr>
              <a:t>Εσωτερικές διαστάσεις</a:t>
            </a:r>
          </a:p>
          <a:p>
            <a:pPr marL="457200" indent="-457200" algn="just">
              <a:buAutoNum type="arabicPeriod"/>
            </a:pPr>
            <a:r>
              <a:rPr lang="el-GR" dirty="0" smtClean="0">
                <a:latin typeface="Verdana" pitchFamily="34" charset="0"/>
                <a:ea typeface="Verdana" pitchFamily="34" charset="0"/>
                <a:cs typeface="Verdana" pitchFamily="34" charset="0"/>
              </a:rPr>
              <a:t>Εξωτερικές διαστάσεις</a:t>
            </a:r>
          </a:p>
          <a:p>
            <a:pPr marL="457200" indent="-457200" algn="just">
              <a:buAutoNum type="arabicPeriod"/>
            </a:pPr>
            <a:r>
              <a:rPr lang="el-GR" dirty="0" smtClean="0">
                <a:latin typeface="Verdana" pitchFamily="34" charset="0"/>
                <a:ea typeface="Verdana" pitchFamily="34" charset="0"/>
                <a:cs typeface="Verdana" pitchFamily="34" charset="0"/>
              </a:rPr>
              <a:t>Μέτρηση βάθους</a:t>
            </a:r>
            <a:endParaRPr lang="el-GR" dirty="0" smtClean="0"/>
          </a:p>
          <a:p>
            <a:pPr>
              <a:buNone/>
            </a:pPr>
            <a:endParaRPr lang="el-GR" dirty="0"/>
          </a:p>
        </p:txBody>
      </p:sp>
      <p:pic>
        <p:nvPicPr>
          <p:cNvPr id="4" name="3 - Εικόνα" descr="arxes6.jpg"/>
          <p:cNvPicPr>
            <a:picLocks noChangeAspect="1"/>
          </p:cNvPicPr>
          <p:nvPr/>
        </p:nvPicPr>
        <p:blipFill>
          <a:blip r:embed="rId2" cstate="print"/>
          <a:stretch>
            <a:fillRect/>
          </a:stretch>
        </p:blipFill>
        <p:spPr>
          <a:xfrm>
            <a:off x="4420520" y="2492896"/>
            <a:ext cx="4255936" cy="4046223"/>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404664"/>
            <a:ext cx="8219256" cy="5721499"/>
          </a:xfrm>
        </p:spPr>
        <p:txBody>
          <a:bodyPr>
            <a:normAutofit/>
          </a:bodyPr>
          <a:lstStyle/>
          <a:p>
            <a:pPr>
              <a:buNone/>
            </a:pPr>
            <a:r>
              <a:rPr lang="el-GR" sz="2800" b="1" dirty="0" smtClean="0">
                <a:latin typeface="Verdana" pitchFamily="34" charset="0"/>
                <a:ea typeface="Verdana" pitchFamily="34" charset="0"/>
                <a:cs typeface="Verdana" pitchFamily="34" charset="0"/>
              </a:rPr>
              <a:t>Αρχή Λειτουργίας </a:t>
            </a:r>
            <a:r>
              <a:rPr lang="el-GR" sz="2800" b="1" dirty="0" err="1" smtClean="0">
                <a:latin typeface="Verdana" pitchFamily="34" charset="0"/>
                <a:ea typeface="Verdana" pitchFamily="34" charset="0"/>
                <a:cs typeface="Verdana" pitchFamily="34" charset="0"/>
              </a:rPr>
              <a:t>Παχυμέτρου</a:t>
            </a:r>
            <a:r>
              <a:rPr lang="el-GR" sz="2800" b="1" dirty="0" smtClean="0">
                <a:latin typeface="Verdana" pitchFamily="34" charset="0"/>
                <a:ea typeface="Verdana" pitchFamily="34" charset="0"/>
                <a:cs typeface="Verdana" pitchFamily="34" charset="0"/>
              </a:rPr>
              <a:t>:</a:t>
            </a:r>
          </a:p>
          <a:p>
            <a:pPr marL="0" indent="0" algn="just">
              <a:buNone/>
            </a:pPr>
            <a:endParaRPr lang="el-GR" sz="2200" dirty="0" smtClean="0">
              <a:latin typeface="Verdana" pitchFamily="34" charset="0"/>
              <a:ea typeface="Verdana" pitchFamily="34" charset="0"/>
              <a:cs typeface="Verdana" pitchFamily="34" charset="0"/>
            </a:endParaRPr>
          </a:p>
          <a:p>
            <a:pPr marL="0" indent="0" algn="just">
              <a:buNone/>
            </a:pPr>
            <a:r>
              <a:rPr lang="el-GR" sz="2200" dirty="0" smtClean="0">
                <a:latin typeface="Verdana" pitchFamily="34" charset="0"/>
                <a:ea typeface="Verdana" pitchFamily="34" charset="0"/>
                <a:cs typeface="Verdana" pitchFamily="34" charset="0"/>
              </a:rPr>
              <a:t>Η κύρια κλίμακα του </a:t>
            </a:r>
            <a:r>
              <a:rPr lang="el-GR" sz="2200" dirty="0" err="1" smtClean="0">
                <a:latin typeface="Verdana" pitchFamily="34" charset="0"/>
                <a:ea typeface="Verdana" pitchFamily="34" charset="0"/>
                <a:cs typeface="Verdana" pitchFamily="34" charset="0"/>
              </a:rPr>
              <a:t>παχυμέτρου</a:t>
            </a:r>
            <a:r>
              <a:rPr lang="el-GR" sz="2200" dirty="0" smtClean="0">
                <a:latin typeface="Verdana" pitchFamily="34" charset="0"/>
                <a:ea typeface="Verdana" pitchFamily="34" charset="0"/>
                <a:cs typeface="Verdana" pitchFamily="34" charset="0"/>
              </a:rPr>
              <a:t> φέρει υποδιαιρέσεις με ορισμένο μήκος ανάλογα με το σύστημα μονάδων μέτρησης. Έστω ότι το μήκος μιας υποδιαίρεσης στην κύρια κλίμακα είναι 1 μονάδα. Στην κλίμακα του </a:t>
            </a:r>
            <a:r>
              <a:rPr lang="el-GR" sz="2200" dirty="0" err="1" smtClean="0">
                <a:latin typeface="Verdana" pitchFamily="34" charset="0"/>
                <a:ea typeface="Verdana" pitchFamily="34" charset="0"/>
                <a:cs typeface="Verdana" pitchFamily="34" charset="0"/>
              </a:rPr>
              <a:t>βερνιέρου</a:t>
            </a:r>
            <a:r>
              <a:rPr lang="el-GR" sz="2200" dirty="0" smtClean="0">
                <a:latin typeface="Verdana" pitchFamily="34" charset="0"/>
                <a:ea typeface="Verdana" pitchFamily="34" charset="0"/>
                <a:cs typeface="Verdana" pitchFamily="34" charset="0"/>
              </a:rPr>
              <a:t>, μήκος ίσο με 9 μονάδες της κύριας κλίμακας διαιρείται σε 10 ίσα μέρη. Η κάθε υποδιαίρεση στην κλίμακα του </a:t>
            </a:r>
            <a:r>
              <a:rPr lang="el-GR" sz="2200" dirty="0" err="1" smtClean="0">
                <a:latin typeface="Verdana" pitchFamily="34" charset="0"/>
                <a:ea typeface="Verdana" pitchFamily="34" charset="0"/>
                <a:cs typeface="Verdana" pitchFamily="34" charset="0"/>
              </a:rPr>
              <a:t>βερνιέρου</a:t>
            </a:r>
            <a:r>
              <a:rPr lang="el-GR" sz="2200" dirty="0" smtClean="0">
                <a:latin typeface="Verdana" pitchFamily="34" charset="0"/>
                <a:ea typeface="Verdana" pitchFamily="34" charset="0"/>
                <a:cs typeface="Verdana" pitchFamily="34" charset="0"/>
              </a:rPr>
              <a:t> έχει μήκος ίσο με 9/10 (0,9) μονάδες. </a:t>
            </a:r>
          </a:p>
          <a:p>
            <a:pPr marL="0" indent="0" algn="just">
              <a:buNone/>
            </a:pPr>
            <a:r>
              <a:rPr lang="el-GR" sz="2200" dirty="0" smtClean="0">
                <a:latin typeface="Verdana" pitchFamily="34" charset="0"/>
                <a:ea typeface="Verdana" pitchFamily="34" charset="0"/>
                <a:cs typeface="Verdana" pitchFamily="34" charset="0"/>
              </a:rPr>
              <a:t>Η διαφορά μεταξύ μιας υποδιαίρεσης της κύριας κλίμακας και μιας της κλίμακας </a:t>
            </a:r>
            <a:r>
              <a:rPr lang="el-GR" sz="2200" dirty="0" err="1" smtClean="0">
                <a:latin typeface="Verdana" pitchFamily="34" charset="0"/>
                <a:ea typeface="Verdana" pitchFamily="34" charset="0"/>
                <a:cs typeface="Verdana" pitchFamily="34" charset="0"/>
              </a:rPr>
              <a:t>βερνιέρου</a:t>
            </a:r>
            <a:r>
              <a:rPr lang="el-GR" sz="2200" dirty="0" smtClean="0">
                <a:latin typeface="Verdana" pitchFamily="34" charset="0"/>
                <a:ea typeface="Verdana" pitchFamily="34" charset="0"/>
                <a:cs typeface="Verdana" pitchFamily="34" charset="0"/>
              </a:rPr>
              <a:t> είναι ίση με </a:t>
            </a:r>
            <a:r>
              <a:rPr lang="el-GR" sz="2200" b="1" dirty="0" smtClean="0">
                <a:latin typeface="Verdana" pitchFamily="34" charset="0"/>
                <a:ea typeface="Verdana" pitchFamily="34" charset="0"/>
                <a:cs typeface="Verdana" pitchFamily="34" charset="0"/>
              </a:rPr>
              <a:t>1 – 0,9 = 0,1 μονάδες μήκους </a:t>
            </a:r>
            <a:r>
              <a:rPr lang="el-GR" sz="2200" dirty="0" smtClean="0">
                <a:latin typeface="Verdana" pitchFamily="34" charset="0"/>
                <a:ea typeface="Verdana" pitchFamily="34" charset="0"/>
                <a:cs typeface="Verdana" pitchFamily="34" charset="0"/>
              </a:rPr>
              <a:t>και είναι στην πραγματικότητα </a:t>
            </a:r>
            <a:r>
              <a:rPr lang="el-GR" sz="2200" b="1" dirty="0" smtClean="0">
                <a:latin typeface="Verdana" pitchFamily="34" charset="0"/>
                <a:ea typeface="Verdana" pitchFamily="34" charset="0"/>
                <a:cs typeface="Verdana" pitchFamily="34" charset="0"/>
              </a:rPr>
              <a:t>ο βαθμός ακριβείας μέτρησης του οργάνου.</a:t>
            </a:r>
          </a:p>
          <a:p>
            <a:pPr marL="0" indent="0" algn="just">
              <a:buNone/>
            </a:pPr>
            <a:endParaRPr lang="el-GR" sz="2800" dirty="0" smtClean="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95536" y="404664"/>
            <a:ext cx="8291264" cy="5721499"/>
          </a:xfrm>
        </p:spPr>
        <p:txBody>
          <a:bodyPr>
            <a:normAutofit fontScale="70000" lnSpcReduction="20000"/>
          </a:bodyPr>
          <a:lstStyle/>
          <a:p>
            <a:pPr marL="0" indent="0" algn="just">
              <a:buNone/>
            </a:pPr>
            <a:r>
              <a:rPr lang="el-GR" sz="2900" dirty="0" smtClean="0">
                <a:latin typeface="Verdana" pitchFamily="34" charset="0"/>
                <a:ea typeface="Verdana" pitchFamily="34" charset="0"/>
                <a:cs typeface="Verdana" pitchFamily="34" charset="0"/>
              </a:rPr>
              <a:t>Γενικά ο βαθμός ακριβείας μέτρησης των </a:t>
            </a:r>
            <a:r>
              <a:rPr lang="el-GR" sz="2900" dirty="0" err="1" smtClean="0">
                <a:latin typeface="Verdana" pitchFamily="34" charset="0"/>
                <a:ea typeface="Verdana" pitchFamily="34" charset="0"/>
                <a:cs typeface="Verdana" pitchFamily="34" charset="0"/>
              </a:rPr>
              <a:t>παχυμέτρων</a:t>
            </a:r>
            <a:r>
              <a:rPr lang="el-GR" sz="2900" dirty="0" smtClean="0">
                <a:latin typeface="Verdana" pitchFamily="34" charset="0"/>
                <a:ea typeface="Verdana" pitchFamily="34" charset="0"/>
                <a:cs typeface="Verdana" pitchFamily="34" charset="0"/>
              </a:rPr>
              <a:t> </a:t>
            </a:r>
            <a:r>
              <a:rPr lang="el-GR" sz="2900" dirty="0" err="1" smtClean="0">
                <a:latin typeface="Verdana" pitchFamily="34" charset="0"/>
                <a:ea typeface="Verdana" pitchFamily="34" charset="0"/>
                <a:cs typeface="Verdana" pitchFamily="34" charset="0"/>
              </a:rPr>
              <a:t>βερνιέρου</a:t>
            </a:r>
            <a:r>
              <a:rPr lang="el-GR" sz="2900" dirty="0" smtClean="0">
                <a:latin typeface="Verdana" pitchFamily="34" charset="0"/>
                <a:ea typeface="Verdana" pitchFamily="34" charset="0"/>
                <a:cs typeface="Verdana" pitchFamily="34" charset="0"/>
              </a:rPr>
              <a:t> μπορεί να υπολογιστεί από την ακόλουθη σχέση:</a:t>
            </a:r>
          </a:p>
          <a:p>
            <a:pPr marL="0" indent="0" algn="just">
              <a:buNone/>
            </a:pPr>
            <a:endParaRPr lang="el-GR" dirty="0" smtClean="0">
              <a:latin typeface="Verdana" pitchFamily="34" charset="0"/>
              <a:ea typeface="Verdana" pitchFamily="34" charset="0"/>
              <a:cs typeface="Verdana" pitchFamily="34" charset="0"/>
            </a:endParaRPr>
          </a:p>
          <a:p>
            <a:pPr marL="0" indent="0" algn="just">
              <a:buNone/>
            </a:pPr>
            <a:endParaRPr lang="el-GR" dirty="0" smtClean="0">
              <a:latin typeface="Verdana" pitchFamily="34" charset="0"/>
              <a:ea typeface="Verdana" pitchFamily="34" charset="0"/>
              <a:cs typeface="Verdana" pitchFamily="34" charset="0"/>
            </a:endParaRPr>
          </a:p>
          <a:p>
            <a:pPr marL="0" indent="0" algn="just">
              <a:buNone/>
            </a:pPr>
            <a:endParaRPr lang="el-GR" dirty="0" smtClean="0">
              <a:latin typeface="Verdana" pitchFamily="34" charset="0"/>
              <a:ea typeface="Verdana" pitchFamily="34" charset="0"/>
              <a:cs typeface="Verdana" pitchFamily="34" charset="0"/>
            </a:endParaRPr>
          </a:p>
          <a:p>
            <a:pPr marL="0" indent="0" algn="just">
              <a:buNone/>
            </a:pPr>
            <a:r>
              <a:rPr lang="el-GR" dirty="0" smtClean="0">
                <a:latin typeface="Verdana" pitchFamily="34" charset="0"/>
                <a:ea typeface="Verdana" pitchFamily="34" charset="0"/>
                <a:cs typeface="Verdana" pitchFamily="34" charset="0"/>
              </a:rPr>
              <a:t>Όπου:</a:t>
            </a:r>
          </a:p>
          <a:p>
            <a:pPr marL="0" indent="0" algn="just">
              <a:buNone/>
            </a:pPr>
            <a:r>
              <a:rPr lang="el-GR" b="1" dirty="0" smtClean="0">
                <a:latin typeface="Verdana" pitchFamily="34" charset="0"/>
                <a:ea typeface="Verdana" pitchFamily="34" charset="0"/>
                <a:cs typeface="Verdana" pitchFamily="34" charset="0"/>
              </a:rPr>
              <a:t>Α - Βαθμός ακριβείας μέτρησης του οργάνου</a:t>
            </a:r>
            <a:endParaRPr lang="en-US" b="1" dirty="0" smtClean="0">
              <a:latin typeface="Verdana" pitchFamily="34" charset="0"/>
              <a:ea typeface="Verdana" pitchFamily="34" charset="0"/>
              <a:cs typeface="Verdana" pitchFamily="34" charset="0"/>
            </a:endParaRPr>
          </a:p>
          <a:p>
            <a:pPr marL="0" indent="0" algn="just">
              <a:buNone/>
            </a:pPr>
            <a:r>
              <a:rPr lang="en-US" b="1" dirty="0" smtClean="0">
                <a:latin typeface="Verdana" pitchFamily="34" charset="0"/>
                <a:ea typeface="Verdana" pitchFamily="34" charset="0"/>
                <a:cs typeface="Verdana" pitchFamily="34" charset="0"/>
              </a:rPr>
              <a:t>l</a:t>
            </a:r>
            <a:r>
              <a:rPr lang="el-GR" b="1" dirty="0" smtClean="0">
                <a:latin typeface="Verdana" pitchFamily="34" charset="0"/>
                <a:ea typeface="Verdana" pitchFamily="34" charset="0"/>
                <a:cs typeface="Verdana" pitchFamily="34" charset="0"/>
              </a:rPr>
              <a:t>s - Μήκος υποδιαίρεσης κύριας κλίμακας</a:t>
            </a:r>
            <a:endParaRPr lang="en-US" b="1" dirty="0" smtClean="0">
              <a:latin typeface="Verdana" pitchFamily="34" charset="0"/>
              <a:ea typeface="Verdana" pitchFamily="34" charset="0"/>
              <a:cs typeface="Verdana" pitchFamily="34" charset="0"/>
            </a:endParaRPr>
          </a:p>
          <a:p>
            <a:pPr marL="0" indent="0" algn="just">
              <a:buNone/>
            </a:pPr>
            <a:r>
              <a:rPr lang="en-US" b="1" dirty="0" smtClean="0">
                <a:latin typeface="Verdana" pitchFamily="34" charset="0"/>
                <a:ea typeface="Verdana" pitchFamily="34" charset="0"/>
                <a:cs typeface="Verdana" pitchFamily="34" charset="0"/>
              </a:rPr>
              <a:t>l</a:t>
            </a:r>
            <a:r>
              <a:rPr lang="el-GR" b="1" dirty="0" smtClean="0">
                <a:latin typeface="Verdana" pitchFamily="34" charset="0"/>
                <a:ea typeface="Verdana" pitchFamily="34" charset="0"/>
                <a:cs typeface="Verdana" pitchFamily="34" charset="0"/>
              </a:rPr>
              <a:t>v – Μήκος</a:t>
            </a:r>
            <a:r>
              <a:rPr lang="en-US" b="1" dirty="0" smtClean="0">
                <a:latin typeface="Verdana" pitchFamily="34" charset="0"/>
                <a:ea typeface="Verdana" pitchFamily="34" charset="0"/>
                <a:cs typeface="Verdana" pitchFamily="34" charset="0"/>
              </a:rPr>
              <a:t> </a:t>
            </a:r>
            <a:r>
              <a:rPr lang="el-GR" dirty="0" smtClean="0">
                <a:latin typeface="Verdana" pitchFamily="34" charset="0"/>
                <a:ea typeface="Verdana" pitchFamily="34" charset="0"/>
                <a:cs typeface="Verdana" pitchFamily="34" charset="0"/>
              </a:rPr>
              <a:t>κλίμακας </a:t>
            </a:r>
            <a:r>
              <a:rPr lang="el-GR" dirty="0" err="1" smtClean="0">
                <a:latin typeface="Verdana" pitchFamily="34" charset="0"/>
                <a:ea typeface="Verdana" pitchFamily="34" charset="0"/>
                <a:cs typeface="Verdana" pitchFamily="34" charset="0"/>
              </a:rPr>
              <a:t>βερνιέρου</a:t>
            </a:r>
            <a:endParaRPr lang="en-US" dirty="0" smtClean="0">
              <a:latin typeface="Verdana" pitchFamily="34" charset="0"/>
              <a:ea typeface="Verdana" pitchFamily="34" charset="0"/>
              <a:cs typeface="Verdana" pitchFamily="34" charset="0"/>
            </a:endParaRPr>
          </a:p>
          <a:p>
            <a:pPr marL="0" indent="0" algn="just">
              <a:buNone/>
            </a:pPr>
            <a:r>
              <a:rPr lang="el-GR" b="1" dirty="0" smtClean="0">
                <a:latin typeface="Verdana" pitchFamily="34" charset="0"/>
                <a:ea typeface="Verdana" pitchFamily="34" charset="0"/>
                <a:cs typeface="Verdana" pitchFamily="34" charset="0"/>
              </a:rPr>
              <a:t>n - Αριθμός υποδιαιρέσεων της κλίμακας </a:t>
            </a:r>
            <a:r>
              <a:rPr lang="el-GR" b="1" dirty="0" err="1" smtClean="0">
                <a:latin typeface="Verdana" pitchFamily="34" charset="0"/>
                <a:ea typeface="Verdana" pitchFamily="34" charset="0"/>
                <a:cs typeface="Verdana" pitchFamily="34" charset="0"/>
              </a:rPr>
              <a:t>βερνιέρου</a:t>
            </a:r>
            <a:r>
              <a:rPr lang="el-GR" b="1" dirty="0" smtClean="0">
                <a:latin typeface="Verdana" pitchFamily="34" charset="0"/>
                <a:ea typeface="Verdana" pitchFamily="34" charset="0"/>
                <a:cs typeface="Verdana" pitchFamily="34" charset="0"/>
              </a:rPr>
              <a:t>. Εφαρμογή της πιο πάνω σχέσης στο</a:t>
            </a:r>
          </a:p>
          <a:p>
            <a:pPr marL="0" indent="0" algn="just">
              <a:buNone/>
            </a:pPr>
            <a:r>
              <a:rPr lang="el-GR" dirty="0" err="1" smtClean="0">
                <a:latin typeface="Verdana" pitchFamily="34" charset="0"/>
                <a:ea typeface="Verdana" pitchFamily="34" charset="0"/>
                <a:cs typeface="Verdana" pitchFamily="34" charset="0"/>
              </a:rPr>
              <a:t>π.χ</a:t>
            </a:r>
            <a:r>
              <a:rPr lang="el-GR" dirty="0" smtClean="0">
                <a:latin typeface="Verdana" pitchFamily="34" charset="0"/>
                <a:ea typeface="Verdana" pitchFamily="34" charset="0"/>
                <a:cs typeface="Verdana" pitchFamily="34" charset="0"/>
              </a:rPr>
              <a:t> στο προηγούμενο </a:t>
            </a:r>
            <a:endParaRPr lang="en-US" dirty="0" smtClean="0">
              <a:latin typeface="Verdana" pitchFamily="34" charset="0"/>
              <a:ea typeface="Verdana" pitchFamily="34" charset="0"/>
              <a:cs typeface="Verdana" pitchFamily="34" charset="0"/>
            </a:endParaRPr>
          </a:p>
          <a:p>
            <a:pPr marL="0" indent="0" algn="just">
              <a:buNone/>
            </a:pPr>
            <a:r>
              <a:rPr lang="en-US" dirty="0" smtClean="0">
                <a:latin typeface="Verdana" pitchFamily="34" charset="0"/>
                <a:ea typeface="Verdana" pitchFamily="34" charset="0"/>
                <a:cs typeface="Verdana" pitchFamily="34" charset="0"/>
              </a:rPr>
              <a:t>l</a:t>
            </a:r>
            <a:r>
              <a:rPr lang="el-GR" dirty="0" smtClean="0">
                <a:latin typeface="Verdana" pitchFamily="34" charset="0"/>
                <a:ea typeface="Verdana" pitchFamily="34" charset="0"/>
                <a:cs typeface="Verdana" pitchFamily="34" charset="0"/>
              </a:rPr>
              <a:t>s =1 μονάδα μήκους,</a:t>
            </a:r>
            <a:r>
              <a:rPr lang="en-US" dirty="0" smtClean="0">
                <a:latin typeface="Verdana" pitchFamily="34" charset="0"/>
                <a:ea typeface="Verdana" pitchFamily="34" charset="0"/>
                <a:cs typeface="Verdana" pitchFamily="34" charset="0"/>
              </a:rPr>
              <a:t> l</a:t>
            </a:r>
            <a:r>
              <a:rPr lang="el-GR" dirty="0" smtClean="0">
                <a:latin typeface="Verdana" pitchFamily="34" charset="0"/>
                <a:ea typeface="Verdana" pitchFamily="34" charset="0"/>
                <a:cs typeface="Verdana" pitchFamily="34" charset="0"/>
              </a:rPr>
              <a:t>v = 9 μονάδες μήκους , n = 10 τότε: </a:t>
            </a:r>
            <a:r>
              <a:rPr lang="en-US" dirty="0" smtClean="0">
                <a:latin typeface="Verdana" pitchFamily="34" charset="0"/>
                <a:ea typeface="Verdana" pitchFamily="34" charset="0"/>
                <a:cs typeface="Verdana" pitchFamily="34" charset="0"/>
              </a:rPr>
              <a:t>  </a:t>
            </a:r>
            <a:r>
              <a:rPr lang="el-GR" dirty="0" smtClean="0">
                <a:latin typeface="Verdana" pitchFamily="34" charset="0"/>
                <a:ea typeface="Verdana" pitchFamily="34" charset="0"/>
                <a:cs typeface="Verdana" pitchFamily="34" charset="0"/>
              </a:rPr>
              <a:t>     Α = 1- 9/10</a:t>
            </a:r>
          </a:p>
          <a:p>
            <a:pPr marL="0" indent="0" algn="just">
              <a:buNone/>
            </a:pPr>
            <a:r>
              <a:rPr lang="el-GR" dirty="0" smtClean="0">
                <a:latin typeface="Verdana" pitchFamily="34" charset="0"/>
                <a:ea typeface="Verdana" pitchFamily="34" charset="0"/>
                <a:cs typeface="Verdana" pitchFamily="34" charset="0"/>
              </a:rPr>
              <a:t>		= 1- 0.9 </a:t>
            </a:r>
          </a:p>
          <a:p>
            <a:pPr marL="0" indent="0" algn="just">
              <a:buNone/>
            </a:pPr>
            <a:r>
              <a:rPr lang="el-GR" dirty="0" smtClean="0">
                <a:latin typeface="Verdana" pitchFamily="34" charset="0"/>
                <a:ea typeface="Verdana" pitchFamily="34" charset="0"/>
                <a:cs typeface="Verdana" pitchFamily="34" charset="0"/>
              </a:rPr>
              <a:t>		= 0.1 μονάδες μήκους</a:t>
            </a:r>
          </a:p>
          <a:p>
            <a:pPr>
              <a:buNone/>
            </a:pPr>
            <a:endParaRPr lang="el-GR" dirty="0"/>
          </a:p>
        </p:txBody>
      </p:sp>
      <p:pic>
        <p:nvPicPr>
          <p:cNvPr id="4" name="3 - Εικόνα" descr="arxes5.jpg"/>
          <p:cNvPicPr>
            <a:picLocks noChangeAspect="1"/>
          </p:cNvPicPr>
          <p:nvPr/>
        </p:nvPicPr>
        <p:blipFill>
          <a:blip r:embed="rId2" cstate="print"/>
          <a:stretch>
            <a:fillRect/>
          </a:stretch>
        </p:blipFill>
        <p:spPr>
          <a:xfrm>
            <a:off x="2987824" y="1124744"/>
            <a:ext cx="2664296" cy="98914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smtClean="0">
                <a:latin typeface="Verdana" pitchFamily="34" charset="0"/>
                <a:ea typeface="Verdana" pitchFamily="34" charset="0"/>
                <a:cs typeface="Verdana" pitchFamily="34" charset="0"/>
              </a:rPr>
              <a:t>4. ΣΥΣΤΗΜΑΤΑ ΜΟΝΑΔΩΝ ΜΕΤΡΗΣΗΣ - ΣΤΟΙΧΕΙΑ ΜΕΤΡΟΛΟΓΙΑΣ.</a:t>
            </a:r>
            <a:endParaRPr lang="el-GR" sz="2800" b="1" dirty="0">
              <a:latin typeface="Verdana" pitchFamily="34" charset="0"/>
              <a:ea typeface="Verdana" pitchFamily="34" charset="0"/>
              <a:cs typeface="Verdana" pitchFamily="34" charset="0"/>
            </a:endParaRPr>
          </a:p>
        </p:txBody>
      </p:sp>
      <p:sp>
        <p:nvSpPr>
          <p:cNvPr id="3" name="2 - Θέση περιεχομένου"/>
          <p:cNvSpPr>
            <a:spLocks noGrp="1"/>
          </p:cNvSpPr>
          <p:nvPr>
            <p:ph idx="1"/>
          </p:nvPr>
        </p:nvSpPr>
        <p:spPr/>
        <p:txBody>
          <a:bodyPr>
            <a:noAutofit/>
          </a:bodyPr>
          <a:lstStyle/>
          <a:p>
            <a:r>
              <a:rPr lang="el-GR" sz="1600" b="1" dirty="0" smtClean="0">
                <a:latin typeface="Verdana" pitchFamily="34" charset="0"/>
                <a:ea typeface="Verdana" pitchFamily="34" charset="0"/>
              </a:rPr>
              <a:t>Μετρολογία:  </a:t>
            </a:r>
            <a:r>
              <a:rPr lang="el-GR" sz="1600" dirty="0" smtClean="0">
                <a:latin typeface="Verdana" pitchFamily="34" charset="0"/>
                <a:ea typeface="Verdana" pitchFamily="34" charset="0"/>
              </a:rPr>
              <a:t>είναι ο κλάδος της επιστήμης που ασχολείται με τη μέτρηση.</a:t>
            </a:r>
          </a:p>
          <a:p>
            <a:r>
              <a:rPr lang="el-GR" sz="1600" b="1" dirty="0" smtClean="0">
                <a:latin typeface="Verdana" pitchFamily="34" charset="0"/>
                <a:ea typeface="Verdana" pitchFamily="34" charset="0"/>
              </a:rPr>
              <a:t>Μέτρηση: </a:t>
            </a:r>
            <a:r>
              <a:rPr lang="el-GR" sz="1600" dirty="0" smtClean="0">
                <a:latin typeface="Verdana" pitchFamily="34" charset="0"/>
                <a:ea typeface="Verdana" pitchFamily="34" charset="0"/>
              </a:rPr>
              <a:t>ονομάζεται η σύγκριση ενός μεγέθους με ένα άλλο πρότυπο μέγεθος, το οποίο λαμβάνεται σαν η  πρότυπη μονάδα μέτρησης.</a:t>
            </a:r>
          </a:p>
          <a:p>
            <a:r>
              <a:rPr lang="el-GR" sz="1600" b="1" dirty="0" smtClean="0">
                <a:latin typeface="Verdana" pitchFamily="34" charset="0"/>
                <a:ea typeface="Verdana" pitchFamily="34" charset="0"/>
              </a:rPr>
              <a:t>Πρότυπη μονάδα μέτρησης </a:t>
            </a:r>
            <a:r>
              <a:rPr lang="el-GR" sz="1600" dirty="0" smtClean="0">
                <a:latin typeface="Verdana" pitchFamily="34" charset="0"/>
                <a:ea typeface="Verdana" pitchFamily="34" charset="0"/>
              </a:rPr>
              <a:t>είναι μια μονάδα που μπορεί να αναπαραχθεί σε οποιοδήποτε μέρος του κόσμου σε πολύ μεγάλη ακρίβεια (</a:t>
            </a:r>
            <a:r>
              <a:rPr lang="el-GR" sz="1600" dirty="0" err="1" smtClean="0">
                <a:latin typeface="Verdana" pitchFamily="34" charset="0"/>
                <a:ea typeface="Verdana" pitchFamily="34" charset="0"/>
              </a:rPr>
              <a:t>π.χ</a:t>
            </a:r>
            <a:r>
              <a:rPr lang="el-GR" sz="1600" dirty="0" smtClean="0">
                <a:latin typeface="Verdana" pitchFamily="34" charset="0"/>
                <a:ea typeface="Verdana" pitchFamily="34" charset="0"/>
              </a:rPr>
              <a:t> το μέτρο)</a:t>
            </a:r>
          </a:p>
          <a:p>
            <a:r>
              <a:rPr lang="el-GR" sz="1600" b="1" dirty="0" smtClean="0">
                <a:latin typeface="Verdana" pitchFamily="34" charset="0"/>
                <a:ea typeface="Verdana" pitchFamily="34" charset="0"/>
              </a:rPr>
              <a:t>Φαινόμενα: </a:t>
            </a:r>
            <a:r>
              <a:rPr lang="el-GR" sz="1600" dirty="0" smtClean="0">
                <a:latin typeface="Verdana" pitchFamily="34" charset="0"/>
                <a:ea typeface="Verdana" pitchFamily="34" charset="0"/>
              </a:rPr>
              <a:t>είναι οι διάφορες μεταβολές που συμβαίνουν στην φύση. π.χ. εάν αφήσουμε ελεύθερη μία πέτρα από κάποιο ύψος, θα πέσει στο έδαφος, εάν προσφέρουμε θερμότητα σε κάποια ποσότητα νερού θα αρχίσει να βράζει.</a:t>
            </a:r>
          </a:p>
          <a:p>
            <a:r>
              <a:rPr lang="el-GR" sz="1600" b="1" dirty="0" smtClean="0">
                <a:latin typeface="Verdana" pitchFamily="34" charset="0"/>
                <a:ea typeface="Verdana" pitchFamily="34" charset="0"/>
              </a:rPr>
              <a:t>Φυσικά φαινόμενα: </a:t>
            </a:r>
            <a:r>
              <a:rPr lang="el-GR" sz="1600" dirty="0" smtClean="0">
                <a:latin typeface="Verdana" pitchFamily="34" charset="0"/>
                <a:ea typeface="Verdana" pitchFamily="34" charset="0"/>
              </a:rPr>
              <a:t>είναι όλα εκείνα τα φαινόμενα στα οποία δεν αλλάζει η σύσταση τους</a:t>
            </a:r>
          </a:p>
          <a:p>
            <a:r>
              <a:rPr lang="el-GR" sz="1600" b="1" dirty="0" smtClean="0">
                <a:latin typeface="Verdana" pitchFamily="34" charset="0"/>
                <a:ea typeface="Verdana" pitchFamily="34" charset="0"/>
              </a:rPr>
              <a:t>Χημικά φαινόμενα: </a:t>
            </a:r>
            <a:r>
              <a:rPr lang="el-GR" sz="1600" dirty="0" smtClean="0">
                <a:latin typeface="Verdana" pitchFamily="34" charset="0"/>
                <a:ea typeface="Verdana" pitchFamily="34" charset="0"/>
              </a:rPr>
              <a:t>είναι τα φαινόμενα εκείνα στα οποία επέρχονται ριζικές μεταβολές στη σύσταση των σωμάτων.</a:t>
            </a:r>
          </a:p>
          <a:p>
            <a:r>
              <a:rPr lang="el-GR" sz="1600" b="1" dirty="0" smtClean="0">
                <a:latin typeface="Verdana" pitchFamily="34" charset="0"/>
                <a:ea typeface="Verdana" pitchFamily="34" charset="0"/>
              </a:rPr>
              <a:t>Φυσικά μεγέθη: </a:t>
            </a:r>
            <a:r>
              <a:rPr lang="el-GR" sz="1600" dirty="0" smtClean="0">
                <a:latin typeface="Verdana" pitchFamily="34" charset="0"/>
                <a:ea typeface="Verdana" pitchFamily="34" charset="0"/>
              </a:rPr>
              <a:t>είναι τα διάφορα μεγέθη τα οποία χρησιμοποιούνται για την περιγραφή των φυσικών φαινομένων. Π.χ. η θερμοκρασία της φλόγας, η μάζα της πέτρας.</a:t>
            </a:r>
            <a:endParaRPr lang="el-GR" sz="1600" b="1"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arxes3.jpg"/>
          <p:cNvPicPr>
            <a:picLocks noChangeAspect="1"/>
          </p:cNvPicPr>
          <p:nvPr/>
        </p:nvPicPr>
        <p:blipFill>
          <a:blip r:embed="rId2" cstate="print"/>
          <a:stretch>
            <a:fillRect/>
          </a:stretch>
        </p:blipFill>
        <p:spPr>
          <a:xfrm>
            <a:off x="1691680" y="1124744"/>
            <a:ext cx="5472608" cy="2973979"/>
          </a:xfrm>
          <a:prstGeom prst="rect">
            <a:avLst/>
          </a:prstGeom>
        </p:spPr>
      </p:pic>
      <p:sp>
        <p:nvSpPr>
          <p:cNvPr id="2" name="1 - Τίτλος"/>
          <p:cNvSpPr>
            <a:spLocks noGrp="1"/>
          </p:cNvSpPr>
          <p:nvPr>
            <p:ph type="title"/>
          </p:nvPr>
        </p:nvSpPr>
        <p:spPr/>
        <p:txBody>
          <a:bodyPr>
            <a:normAutofit/>
          </a:bodyPr>
          <a:lstStyle/>
          <a:p>
            <a:r>
              <a:rPr lang="el-GR" sz="2800" b="1" dirty="0" err="1" smtClean="0">
                <a:latin typeface="Verdana" pitchFamily="34" charset="0"/>
                <a:ea typeface="Verdana" pitchFamily="34" charset="0"/>
                <a:cs typeface="Verdana" pitchFamily="34" charset="0"/>
              </a:rPr>
              <a:t>Παχύμετρο</a:t>
            </a:r>
            <a:r>
              <a:rPr lang="el-GR" sz="2800" b="1" dirty="0" smtClean="0">
                <a:latin typeface="Verdana" pitchFamily="34" charset="0"/>
                <a:ea typeface="Verdana" pitchFamily="34" charset="0"/>
                <a:cs typeface="Verdana" pitchFamily="34" charset="0"/>
              </a:rPr>
              <a:t> με βαθμό ακριβείας 0,1 mm</a:t>
            </a:r>
            <a:endParaRPr lang="el-GR" sz="2800" dirty="0">
              <a:latin typeface="Verdana" pitchFamily="34" charset="0"/>
              <a:ea typeface="Verdana" pitchFamily="34" charset="0"/>
              <a:cs typeface="Verdana" pitchFamily="34" charset="0"/>
            </a:endParaRPr>
          </a:p>
        </p:txBody>
      </p:sp>
      <p:sp>
        <p:nvSpPr>
          <p:cNvPr id="3" name="2 - Θέση περιεχομένου"/>
          <p:cNvSpPr>
            <a:spLocks noGrp="1"/>
          </p:cNvSpPr>
          <p:nvPr>
            <p:ph idx="1"/>
          </p:nvPr>
        </p:nvSpPr>
        <p:spPr/>
        <p:txBody>
          <a:bodyPr>
            <a:normAutofit fontScale="92500" lnSpcReduction="10000"/>
          </a:bodyPr>
          <a:lstStyle/>
          <a:p>
            <a:pPr marL="0" indent="0">
              <a:buNone/>
            </a:pPr>
            <a:endParaRPr lang="en-US" sz="3100" dirty="0" smtClean="0">
              <a:latin typeface="Verdana" pitchFamily="34" charset="0"/>
              <a:ea typeface="Verdana" pitchFamily="34" charset="0"/>
              <a:cs typeface="Verdana" pitchFamily="34" charset="0"/>
            </a:endParaRPr>
          </a:p>
          <a:p>
            <a:pPr marL="0" indent="0">
              <a:buNone/>
            </a:pPr>
            <a:endParaRPr lang="en-US" sz="3100" dirty="0" smtClean="0">
              <a:latin typeface="Verdana" pitchFamily="34" charset="0"/>
              <a:ea typeface="Verdana" pitchFamily="34" charset="0"/>
              <a:cs typeface="Verdana" pitchFamily="34" charset="0"/>
            </a:endParaRPr>
          </a:p>
          <a:p>
            <a:pPr marL="0" indent="0">
              <a:buNone/>
            </a:pPr>
            <a:endParaRPr lang="en-US" sz="3100" dirty="0" smtClean="0">
              <a:latin typeface="Verdana" pitchFamily="34" charset="0"/>
              <a:ea typeface="Verdana" pitchFamily="34" charset="0"/>
              <a:cs typeface="Verdana" pitchFamily="34" charset="0"/>
            </a:endParaRPr>
          </a:p>
          <a:p>
            <a:pPr marL="0" indent="0">
              <a:buNone/>
            </a:pPr>
            <a:endParaRPr lang="en-US" sz="3100" dirty="0" smtClean="0">
              <a:latin typeface="Verdana" pitchFamily="34" charset="0"/>
              <a:ea typeface="Verdana" pitchFamily="34" charset="0"/>
              <a:cs typeface="Verdana" pitchFamily="34" charset="0"/>
            </a:endParaRPr>
          </a:p>
          <a:p>
            <a:pPr marL="0" indent="0">
              <a:buNone/>
            </a:pPr>
            <a:endParaRPr lang="en-US" sz="2200" dirty="0" smtClean="0">
              <a:latin typeface="Verdana" pitchFamily="34" charset="0"/>
              <a:ea typeface="Verdana" pitchFamily="34" charset="0"/>
              <a:cs typeface="Verdana" pitchFamily="34" charset="0"/>
            </a:endParaRPr>
          </a:p>
          <a:p>
            <a:pPr marL="0" indent="0">
              <a:buNone/>
            </a:pPr>
            <a:r>
              <a:rPr lang="el-GR" sz="2200" dirty="0" smtClean="0">
                <a:latin typeface="Verdana" pitchFamily="34" charset="0"/>
                <a:ea typeface="Verdana" pitchFamily="34" charset="0"/>
                <a:cs typeface="Verdana" pitchFamily="34" charset="0"/>
              </a:rPr>
              <a:t>Στο σχήμα φαίνεται </a:t>
            </a:r>
            <a:r>
              <a:rPr lang="el-GR" sz="2200" dirty="0" err="1" smtClean="0">
                <a:latin typeface="Verdana" pitchFamily="34" charset="0"/>
                <a:ea typeface="Verdana" pitchFamily="34" charset="0"/>
                <a:cs typeface="Verdana" pitchFamily="34" charset="0"/>
              </a:rPr>
              <a:t>παχύμετρο</a:t>
            </a:r>
            <a:r>
              <a:rPr lang="el-GR" sz="2200" dirty="0" smtClean="0">
                <a:latin typeface="Verdana" pitchFamily="34" charset="0"/>
                <a:ea typeface="Verdana" pitchFamily="34" charset="0"/>
                <a:cs typeface="Verdana" pitchFamily="34" charset="0"/>
              </a:rPr>
              <a:t> με βαθμό ακριβείας μέτρησης 0,1 mm, σε μηδενική ένδειξη. Η βαθμονόμηση των κλιμάκων του </a:t>
            </a:r>
            <a:r>
              <a:rPr lang="el-GR" sz="2200" dirty="0" err="1" smtClean="0">
                <a:latin typeface="Verdana" pitchFamily="34" charset="0"/>
                <a:ea typeface="Verdana" pitchFamily="34" charset="0"/>
                <a:cs typeface="Verdana" pitchFamily="34" charset="0"/>
              </a:rPr>
              <a:t>παχυμέτρου</a:t>
            </a:r>
            <a:r>
              <a:rPr lang="el-GR" sz="2200" dirty="0" smtClean="0">
                <a:latin typeface="Verdana" pitchFamily="34" charset="0"/>
                <a:ea typeface="Verdana" pitchFamily="34" charset="0"/>
                <a:cs typeface="Verdana" pitchFamily="34" charset="0"/>
              </a:rPr>
              <a:t> αυτού είναι η ακόλουθη:</a:t>
            </a:r>
          </a:p>
          <a:p>
            <a:pPr>
              <a:buNone/>
            </a:pPr>
            <a:r>
              <a:rPr lang="el-GR" sz="2200" dirty="0" smtClean="0">
                <a:latin typeface="Verdana" pitchFamily="34" charset="0"/>
                <a:ea typeface="Verdana" pitchFamily="34" charset="0"/>
                <a:cs typeface="Verdana" pitchFamily="34" charset="0"/>
              </a:rPr>
              <a:t>Μικρότερη υποδιαίρεση κύριας κλίμακας,</a:t>
            </a:r>
            <a:r>
              <a:rPr lang="en-US" sz="2200" dirty="0" smtClean="0">
                <a:latin typeface="Verdana" pitchFamily="34" charset="0"/>
                <a:ea typeface="Verdana" pitchFamily="34" charset="0"/>
                <a:cs typeface="Verdana" pitchFamily="34" charset="0"/>
              </a:rPr>
              <a:t> </a:t>
            </a:r>
            <a:r>
              <a:rPr lang="en-US" sz="2200" b="1" dirty="0" err="1" smtClean="0">
                <a:latin typeface="Verdana" pitchFamily="34" charset="0"/>
                <a:ea typeface="Verdana" pitchFamily="34" charset="0"/>
                <a:cs typeface="Verdana" pitchFamily="34" charset="0"/>
              </a:rPr>
              <a:t>ls</a:t>
            </a:r>
            <a:r>
              <a:rPr lang="en-US" sz="2200" b="1" dirty="0" smtClean="0">
                <a:latin typeface="Verdana" pitchFamily="34" charset="0"/>
                <a:ea typeface="Verdana" pitchFamily="34" charset="0"/>
                <a:cs typeface="Verdana" pitchFamily="34" charset="0"/>
              </a:rPr>
              <a:t> = 1 mm</a:t>
            </a:r>
          </a:p>
          <a:p>
            <a:pPr>
              <a:buNone/>
            </a:pPr>
            <a:r>
              <a:rPr lang="el-GR" sz="2200" dirty="0" smtClean="0">
                <a:latin typeface="Verdana" pitchFamily="34" charset="0"/>
                <a:ea typeface="Verdana" pitchFamily="34" charset="0"/>
                <a:cs typeface="Verdana" pitchFamily="34" charset="0"/>
              </a:rPr>
              <a:t>Μήκος κλίμακας </a:t>
            </a:r>
            <a:r>
              <a:rPr lang="el-GR" sz="2200" dirty="0" err="1" smtClean="0">
                <a:latin typeface="Verdana" pitchFamily="34" charset="0"/>
                <a:ea typeface="Verdana" pitchFamily="34" charset="0"/>
                <a:cs typeface="Verdana" pitchFamily="34" charset="0"/>
              </a:rPr>
              <a:t>βερνιέρου</a:t>
            </a:r>
            <a:r>
              <a:rPr lang="el-GR" sz="2200" dirty="0" smtClean="0">
                <a:latin typeface="Verdana" pitchFamily="34" charset="0"/>
                <a:ea typeface="Verdana" pitchFamily="34" charset="0"/>
                <a:cs typeface="Verdana" pitchFamily="34" charset="0"/>
              </a:rPr>
              <a:t>,</a:t>
            </a:r>
            <a:r>
              <a:rPr lang="en-US" sz="2200" dirty="0" smtClean="0">
                <a:latin typeface="Verdana" pitchFamily="34" charset="0"/>
                <a:ea typeface="Verdana" pitchFamily="34" charset="0"/>
                <a:cs typeface="Verdana" pitchFamily="34" charset="0"/>
              </a:rPr>
              <a:t> </a:t>
            </a:r>
            <a:r>
              <a:rPr lang="en-US" sz="2200" b="1" dirty="0" err="1" smtClean="0">
                <a:latin typeface="Verdana" pitchFamily="34" charset="0"/>
                <a:ea typeface="Verdana" pitchFamily="34" charset="0"/>
                <a:cs typeface="Verdana" pitchFamily="34" charset="0"/>
              </a:rPr>
              <a:t>lv = 9 mm</a:t>
            </a:r>
          </a:p>
          <a:p>
            <a:pPr>
              <a:buNone/>
            </a:pPr>
            <a:r>
              <a:rPr lang="el-GR" sz="2200" dirty="0" smtClean="0">
                <a:latin typeface="Verdana" pitchFamily="34" charset="0"/>
                <a:ea typeface="Verdana" pitchFamily="34" charset="0"/>
                <a:cs typeface="Verdana" pitchFamily="34" charset="0"/>
              </a:rPr>
              <a:t>Αριθμός υποδιαιρέσεων κλίμακας </a:t>
            </a:r>
            <a:r>
              <a:rPr lang="el-GR" sz="2200" dirty="0" err="1" smtClean="0">
                <a:latin typeface="Verdana" pitchFamily="34" charset="0"/>
                <a:ea typeface="Verdana" pitchFamily="34" charset="0"/>
                <a:cs typeface="Verdana" pitchFamily="34" charset="0"/>
              </a:rPr>
              <a:t>βερνιέρου</a:t>
            </a:r>
            <a:r>
              <a:rPr lang="el-GR" sz="2200" dirty="0" smtClean="0">
                <a:latin typeface="Verdana" pitchFamily="34" charset="0"/>
                <a:ea typeface="Verdana" pitchFamily="34" charset="0"/>
                <a:cs typeface="Verdana" pitchFamily="34" charset="0"/>
              </a:rPr>
              <a:t>, </a:t>
            </a:r>
            <a:r>
              <a:rPr lang="el-GR" sz="2200" b="1" dirty="0" err="1" smtClean="0">
                <a:latin typeface="Verdana" pitchFamily="34" charset="0"/>
                <a:ea typeface="Verdana" pitchFamily="34" charset="0"/>
                <a:cs typeface="Verdana" pitchFamily="34" charset="0"/>
              </a:rPr>
              <a:t>n =10</a:t>
            </a:r>
          </a:p>
          <a:p>
            <a:pPr>
              <a:buNone/>
            </a:pPr>
            <a:r>
              <a:rPr lang="el-GR" sz="2200" b="1" dirty="0" err="1" smtClean="0">
                <a:latin typeface="Verdana" pitchFamily="34" charset="0"/>
                <a:ea typeface="Verdana" pitchFamily="34" charset="0"/>
                <a:cs typeface="Verdana" pitchFamily="34" charset="0"/>
              </a:rPr>
              <a:t>Βαθμός ακριβείας μέτρησης του παχυμέτρου, Α =0.1 mm</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dirty="0" smtClean="0">
                <a:latin typeface="Verdana" pitchFamily="34" charset="0"/>
                <a:ea typeface="Verdana" pitchFamily="34" charset="0"/>
                <a:cs typeface="Verdana" pitchFamily="34" charset="0"/>
              </a:rPr>
              <a:t>Το παρακάτω σχήμα παρουσιάζει </a:t>
            </a:r>
            <a:r>
              <a:rPr lang="el-GR" sz="2400" dirty="0" err="1" smtClean="0">
                <a:latin typeface="Verdana" pitchFamily="34" charset="0"/>
                <a:ea typeface="Verdana" pitchFamily="34" charset="0"/>
                <a:cs typeface="Verdana" pitchFamily="34" charset="0"/>
              </a:rPr>
              <a:t>παχύμετρο</a:t>
            </a:r>
            <a:r>
              <a:rPr lang="el-GR" sz="2400" dirty="0" smtClean="0">
                <a:latin typeface="Verdana" pitchFamily="34" charset="0"/>
                <a:ea typeface="Verdana" pitchFamily="34" charset="0"/>
                <a:cs typeface="Verdana" pitchFamily="34" charset="0"/>
              </a:rPr>
              <a:t> με </a:t>
            </a:r>
            <a:r>
              <a:rPr lang="el-GR" sz="2400" b="1" dirty="0" smtClean="0">
                <a:latin typeface="Verdana" pitchFamily="34" charset="0"/>
                <a:ea typeface="Verdana" pitchFamily="34" charset="0"/>
                <a:cs typeface="Verdana" pitchFamily="34" charset="0"/>
              </a:rPr>
              <a:t>βαθμό ακριβείας 0,1 mm και ένδειξη 0,6 mm</a:t>
            </a:r>
            <a:endParaRPr lang="el-GR" sz="2400" dirty="0">
              <a:latin typeface="Verdana" pitchFamily="34" charset="0"/>
              <a:ea typeface="Verdana" pitchFamily="34" charset="0"/>
              <a:cs typeface="Verdana" pitchFamily="34" charset="0"/>
            </a:endParaRPr>
          </a:p>
        </p:txBody>
      </p:sp>
      <p:pic>
        <p:nvPicPr>
          <p:cNvPr id="4" name="3 - Θέση περιεχομένου" descr="arxes7.jpg"/>
          <p:cNvPicPr>
            <a:picLocks noGrp="1" noChangeAspect="1"/>
          </p:cNvPicPr>
          <p:nvPr>
            <p:ph idx="1"/>
          </p:nvPr>
        </p:nvPicPr>
        <p:blipFill>
          <a:blip r:embed="rId2" cstate="print"/>
          <a:stretch>
            <a:fillRect/>
          </a:stretch>
        </p:blipFill>
        <p:spPr>
          <a:xfrm>
            <a:off x="557453" y="1988840"/>
            <a:ext cx="8019955" cy="3744416"/>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arxes8.jpg"/>
          <p:cNvPicPr>
            <a:picLocks noChangeAspect="1"/>
          </p:cNvPicPr>
          <p:nvPr/>
        </p:nvPicPr>
        <p:blipFill>
          <a:blip r:embed="rId2" cstate="print"/>
          <a:stretch>
            <a:fillRect/>
          </a:stretch>
        </p:blipFill>
        <p:spPr>
          <a:xfrm>
            <a:off x="1619672" y="1052736"/>
            <a:ext cx="5976664" cy="3033126"/>
          </a:xfrm>
          <a:prstGeom prst="rect">
            <a:avLst/>
          </a:prstGeom>
        </p:spPr>
      </p:pic>
      <p:sp>
        <p:nvSpPr>
          <p:cNvPr id="2" name="1 - Τίτλος"/>
          <p:cNvSpPr>
            <a:spLocks noGrp="1"/>
          </p:cNvSpPr>
          <p:nvPr>
            <p:ph type="title"/>
          </p:nvPr>
        </p:nvSpPr>
        <p:spPr/>
        <p:txBody>
          <a:bodyPr>
            <a:normAutofit/>
          </a:bodyPr>
          <a:lstStyle/>
          <a:p>
            <a:r>
              <a:rPr lang="el-GR" sz="2800" b="1" dirty="0" err="1" smtClean="0">
                <a:latin typeface="Verdana" pitchFamily="34" charset="0"/>
                <a:ea typeface="Verdana" pitchFamily="34" charset="0"/>
                <a:cs typeface="Verdana" pitchFamily="34" charset="0"/>
              </a:rPr>
              <a:t>Παχύμετρο</a:t>
            </a:r>
            <a:r>
              <a:rPr lang="el-GR" sz="2800" b="1" dirty="0" smtClean="0">
                <a:latin typeface="Verdana" pitchFamily="34" charset="0"/>
                <a:ea typeface="Verdana" pitchFamily="34" charset="0"/>
                <a:cs typeface="Verdana" pitchFamily="34" charset="0"/>
              </a:rPr>
              <a:t> με βαθμό ακριβείας </a:t>
            </a:r>
            <a:r>
              <a:rPr lang="en-US" sz="2800" b="1" dirty="0" smtClean="0">
                <a:latin typeface="Verdana" pitchFamily="34" charset="0"/>
                <a:ea typeface="Verdana" pitchFamily="34" charset="0"/>
                <a:cs typeface="Verdana" pitchFamily="34" charset="0"/>
              </a:rPr>
              <a:t>0,05</a:t>
            </a:r>
            <a:r>
              <a:rPr lang="en-US" sz="2800" b="1" dirty="0" smtClean="0"/>
              <a:t> </a:t>
            </a:r>
            <a:r>
              <a:rPr lang="el-GR" sz="2800" b="1" dirty="0" smtClean="0">
                <a:latin typeface="Verdana" pitchFamily="34" charset="0"/>
                <a:ea typeface="Verdana" pitchFamily="34" charset="0"/>
                <a:cs typeface="Verdana" pitchFamily="34" charset="0"/>
              </a:rPr>
              <a:t>mm</a:t>
            </a:r>
            <a:endParaRPr lang="el-GR" sz="2800" dirty="0">
              <a:latin typeface="Verdana" pitchFamily="34" charset="0"/>
              <a:ea typeface="Verdana" pitchFamily="34" charset="0"/>
              <a:cs typeface="Verdana" pitchFamily="34" charset="0"/>
            </a:endParaRPr>
          </a:p>
        </p:txBody>
      </p:sp>
      <p:sp>
        <p:nvSpPr>
          <p:cNvPr id="3" name="2 - Θέση περιεχομένου"/>
          <p:cNvSpPr>
            <a:spLocks noGrp="1"/>
          </p:cNvSpPr>
          <p:nvPr>
            <p:ph idx="1"/>
          </p:nvPr>
        </p:nvSpPr>
        <p:spPr>
          <a:xfrm>
            <a:off x="457200" y="1600200"/>
            <a:ext cx="8291264" cy="4853136"/>
          </a:xfrm>
        </p:spPr>
        <p:txBody>
          <a:bodyPr>
            <a:normAutofit fontScale="92500" lnSpcReduction="20000"/>
          </a:bodyPr>
          <a:lstStyle/>
          <a:p>
            <a:pPr marL="0" indent="0">
              <a:buNone/>
            </a:pPr>
            <a:endParaRPr lang="en-US" sz="3100" dirty="0" smtClean="0">
              <a:latin typeface="Verdana" pitchFamily="34" charset="0"/>
              <a:ea typeface="Verdana" pitchFamily="34" charset="0"/>
              <a:cs typeface="Verdana" pitchFamily="34" charset="0"/>
            </a:endParaRPr>
          </a:p>
          <a:p>
            <a:pPr marL="0" indent="0">
              <a:buNone/>
            </a:pPr>
            <a:endParaRPr lang="en-US" sz="3100" dirty="0" smtClean="0">
              <a:latin typeface="Verdana" pitchFamily="34" charset="0"/>
              <a:ea typeface="Verdana" pitchFamily="34" charset="0"/>
              <a:cs typeface="Verdana" pitchFamily="34" charset="0"/>
            </a:endParaRPr>
          </a:p>
          <a:p>
            <a:pPr marL="0" indent="0">
              <a:buNone/>
            </a:pPr>
            <a:endParaRPr lang="en-US" sz="3100" dirty="0" smtClean="0">
              <a:latin typeface="Verdana" pitchFamily="34" charset="0"/>
              <a:ea typeface="Verdana" pitchFamily="34" charset="0"/>
              <a:cs typeface="Verdana" pitchFamily="34" charset="0"/>
            </a:endParaRPr>
          </a:p>
          <a:p>
            <a:pPr marL="0" indent="0">
              <a:buNone/>
            </a:pPr>
            <a:endParaRPr lang="en-US" sz="3100" dirty="0" smtClean="0">
              <a:latin typeface="Verdana" pitchFamily="34" charset="0"/>
              <a:ea typeface="Verdana" pitchFamily="34" charset="0"/>
              <a:cs typeface="Verdana" pitchFamily="34" charset="0"/>
            </a:endParaRPr>
          </a:p>
          <a:p>
            <a:pPr marL="0" indent="0">
              <a:buNone/>
            </a:pPr>
            <a:endParaRPr lang="en-US" sz="2200" dirty="0" smtClean="0">
              <a:latin typeface="Verdana" pitchFamily="34" charset="0"/>
              <a:ea typeface="Verdana" pitchFamily="34" charset="0"/>
              <a:cs typeface="Verdana" pitchFamily="34" charset="0"/>
            </a:endParaRPr>
          </a:p>
          <a:p>
            <a:pPr marL="0" indent="0" algn="just">
              <a:buNone/>
            </a:pPr>
            <a:endParaRPr lang="el-GR" sz="2400" dirty="0" smtClean="0"/>
          </a:p>
          <a:p>
            <a:pPr marL="0" indent="0" algn="just">
              <a:buNone/>
            </a:pPr>
            <a:r>
              <a:rPr lang="el-GR" sz="2400" dirty="0" smtClean="0"/>
              <a:t>Στο σχήμα φαίνεται </a:t>
            </a:r>
            <a:r>
              <a:rPr lang="el-GR" sz="2400" dirty="0" err="1" smtClean="0"/>
              <a:t>παχύμετρο</a:t>
            </a:r>
            <a:r>
              <a:rPr lang="el-GR" sz="2400" dirty="0" smtClean="0"/>
              <a:t> με βαθμό ακριβείας μέτρησης 0,05 mm, σε μηδενική ένδειξη. Η βαθμονόμηση των κλιμάκων του </a:t>
            </a:r>
            <a:r>
              <a:rPr lang="el-GR" sz="2400" dirty="0" err="1" smtClean="0"/>
              <a:t>παχυμέτρου</a:t>
            </a:r>
            <a:r>
              <a:rPr lang="el-GR" sz="2400" dirty="0" smtClean="0"/>
              <a:t> αυτού είναι η ακόλουθη</a:t>
            </a:r>
            <a:r>
              <a:rPr lang="el-GR" sz="2200" dirty="0" smtClean="0">
                <a:latin typeface="Verdana" pitchFamily="34" charset="0"/>
                <a:ea typeface="Verdana" pitchFamily="34" charset="0"/>
                <a:cs typeface="Verdana" pitchFamily="34" charset="0"/>
              </a:rPr>
              <a:t>:</a:t>
            </a:r>
          </a:p>
          <a:p>
            <a:pPr>
              <a:buNone/>
            </a:pPr>
            <a:r>
              <a:rPr lang="el-GR" sz="2200" dirty="0" smtClean="0">
                <a:latin typeface="Verdana" pitchFamily="34" charset="0"/>
                <a:ea typeface="Verdana" pitchFamily="34" charset="0"/>
                <a:cs typeface="Verdana" pitchFamily="34" charset="0"/>
              </a:rPr>
              <a:t>Μικρότερη υποδιαίρεση κύριας κλίμακας,</a:t>
            </a:r>
            <a:r>
              <a:rPr lang="en-US" sz="2200" dirty="0" smtClean="0">
                <a:latin typeface="Verdana" pitchFamily="34" charset="0"/>
                <a:ea typeface="Verdana" pitchFamily="34" charset="0"/>
                <a:cs typeface="Verdana" pitchFamily="34" charset="0"/>
              </a:rPr>
              <a:t> </a:t>
            </a:r>
            <a:r>
              <a:rPr lang="en-US" sz="2200" b="1" dirty="0" err="1" smtClean="0">
                <a:latin typeface="Verdana" pitchFamily="34" charset="0"/>
                <a:ea typeface="Verdana" pitchFamily="34" charset="0"/>
                <a:cs typeface="Verdana" pitchFamily="34" charset="0"/>
              </a:rPr>
              <a:t>ls</a:t>
            </a:r>
            <a:r>
              <a:rPr lang="en-US" sz="2200" b="1" dirty="0" smtClean="0">
                <a:latin typeface="Verdana" pitchFamily="34" charset="0"/>
                <a:ea typeface="Verdana" pitchFamily="34" charset="0"/>
                <a:cs typeface="Verdana" pitchFamily="34" charset="0"/>
              </a:rPr>
              <a:t> = 1 mm</a:t>
            </a:r>
          </a:p>
          <a:p>
            <a:pPr>
              <a:buNone/>
            </a:pPr>
            <a:r>
              <a:rPr lang="el-GR" sz="2200" dirty="0" smtClean="0">
                <a:latin typeface="Verdana" pitchFamily="34" charset="0"/>
                <a:ea typeface="Verdana" pitchFamily="34" charset="0"/>
                <a:cs typeface="Verdana" pitchFamily="34" charset="0"/>
              </a:rPr>
              <a:t>Μήκος κλίμακας </a:t>
            </a:r>
            <a:r>
              <a:rPr lang="el-GR" sz="2200" dirty="0" err="1" smtClean="0">
                <a:latin typeface="Verdana" pitchFamily="34" charset="0"/>
                <a:ea typeface="Verdana" pitchFamily="34" charset="0"/>
                <a:cs typeface="Verdana" pitchFamily="34" charset="0"/>
              </a:rPr>
              <a:t>βερνιέρου</a:t>
            </a:r>
            <a:r>
              <a:rPr lang="el-GR" sz="2200" dirty="0" smtClean="0">
                <a:latin typeface="Verdana" pitchFamily="34" charset="0"/>
                <a:ea typeface="Verdana" pitchFamily="34" charset="0"/>
                <a:cs typeface="Verdana" pitchFamily="34" charset="0"/>
              </a:rPr>
              <a:t>,</a:t>
            </a:r>
            <a:r>
              <a:rPr lang="en-US" sz="2200" dirty="0" smtClean="0">
                <a:latin typeface="Verdana" pitchFamily="34" charset="0"/>
                <a:ea typeface="Verdana" pitchFamily="34" charset="0"/>
                <a:cs typeface="Verdana" pitchFamily="34" charset="0"/>
              </a:rPr>
              <a:t> </a:t>
            </a:r>
            <a:r>
              <a:rPr lang="en-US" sz="2200" b="1" dirty="0" err="1" smtClean="0">
                <a:latin typeface="Verdana" pitchFamily="34" charset="0"/>
                <a:ea typeface="Verdana" pitchFamily="34" charset="0"/>
                <a:cs typeface="Verdana" pitchFamily="34" charset="0"/>
              </a:rPr>
              <a:t>lv</a:t>
            </a:r>
            <a:r>
              <a:rPr lang="en-US" sz="2200" b="1" dirty="0" smtClean="0">
                <a:latin typeface="Verdana" pitchFamily="34" charset="0"/>
                <a:ea typeface="Verdana" pitchFamily="34" charset="0"/>
                <a:cs typeface="Verdana" pitchFamily="34" charset="0"/>
              </a:rPr>
              <a:t> = </a:t>
            </a:r>
            <a:r>
              <a:rPr lang="el-GR" sz="2200" b="1" dirty="0" smtClean="0">
                <a:latin typeface="Verdana" pitchFamily="34" charset="0"/>
                <a:ea typeface="Verdana" pitchFamily="34" charset="0"/>
                <a:cs typeface="Verdana" pitchFamily="34" charset="0"/>
              </a:rPr>
              <a:t>1</a:t>
            </a:r>
            <a:r>
              <a:rPr lang="en-US" sz="2200" b="1" dirty="0" smtClean="0">
                <a:latin typeface="Verdana" pitchFamily="34" charset="0"/>
                <a:ea typeface="Verdana" pitchFamily="34" charset="0"/>
                <a:cs typeface="Verdana" pitchFamily="34" charset="0"/>
              </a:rPr>
              <a:t>9 mm</a:t>
            </a:r>
          </a:p>
          <a:p>
            <a:pPr>
              <a:buNone/>
            </a:pPr>
            <a:r>
              <a:rPr lang="el-GR" sz="2200" dirty="0" smtClean="0">
                <a:latin typeface="Verdana" pitchFamily="34" charset="0"/>
                <a:ea typeface="Verdana" pitchFamily="34" charset="0"/>
                <a:cs typeface="Verdana" pitchFamily="34" charset="0"/>
              </a:rPr>
              <a:t>Αριθμός υποδιαιρέσεων κλίμακας </a:t>
            </a:r>
            <a:r>
              <a:rPr lang="el-GR" sz="2200" dirty="0" err="1" smtClean="0">
                <a:latin typeface="Verdana" pitchFamily="34" charset="0"/>
                <a:ea typeface="Verdana" pitchFamily="34" charset="0"/>
                <a:cs typeface="Verdana" pitchFamily="34" charset="0"/>
              </a:rPr>
              <a:t>βερνιέρου</a:t>
            </a:r>
            <a:r>
              <a:rPr lang="el-GR" sz="2200" dirty="0" smtClean="0">
                <a:latin typeface="Verdana" pitchFamily="34" charset="0"/>
                <a:ea typeface="Verdana" pitchFamily="34" charset="0"/>
                <a:cs typeface="Verdana" pitchFamily="34" charset="0"/>
              </a:rPr>
              <a:t>, </a:t>
            </a:r>
            <a:r>
              <a:rPr lang="el-GR" sz="2200" b="1" dirty="0" smtClean="0">
                <a:latin typeface="Verdana" pitchFamily="34" charset="0"/>
                <a:ea typeface="Verdana" pitchFamily="34" charset="0"/>
                <a:cs typeface="Verdana" pitchFamily="34" charset="0"/>
              </a:rPr>
              <a:t>n =20</a:t>
            </a:r>
          </a:p>
          <a:p>
            <a:pPr marL="0" indent="0">
              <a:buNone/>
            </a:pPr>
            <a:r>
              <a:rPr lang="el-GR" sz="2200" b="1" dirty="0" smtClean="0">
                <a:latin typeface="Verdana" pitchFamily="34" charset="0"/>
                <a:ea typeface="Verdana" pitchFamily="34" charset="0"/>
                <a:cs typeface="Verdana" pitchFamily="34" charset="0"/>
              </a:rPr>
              <a:t>Βαθμός ακριβείας μέτρησης του </a:t>
            </a:r>
            <a:r>
              <a:rPr lang="el-GR" sz="2200" b="1" dirty="0" err="1" smtClean="0">
                <a:latin typeface="Verdana" pitchFamily="34" charset="0"/>
                <a:ea typeface="Verdana" pitchFamily="34" charset="0"/>
                <a:cs typeface="Verdana" pitchFamily="34" charset="0"/>
              </a:rPr>
              <a:t>παχυμέτρου</a:t>
            </a:r>
            <a:r>
              <a:rPr lang="el-GR" sz="2200" b="1" dirty="0" smtClean="0">
                <a:latin typeface="Verdana" pitchFamily="34" charset="0"/>
                <a:ea typeface="Verdana" pitchFamily="34" charset="0"/>
                <a:cs typeface="Verdana" pitchFamily="34" charset="0"/>
              </a:rPr>
              <a:t>, Α=0.05mm</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400" dirty="0" smtClean="0">
                <a:latin typeface="Verdana" pitchFamily="34" charset="0"/>
                <a:ea typeface="Verdana" pitchFamily="34" charset="0"/>
                <a:cs typeface="Verdana" pitchFamily="34" charset="0"/>
              </a:rPr>
              <a:t>Το παρακάτω σχήμα παρουσιάζει </a:t>
            </a:r>
            <a:r>
              <a:rPr lang="el-GR" sz="2400" dirty="0" err="1" smtClean="0">
                <a:latin typeface="Verdana" pitchFamily="34" charset="0"/>
                <a:ea typeface="Verdana" pitchFamily="34" charset="0"/>
                <a:cs typeface="Verdana" pitchFamily="34" charset="0"/>
              </a:rPr>
              <a:t>παχύμετρο</a:t>
            </a:r>
            <a:r>
              <a:rPr lang="el-GR" sz="2400" dirty="0" smtClean="0">
                <a:latin typeface="Verdana" pitchFamily="34" charset="0"/>
                <a:ea typeface="Verdana" pitchFamily="34" charset="0"/>
                <a:cs typeface="Verdana" pitchFamily="34" charset="0"/>
              </a:rPr>
              <a:t> με </a:t>
            </a:r>
            <a:r>
              <a:rPr lang="el-GR" sz="2400" b="1" dirty="0" smtClean="0">
                <a:latin typeface="Verdana" pitchFamily="34" charset="0"/>
                <a:ea typeface="Verdana" pitchFamily="34" charset="0"/>
                <a:cs typeface="Verdana" pitchFamily="34" charset="0"/>
              </a:rPr>
              <a:t>βαθμό ακριβείας 0,05 mm και ένδειξη 14,65 mm</a:t>
            </a:r>
            <a:endParaRPr lang="el-GR" sz="2400" dirty="0">
              <a:latin typeface="Verdana" pitchFamily="34" charset="0"/>
              <a:ea typeface="Verdana" pitchFamily="34" charset="0"/>
              <a:cs typeface="Verdana" pitchFamily="34" charset="0"/>
            </a:endParaRPr>
          </a:p>
        </p:txBody>
      </p:sp>
      <p:pic>
        <p:nvPicPr>
          <p:cNvPr id="6" name="5 - Θέση περιεχομένου" descr="arxes9.jpg"/>
          <p:cNvPicPr>
            <a:picLocks noGrp="1" noChangeAspect="1"/>
          </p:cNvPicPr>
          <p:nvPr>
            <p:ph idx="1"/>
          </p:nvPr>
        </p:nvPicPr>
        <p:blipFill>
          <a:blip r:embed="rId2" cstate="print"/>
          <a:stretch>
            <a:fillRect/>
          </a:stretch>
        </p:blipFill>
        <p:spPr>
          <a:xfrm>
            <a:off x="899592" y="1685535"/>
            <a:ext cx="7632848" cy="4526089"/>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descr="arxes10.jpg"/>
          <p:cNvPicPr>
            <a:picLocks noChangeAspect="1"/>
          </p:cNvPicPr>
          <p:nvPr/>
        </p:nvPicPr>
        <p:blipFill>
          <a:blip r:embed="rId2" cstate="print"/>
          <a:stretch>
            <a:fillRect/>
          </a:stretch>
        </p:blipFill>
        <p:spPr>
          <a:xfrm>
            <a:off x="1475656" y="908720"/>
            <a:ext cx="6480720" cy="3297350"/>
          </a:xfrm>
          <a:prstGeom prst="rect">
            <a:avLst/>
          </a:prstGeom>
        </p:spPr>
      </p:pic>
      <p:sp>
        <p:nvSpPr>
          <p:cNvPr id="2" name="1 - Τίτλος"/>
          <p:cNvSpPr>
            <a:spLocks noGrp="1"/>
          </p:cNvSpPr>
          <p:nvPr>
            <p:ph type="title"/>
          </p:nvPr>
        </p:nvSpPr>
        <p:spPr/>
        <p:txBody>
          <a:bodyPr>
            <a:normAutofit/>
          </a:bodyPr>
          <a:lstStyle/>
          <a:p>
            <a:r>
              <a:rPr lang="el-GR" sz="2800" b="1" dirty="0" err="1" smtClean="0">
                <a:latin typeface="Verdana" pitchFamily="34" charset="0"/>
                <a:ea typeface="Verdana" pitchFamily="34" charset="0"/>
                <a:cs typeface="Verdana" pitchFamily="34" charset="0"/>
              </a:rPr>
              <a:t>Παχύμετρο</a:t>
            </a:r>
            <a:r>
              <a:rPr lang="el-GR" sz="2800" b="1" dirty="0" smtClean="0">
                <a:latin typeface="Verdana" pitchFamily="34" charset="0"/>
                <a:ea typeface="Verdana" pitchFamily="34" charset="0"/>
                <a:cs typeface="Verdana" pitchFamily="34" charset="0"/>
              </a:rPr>
              <a:t> με βαθμό ακριβείας </a:t>
            </a:r>
            <a:r>
              <a:rPr lang="en-US" sz="2800" b="1" dirty="0" smtClean="0">
                <a:latin typeface="Verdana" pitchFamily="34" charset="0"/>
                <a:ea typeface="Verdana" pitchFamily="34" charset="0"/>
                <a:cs typeface="Verdana" pitchFamily="34" charset="0"/>
              </a:rPr>
              <a:t>0,0</a:t>
            </a:r>
            <a:r>
              <a:rPr lang="el-GR" sz="2800" b="1" dirty="0" smtClean="0">
                <a:latin typeface="Verdana" pitchFamily="34" charset="0"/>
                <a:ea typeface="Verdana" pitchFamily="34" charset="0"/>
                <a:cs typeface="Verdana" pitchFamily="34" charset="0"/>
              </a:rPr>
              <a:t>2</a:t>
            </a:r>
            <a:r>
              <a:rPr lang="en-US" sz="2800" b="1" dirty="0" smtClean="0"/>
              <a:t> </a:t>
            </a:r>
            <a:r>
              <a:rPr lang="el-GR" sz="2800" b="1" dirty="0" smtClean="0">
                <a:latin typeface="Verdana" pitchFamily="34" charset="0"/>
                <a:ea typeface="Verdana" pitchFamily="34" charset="0"/>
                <a:cs typeface="Verdana" pitchFamily="34" charset="0"/>
              </a:rPr>
              <a:t>mm</a:t>
            </a:r>
            <a:endParaRPr lang="el-GR" sz="2800" dirty="0">
              <a:latin typeface="Verdana" pitchFamily="34" charset="0"/>
              <a:ea typeface="Verdana" pitchFamily="34" charset="0"/>
              <a:cs typeface="Verdana" pitchFamily="34" charset="0"/>
            </a:endParaRPr>
          </a:p>
        </p:txBody>
      </p:sp>
      <p:sp>
        <p:nvSpPr>
          <p:cNvPr id="3" name="2 - Θέση περιεχομένου"/>
          <p:cNvSpPr>
            <a:spLocks noGrp="1"/>
          </p:cNvSpPr>
          <p:nvPr>
            <p:ph idx="1"/>
          </p:nvPr>
        </p:nvSpPr>
        <p:spPr>
          <a:xfrm>
            <a:off x="457200" y="1600200"/>
            <a:ext cx="8291264" cy="4853136"/>
          </a:xfrm>
        </p:spPr>
        <p:txBody>
          <a:bodyPr>
            <a:normAutofit fontScale="92500" lnSpcReduction="20000"/>
          </a:bodyPr>
          <a:lstStyle/>
          <a:p>
            <a:pPr marL="0" indent="0">
              <a:buNone/>
            </a:pPr>
            <a:endParaRPr lang="en-US" sz="3100" dirty="0" smtClean="0">
              <a:latin typeface="Verdana" pitchFamily="34" charset="0"/>
              <a:ea typeface="Verdana" pitchFamily="34" charset="0"/>
              <a:cs typeface="Verdana" pitchFamily="34" charset="0"/>
            </a:endParaRPr>
          </a:p>
          <a:p>
            <a:pPr marL="0" indent="0">
              <a:buNone/>
            </a:pPr>
            <a:endParaRPr lang="en-US" sz="3100" dirty="0" smtClean="0">
              <a:latin typeface="Verdana" pitchFamily="34" charset="0"/>
              <a:ea typeface="Verdana" pitchFamily="34" charset="0"/>
              <a:cs typeface="Verdana" pitchFamily="34" charset="0"/>
            </a:endParaRPr>
          </a:p>
          <a:p>
            <a:pPr marL="0" indent="0">
              <a:buNone/>
            </a:pPr>
            <a:endParaRPr lang="en-US" sz="3100" dirty="0" smtClean="0">
              <a:latin typeface="Verdana" pitchFamily="34" charset="0"/>
              <a:ea typeface="Verdana" pitchFamily="34" charset="0"/>
              <a:cs typeface="Verdana" pitchFamily="34" charset="0"/>
            </a:endParaRPr>
          </a:p>
          <a:p>
            <a:pPr marL="0" indent="0">
              <a:buNone/>
            </a:pPr>
            <a:endParaRPr lang="en-US" sz="3100" dirty="0" smtClean="0">
              <a:latin typeface="Verdana" pitchFamily="34" charset="0"/>
              <a:ea typeface="Verdana" pitchFamily="34" charset="0"/>
              <a:cs typeface="Verdana" pitchFamily="34" charset="0"/>
            </a:endParaRPr>
          </a:p>
          <a:p>
            <a:pPr marL="0" indent="0">
              <a:buNone/>
            </a:pPr>
            <a:endParaRPr lang="en-US" sz="2200" dirty="0" smtClean="0">
              <a:latin typeface="Verdana" pitchFamily="34" charset="0"/>
              <a:ea typeface="Verdana" pitchFamily="34" charset="0"/>
              <a:cs typeface="Verdana" pitchFamily="34" charset="0"/>
            </a:endParaRPr>
          </a:p>
          <a:p>
            <a:pPr marL="0" indent="0" algn="just">
              <a:buNone/>
            </a:pPr>
            <a:endParaRPr lang="el-GR" sz="2400" dirty="0" smtClean="0"/>
          </a:p>
          <a:p>
            <a:pPr marL="0" indent="0" algn="just">
              <a:buNone/>
            </a:pPr>
            <a:r>
              <a:rPr lang="el-GR" sz="2400" dirty="0" smtClean="0"/>
              <a:t>Στο σχήμα φαίνεται </a:t>
            </a:r>
            <a:r>
              <a:rPr lang="el-GR" sz="2400" dirty="0" err="1" smtClean="0"/>
              <a:t>παχύμετρο</a:t>
            </a:r>
            <a:r>
              <a:rPr lang="el-GR" sz="2400" dirty="0" smtClean="0"/>
              <a:t> με βαθμό ακριβείας μέτρησης 0,02 mm, σε μηδενική ένδειξη. Η βαθμονόμηση των κλιμάκων του </a:t>
            </a:r>
            <a:r>
              <a:rPr lang="el-GR" sz="2400" dirty="0" err="1" smtClean="0"/>
              <a:t>παχυμέτρου</a:t>
            </a:r>
            <a:r>
              <a:rPr lang="el-GR" sz="2400" dirty="0" smtClean="0"/>
              <a:t> αυτού είναι η ακόλουθη</a:t>
            </a:r>
            <a:r>
              <a:rPr lang="el-GR" sz="2200" dirty="0" smtClean="0">
                <a:latin typeface="Verdana" pitchFamily="34" charset="0"/>
                <a:ea typeface="Verdana" pitchFamily="34" charset="0"/>
                <a:cs typeface="Verdana" pitchFamily="34" charset="0"/>
              </a:rPr>
              <a:t>:</a:t>
            </a:r>
          </a:p>
          <a:p>
            <a:pPr>
              <a:buNone/>
            </a:pPr>
            <a:r>
              <a:rPr lang="el-GR" sz="2200" dirty="0" smtClean="0">
                <a:latin typeface="Verdana" pitchFamily="34" charset="0"/>
                <a:ea typeface="Verdana" pitchFamily="34" charset="0"/>
                <a:cs typeface="Verdana" pitchFamily="34" charset="0"/>
              </a:rPr>
              <a:t>Μικρότερη υποδιαίρεση κύριας κλίμακας,</a:t>
            </a:r>
            <a:r>
              <a:rPr lang="en-US" sz="2200" dirty="0" smtClean="0">
                <a:latin typeface="Verdana" pitchFamily="34" charset="0"/>
                <a:ea typeface="Verdana" pitchFamily="34" charset="0"/>
                <a:cs typeface="Verdana" pitchFamily="34" charset="0"/>
              </a:rPr>
              <a:t> </a:t>
            </a:r>
            <a:r>
              <a:rPr lang="en-US" sz="2200" b="1" dirty="0" err="1" smtClean="0">
                <a:latin typeface="Verdana" pitchFamily="34" charset="0"/>
                <a:ea typeface="Verdana" pitchFamily="34" charset="0"/>
                <a:cs typeface="Verdana" pitchFamily="34" charset="0"/>
              </a:rPr>
              <a:t>ls</a:t>
            </a:r>
            <a:r>
              <a:rPr lang="en-US" sz="2200" b="1" dirty="0" smtClean="0">
                <a:latin typeface="Verdana" pitchFamily="34" charset="0"/>
                <a:ea typeface="Verdana" pitchFamily="34" charset="0"/>
                <a:cs typeface="Verdana" pitchFamily="34" charset="0"/>
              </a:rPr>
              <a:t> = 1 mm</a:t>
            </a:r>
          </a:p>
          <a:p>
            <a:pPr>
              <a:buNone/>
            </a:pPr>
            <a:r>
              <a:rPr lang="el-GR" sz="2200" dirty="0" smtClean="0">
                <a:latin typeface="Verdana" pitchFamily="34" charset="0"/>
                <a:ea typeface="Verdana" pitchFamily="34" charset="0"/>
                <a:cs typeface="Verdana" pitchFamily="34" charset="0"/>
              </a:rPr>
              <a:t>Μήκος κλίμακας </a:t>
            </a:r>
            <a:r>
              <a:rPr lang="el-GR" sz="2200" dirty="0" err="1" smtClean="0">
                <a:latin typeface="Verdana" pitchFamily="34" charset="0"/>
                <a:ea typeface="Verdana" pitchFamily="34" charset="0"/>
                <a:cs typeface="Verdana" pitchFamily="34" charset="0"/>
              </a:rPr>
              <a:t>βερνιέρου</a:t>
            </a:r>
            <a:r>
              <a:rPr lang="el-GR" sz="2200" dirty="0" smtClean="0">
                <a:latin typeface="Verdana" pitchFamily="34" charset="0"/>
                <a:ea typeface="Verdana" pitchFamily="34" charset="0"/>
                <a:cs typeface="Verdana" pitchFamily="34" charset="0"/>
              </a:rPr>
              <a:t>,</a:t>
            </a:r>
            <a:r>
              <a:rPr lang="en-US" sz="2200" dirty="0" smtClean="0">
                <a:latin typeface="Verdana" pitchFamily="34" charset="0"/>
                <a:ea typeface="Verdana" pitchFamily="34" charset="0"/>
                <a:cs typeface="Verdana" pitchFamily="34" charset="0"/>
              </a:rPr>
              <a:t> </a:t>
            </a:r>
            <a:r>
              <a:rPr lang="en-US" sz="2200" b="1" dirty="0" err="1" smtClean="0">
                <a:latin typeface="Verdana" pitchFamily="34" charset="0"/>
                <a:ea typeface="Verdana" pitchFamily="34" charset="0"/>
                <a:cs typeface="Verdana" pitchFamily="34" charset="0"/>
              </a:rPr>
              <a:t>lv</a:t>
            </a:r>
            <a:r>
              <a:rPr lang="en-US" sz="2200" b="1" dirty="0" smtClean="0">
                <a:latin typeface="Verdana" pitchFamily="34" charset="0"/>
                <a:ea typeface="Verdana" pitchFamily="34" charset="0"/>
                <a:cs typeface="Verdana" pitchFamily="34" charset="0"/>
              </a:rPr>
              <a:t> = </a:t>
            </a:r>
            <a:r>
              <a:rPr lang="el-GR" sz="2200" b="1" dirty="0" smtClean="0">
                <a:latin typeface="Verdana" pitchFamily="34" charset="0"/>
                <a:ea typeface="Verdana" pitchFamily="34" charset="0"/>
                <a:cs typeface="Verdana" pitchFamily="34" charset="0"/>
              </a:rPr>
              <a:t>4</a:t>
            </a:r>
            <a:r>
              <a:rPr lang="en-US" sz="2200" b="1" dirty="0" smtClean="0">
                <a:latin typeface="Verdana" pitchFamily="34" charset="0"/>
                <a:ea typeface="Verdana" pitchFamily="34" charset="0"/>
                <a:cs typeface="Verdana" pitchFamily="34" charset="0"/>
              </a:rPr>
              <a:t>9 mm</a:t>
            </a:r>
          </a:p>
          <a:p>
            <a:pPr>
              <a:buNone/>
            </a:pPr>
            <a:r>
              <a:rPr lang="el-GR" sz="2200" dirty="0" smtClean="0">
                <a:latin typeface="Verdana" pitchFamily="34" charset="0"/>
                <a:ea typeface="Verdana" pitchFamily="34" charset="0"/>
                <a:cs typeface="Verdana" pitchFamily="34" charset="0"/>
              </a:rPr>
              <a:t>Αριθμός υποδιαιρέσεων κλίμακας </a:t>
            </a:r>
            <a:r>
              <a:rPr lang="el-GR" sz="2200" dirty="0" err="1" smtClean="0">
                <a:latin typeface="Verdana" pitchFamily="34" charset="0"/>
                <a:ea typeface="Verdana" pitchFamily="34" charset="0"/>
                <a:cs typeface="Verdana" pitchFamily="34" charset="0"/>
              </a:rPr>
              <a:t>βερνιέρου</a:t>
            </a:r>
            <a:r>
              <a:rPr lang="el-GR" sz="2200" dirty="0" smtClean="0">
                <a:latin typeface="Verdana" pitchFamily="34" charset="0"/>
                <a:ea typeface="Verdana" pitchFamily="34" charset="0"/>
                <a:cs typeface="Verdana" pitchFamily="34" charset="0"/>
              </a:rPr>
              <a:t>, </a:t>
            </a:r>
            <a:r>
              <a:rPr lang="el-GR" sz="2200" b="1" dirty="0" smtClean="0">
                <a:latin typeface="Verdana" pitchFamily="34" charset="0"/>
                <a:ea typeface="Verdana" pitchFamily="34" charset="0"/>
                <a:cs typeface="Verdana" pitchFamily="34" charset="0"/>
              </a:rPr>
              <a:t>n =50</a:t>
            </a:r>
          </a:p>
          <a:p>
            <a:pPr marL="0" indent="0">
              <a:buNone/>
            </a:pPr>
            <a:r>
              <a:rPr lang="el-GR" sz="2200" b="1" dirty="0" smtClean="0">
                <a:latin typeface="Verdana" pitchFamily="34" charset="0"/>
                <a:ea typeface="Verdana" pitchFamily="34" charset="0"/>
                <a:cs typeface="Verdana" pitchFamily="34" charset="0"/>
              </a:rPr>
              <a:t>Βαθμός ακριβείας μέτρησης του </a:t>
            </a:r>
            <a:r>
              <a:rPr lang="el-GR" sz="2200" b="1" dirty="0" err="1" smtClean="0">
                <a:latin typeface="Verdana" pitchFamily="34" charset="0"/>
                <a:ea typeface="Verdana" pitchFamily="34" charset="0"/>
                <a:cs typeface="Verdana" pitchFamily="34" charset="0"/>
              </a:rPr>
              <a:t>παχυμέτρου</a:t>
            </a:r>
            <a:r>
              <a:rPr lang="el-GR" sz="2200" b="1" dirty="0" smtClean="0">
                <a:latin typeface="Verdana" pitchFamily="34" charset="0"/>
                <a:ea typeface="Verdana" pitchFamily="34" charset="0"/>
                <a:cs typeface="Verdana" pitchFamily="34" charset="0"/>
              </a:rPr>
              <a:t>, Α=0.02mm</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400" dirty="0" smtClean="0">
                <a:latin typeface="Verdana" pitchFamily="34" charset="0"/>
                <a:ea typeface="Verdana" pitchFamily="34" charset="0"/>
                <a:cs typeface="Verdana" pitchFamily="34" charset="0"/>
              </a:rPr>
              <a:t>Το παρακάτω σχήμα παρουσιάζει </a:t>
            </a:r>
            <a:r>
              <a:rPr lang="el-GR" sz="2400" dirty="0" err="1" smtClean="0">
                <a:latin typeface="Verdana" pitchFamily="34" charset="0"/>
                <a:ea typeface="Verdana" pitchFamily="34" charset="0"/>
                <a:cs typeface="Verdana" pitchFamily="34" charset="0"/>
              </a:rPr>
              <a:t>παχύμετρο</a:t>
            </a:r>
            <a:r>
              <a:rPr lang="el-GR" sz="2400" dirty="0" smtClean="0">
                <a:latin typeface="Verdana" pitchFamily="34" charset="0"/>
                <a:ea typeface="Verdana" pitchFamily="34" charset="0"/>
                <a:cs typeface="Verdana" pitchFamily="34" charset="0"/>
              </a:rPr>
              <a:t> με </a:t>
            </a:r>
            <a:r>
              <a:rPr lang="el-GR" sz="2400" b="1" dirty="0" smtClean="0">
                <a:latin typeface="Verdana" pitchFamily="34" charset="0"/>
                <a:ea typeface="Verdana" pitchFamily="34" charset="0"/>
                <a:cs typeface="Verdana" pitchFamily="34" charset="0"/>
              </a:rPr>
              <a:t>βαθμό ακριβείας 0,02 mm και ένδειξη 33,14 mm</a:t>
            </a:r>
            <a:endParaRPr lang="el-GR" sz="2400" dirty="0">
              <a:latin typeface="Verdana" pitchFamily="34" charset="0"/>
              <a:ea typeface="Verdana" pitchFamily="34" charset="0"/>
              <a:cs typeface="Verdana" pitchFamily="34" charset="0"/>
            </a:endParaRPr>
          </a:p>
        </p:txBody>
      </p:sp>
      <p:pic>
        <p:nvPicPr>
          <p:cNvPr id="5" name="4 - Θέση περιεχομένου" descr="arxes11.jpg"/>
          <p:cNvPicPr>
            <a:picLocks noGrp="1" noChangeAspect="1"/>
          </p:cNvPicPr>
          <p:nvPr>
            <p:ph idx="1"/>
          </p:nvPr>
        </p:nvPicPr>
        <p:blipFill>
          <a:blip r:embed="rId2" cstate="print"/>
          <a:stretch>
            <a:fillRect/>
          </a:stretch>
        </p:blipFill>
        <p:spPr>
          <a:xfrm>
            <a:off x="1159148" y="1628800"/>
            <a:ext cx="7085260" cy="4638693"/>
          </a:xfrm>
        </p:spPr>
      </p:pic>
      <p:sp>
        <p:nvSpPr>
          <p:cNvPr id="4" name="3 - TextBox"/>
          <p:cNvSpPr txBox="1"/>
          <p:nvPr/>
        </p:nvSpPr>
        <p:spPr>
          <a:xfrm>
            <a:off x="1285852" y="6215082"/>
            <a:ext cx="3238259" cy="369332"/>
          </a:xfrm>
          <a:prstGeom prst="rect">
            <a:avLst/>
          </a:prstGeom>
          <a:noFill/>
        </p:spPr>
        <p:txBody>
          <a:bodyPr wrap="none" rtlCol="0">
            <a:spAutoFit/>
          </a:bodyPr>
          <a:lstStyle/>
          <a:p>
            <a:r>
              <a:rPr lang="el-GR" dirty="0" smtClean="0">
                <a:hlinkClick r:id="rId3"/>
              </a:rPr>
              <a:t>Εργαλείο μάθησης </a:t>
            </a:r>
            <a:r>
              <a:rPr lang="el-GR" dirty="0" err="1" smtClean="0">
                <a:hlinkClick r:id="rId3"/>
              </a:rPr>
              <a:t>παχυμέτρου</a:t>
            </a:r>
            <a:r>
              <a:rPr lang="el-GR" dirty="0" smtClean="0">
                <a:hlinkClick r:id="rId3"/>
              </a:rPr>
              <a:t>!</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25470"/>
          </a:xfrm>
        </p:spPr>
        <p:txBody>
          <a:bodyPr>
            <a:normAutofit/>
          </a:bodyPr>
          <a:lstStyle/>
          <a:p>
            <a:r>
              <a:rPr lang="el-GR" sz="2800" dirty="0" smtClean="0">
                <a:latin typeface="Verdana" pitchFamily="34" charset="0"/>
                <a:ea typeface="Verdana" pitchFamily="34" charset="0"/>
              </a:rPr>
              <a:t>Άσκηση:</a:t>
            </a:r>
            <a:r>
              <a:rPr lang="en-GB" sz="2800" dirty="0" smtClean="0">
                <a:latin typeface="Verdana" pitchFamily="34" charset="0"/>
                <a:ea typeface="Verdana" pitchFamily="34" charset="0"/>
              </a:rPr>
              <a:t> </a:t>
            </a:r>
            <a:r>
              <a:rPr lang="el-GR" sz="2800" dirty="0" smtClean="0">
                <a:latin typeface="Verdana" pitchFamily="34" charset="0"/>
                <a:ea typeface="Verdana" pitchFamily="34" charset="0"/>
              </a:rPr>
              <a:t>Μέτρηση μηκών με </a:t>
            </a:r>
            <a:r>
              <a:rPr lang="el-GR" sz="2800" dirty="0" err="1" smtClean="0">
                <a:latin typeface="Verdana" pitchFamily="34" charset="0"/>
                <a:ea typeface="Verdana" pitchFamily="34" charset="0"/>
              </a:rPr>
              <a:t>παχύμετρο</a:t>
            </a:r>
            <a:endParaRPr lang="en-US" sz="2800" dirty="0">
              <a:latin typeface="Verdana" pitchFamily="34" charset="0"/>
              <a:ea typeface="Verdana" pitchFamily="34" charset="0"/>
            </a:endParaRPr>
          </a:p>
        </p:txBody>
      </p:sp>
      <p:pic>
        <p:nvPicPr>
          <p:cNvPr id="1026" name="Picture 2"/>
          <p:cNvPicPr>
            <a:picLocks noGrp="1" noChangeAspect="1" noChangeArrowheads="1"/>
          </p:cNvPicPr>
          <p:nvPr>
            <p:ph idx="1"/>
          </p:nvPr>
        </p:nvPicPr>
        <p:blipFill>
          <a:blip r:embed="rId2"/>
          <a:srcRect b="11666"/>
          <a:stretch>
            <a:fillRect/>
          </a:stretch>
        </p:blipFill>
        <p:spPr bwMode="auto">
          <a:xfrm>
            <a:off x="1000100" y="1428736"/>
            <a:ext cx="7065916" cy="3786214"/>
          </a:xfrm>
          <a:prstGeom prst="rect">
            <a:avLst/>
          </a:prstGeom>
          <a:noFill/>
          <a:ln w="9525">
            <a:noFill/>
            <a:miter lim="800000"/>
            <a:headEnd/>
            <a:tailEnd/>
          </a:ln>
          <a:effectLst/>
        </p:spPr>
      </p:pic>
      <p:sp>
        <p:nvSpPr>
          <p:cNvPr id="5" name="4 - TextBox"/>
          <p:cNvSpPr txBox="1"/>
          <p:nvPr/>
        </p:nvSpPr>
        <p:spPr>
          <a:xfrm>
            <a:off x="4929190" y="5000636"/>
            <a:ext cx="2714644" cy="369332"/>
          </a:xfrm>
          <a:prstGeom prst="rect">
            <a:avLst/>
          </a:prstGeom>
          <a:noFill/>
        </p:spPr>
        <p:txBody>
          <a:bodyPr wrap="square" rtlCol="0">
            <a:spAutoFit/>
          </a:bodyPr>
          <a:lstStyle/>
          <a:p>
            <a:r>
              <a:rPr lang="el-GR" dirty="0" smtClean="0">
                <a:latin typeface="Verdana" pitchFamily="34" charset="0"/>
                <a:ea typeface="Verdana" pitchFamily="34" charset="0"/>
              </a:rPr>
              <a:t>Απάντηση: 91,2</a:t>
            </a:r>
            <a:r>
              <a:rPr lang="en-GB" dirty="0" smtClean="0">
                <a:latin typeface="Verdana" pitchFamily="34" charset="0"/>
                <a:ea typeface="Verdana" pitchFamily="34" charset="0"/>
              </a:rPr>
              <a:t> mm</a:t>
            </a:r>
            <a:endParaRPr lang="en-US" dirty="0">
              <a:latin typeface="Verdana" pitchFamily="34" charset="0"/>
              <a:ea typeface="Verdana" pitchFamily="34" charset="0"/>
            </a:endParaRPr>
          </a:p>
        </p:txBody>
      </p:sp>
      <p:sp>
        <p:nvSpPr>
          <p:cNvPr id="6" name="5 - TextBox"/>
          <p:cNvSpPr txBox="1"/>
          <p:nvPr/>
        </p:nvSpPr>
        <p:spPr>
          <a:xfrm>
            <a:off x="1000100" y="1428736"/>
            <a:ext cx="571504" cy="400110"/>
          </a:xfrm>
          <a:prstGeom prst="rect">
            <a:avLst/>
          </a:prstGeom>
          <a:noFill/>
        </p:spPr>
        <p:txBody>
          <a:bodyPr wrap="square" rtlCol="0">
            <a:spAutoFit/>
          </a:bodyPr>
          <a:lstStyle/>
          <a:p>
            <a:r>
              <a:rPr lang="en-GB" sz="2000" dirty="0" smtClean="0">
                <a:latin typeface="Verdana" pitchFamily="34" charset="0"/>
                <a:ea typeface="Verdana" pitchFamily="34" charset="0"/>
              </a:rPr>
              <a:t>1)</a:t>
            </a:r>
            <a:endParaRPr lang="en-US" sz="2000" dirty="0">
              <a:latin typeface="Verdana" pitchFamily="34" charset="0"/>
              <a:ea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2"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tretch>
            <a:fillRect/>
          </a:stretch>
        </p:blipFill>
        <p:spPr bwMode="auto">
          <a:xfrm>
            <a:off x="571472" y="1566514"/>
            <a:ext cx="7859974" cy="3653533"/>
          </a:xfrm>
          <a:prstGeom prst="rect">
            <a:avLst/>
          </a:prstGeom>
          <a:noFill/>
          <a:ln w="9525">
            <a:noFill/>
            <a:miter lim="800000"/>
            <a:headEnd/>
            <a:tailEnd/>
          </a:ln>
          <a:effectLst/>
        </p:spPr>
      </p:pic>
      <p:sp>
        <p:nvSpPr>
          <p:cNvPr id="2" name="1 - Τίτλος"/>
          <p:cNvSpPr>
            <a:spLocks noGrp="1"/>
          </p:cNvSpPr>
          <p:nvPr>
            <p:ph type="title"/>
          </p:nvPr>
        </p:nvSpPr>
        <p:spPr>
          <a:xfrm>
            <a:off x="457200" y="274638"/>
            <a:ext cx="8229600" cy="725470"/>
          </a:xfrm>
        </p:spPr>
        <p:txBody>
          <a:bodyPr>
            <a:normAutofit/>
          </a:bodyPr>
          <a:lstStyle/>
          <a:p>
            <a:r>
              <a:rPr lang="el-GR" sz="2800" dirty="0" smtClean="0">
                <a:latin typeface="Verdana" pitchFamily="34" charset="0"/>
                <a:ea typeface="Verdana" pitchFamily="34" charset="0"/>
              </a:rPr>
              <a:t>Άσκηση:</a:t>
            </a:r>
            <a:r>
              <a:rPr lang="en-GB" sz="2800" dirty="0" smtClean="0">
                <a:latin typeface="Verdana" pitchFamily="34" charset="0"/>
                <a:ea typeface="Verdana" pitchFamily="34" charset="0"/>
              </a:rPr>
              <a:t> </a:t>
            </a:r>
            <a:r>
              <a:rPr lang="el-GR" sz="2800" dirty="0" smtClean="0">
                <a:latin typeface="Verdana" pitchFamily="34" charset="0"/>
                <a:ea typeface="Verdana" pitchFamily="34" charset="0"/>
              </a:rPr>
              <a:t>Μέτρηση μηκών με </a:t>
            </a:r>
            <a:r>
              <a:rPr lang="el-GR" sz="2800" dirty="0" err="1" smtClean="0">
                <a:latin typeface="Verdana" pitchFamily="34" charset="0"/>
                <a:ea typeface="Verdana" pitchFamily="34" charset="0"/>
              </a:rPr>
              <a:t>παχύμετρο</a:t>
            </a:r>
            <a:endParaRPr lang="en-US" sz="2800" dirty="0">
              <a:latin typeface="Verdana" pitchFamily="34" charset="0"/>
              <a:ea typeface="Verdana" pitchFamily="34" charset="0"/>
            </a:endParaRPr>
          </a:p>
        </p:txBody>
      </p:sp>
      <p:sp>
        <p:nvSpPr>
          <p:cNvPr id="5" name="4 - TextBox"/>
          <p:cNvSpPr txBox="1"/>
          <p:nvPr/>
        </p:nvSpPr>
        <p:spPr>
          <a:xfrm>
            <a:off x="3428992" y="4214818"/>
            <a:ext cx="4000528" cy="369332"/>
          </a:xfrm>
          <a:prstGeom prst="rect">
            <a:avLst/>
          </a:prstGeom>
          <a:noFill/>
        </p:spPr>
        <p:txBody>
          <a:bodyPr wrap="square" rtlCol="0">
            <a:spAutoFit/>
          </a:bodyPr>
          <a:lstStyle/>
          <a:p>
            <a:r>
              <a:rPr lang="en-GB" dirty="0" smtClean="0">
                <a:latin typeface="Verdana" pitchFamily="34" charset="0"/>
                <a:ea typeface="Verdana" pitchFamily="34" charset="0"/>
              </a:rPr>
              <a:t>    24                   70        24,70 </a:t>
            </a:r>
            <a:endParaRPr lang="en-US" dirty="0">
              <a:latin typeface="Verdana" pitchFamily="34" charset="0"/>
              <a:ea typeface="Verdana" pitchFamily="34" charset="0"/>
            </a:endParaRPr>
          </a:p>
        </p:txBody>
      </p:sp>
      <p:sp>
        <p:nvSpPr>
          <p:cNvPr id="6" name="5 - TextBox"/>
          <p:cNvSpPr txBox="1"/>
          <p:nvPr/>
        </p:nvSpPr>
        <p:spPr>
          <a:xfrm>
            <a:off x="714348" y="1571612"/>
            <a:ext cx="571504" cy="400110"/>
          </a:xfrm>
          <a:prstGeom prst="rect">
            <a:avLst/>
          </a:prstGeom>
          <a:noFill/>
        </p:spPr>
        <p:txBody>
          <a:bodyPr wrap="square" rtlCol="0">
            <a:spAutoFit/>
          </a:bodyPr>
          <a:lstStyle/>
          <a:p>
            <a:r>
              <a:rPr lang="en-GB" sz="2000" dirty="0" smtClean="0">
                <a:latin typeface="Verdana" pitchFamily="34" charset="0"/>
                <a:ea typeface="Verdana" pitchFamily="34" charset="0"/>
              </a:rPr>
              <a:t>2)</a:t>
            </a:r>
            <a:endParaRPr lang="en-US" sz="2000" dirty="0">
              <a:latin typeface="Verdana" pitchFamily="34" charset="0"/>
              <a:ea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25470"/>
          </a:xfrm>
        </p:spPr>
        <p:txBody>
          <a:bodyPr>
            <a:normAutofit/>
          </a:bodyPr>
          <a:lstStyle/>
          <a:p>
            <a:r>
              <a:rPr lang="el-GR" sz="2800" dirty="0" smtClean="0">
                <a:latin typeface="Verdana" pitchFamily="34" charset="0"/>
                <a:ea typeface="Verdana" pitchFamily="34" charset="0"/>
              </a:rPr>
              <a:t>Άσκηση:</a:t>
            </a:r>
            <a:r>
              <a:rPr lang="en-GB" sz="2800" dirty="0" smtClean="0">
                <a:latin typeface="Verdana" pitchFamily="34" charset="0"/>
                <a:ea typeface="Verdana" pitchFamily="34" charset="0"/>
              </a:rPr>
              <a:t> </a:t>
            </a:r>
            <a:r>
              <a:rPr lang="el-GR" sz="2800" dirty="0" smtClean="0">
                <a:latin typeface="Verdana" pitchFamily="34" charset="0"/>
                <a:ea typeface="Verdana" pitchFamily="34" charset="0"/>
              </a:rPr>
              <a:t>Μέτρηση μηκών με </a:t>
            </a:r>
            <a:r>
              <a:rPr lang="el-GR" sz="2800" dirty="0" err="1" smtClean="0">
                <a:latin typeface="Verdana" pitchFamily="34" charset="0"/>
                <a:ea typeface="Verdana" pitchFamily="34" charset="0"/>
              </a:rPr>
              <a:t>παχύμετρο</a:t>
            </a:r>
            <a:endParaRPr lang="en-US" sz="2800" dirty="0">
              <a:latin typeface="Verdana" pitchFamily="34" charset="0"/>
              <a:ea typeface="Verdana" pitchFamily="34" charset="0"/>
            </a:endParaRPr>
          </a:p>
        </p:txBody>
      </p:sp>
      <p:sp>
        <p:nvSpPr>
          <p:cNvPr id="5" name="4 - TextBox"/>
          <p:cNvSpPr txBox="1"/>
          <p:nvPr/>
        </p:nvSpPr>
        <p:spPr>
          <a:xfrm>
            <a:off x="4929190" y="5000636"/>
            <a:ext cx="2714644" cy="369332"/>
          </a:xfrm>
          <a:prstGeom prst="rect">
            <a:avLst/>
          </a:prstGeom>
          <a:noFill/>
        </p:spPr>
        <p:txBody>
          <a:bodyPr wrap="square" rtlCol="0">
            <a:spAutoFit/>
          </a:bodyPr>
          <a:lstStyle/>
          <a:p>
            <a:r>
              <a:rPr lang="el-GR" dirty="0" smtClean="0">
                <a:latin typeface="Verdana" pitchFamily="34" charset="0"/>
                <a:ea typeface="Verdana" pitchFamily="34" charset="0"/>
              </a:rPr>
              <a:t>Απάντηση: </a:t>
            </a:r>
            <a:r>
              <a:rPr lang="en-GB" dirty="0" smtClean="0">
                <a:latin typeface="Verdana" pitchFamily="34" charset="0"/>
                <a:ea typeface="Verdana" pitchFamily="34" charset="0"/>
              </a:rPr>
              <a:t>3</a:t>
            </a:r>
            <a:r>
              <a:rPr lang="el-GR" dirty="0" smtClean="0">
                <a:latin typeface="Verdana" pitchFamily="34" charset="0"/>
                <a:ea typeface="Verdana" pitchFamily="34" charset="0"/>
              </a:rPr>
              <a:t>,</a:t>
            </a:r>
            <a:r>
              <a:rPr lang="en-GB" smtClean="0">
                <a:latin typeface="Verdana" pitchFamily="34" charset="0"/>
                <a:ea typeface="Verdana" pitchFamily="34" charset="0"/>
              </a:rPr>
              <a:t>58 </a:t>
            </a:r>
            <a:r>
              <a:rPr lang="en-GB" dirty="0" smtClean="0">
                <a:latin typeface="Verdana" pitchFamily="34" charset="0"/>
                <a:ea typeface="Verdana" pitchFamily="34" charset="0"/>
              </a:rPr>
              <a:t>mm</a:t>
            </a:r>
            <a:endParaRPr lang="en-US" dirty="0">
              <a:latin typeface="Verdana" pitchFamily="34" charset="0"/>
              <a:ea typeface="Verdana" pitchFamily="34" charset="0"/>
            </a:endParaRPr>
          </a:p>
        </p:txBody>
      </p:sp>
      <p:sp>
        <p:nvSpPr>
          <p:cNvPr id="6" name="5 - TextBox"/>
          <p:cNvSpPr txBox="1"/>
          <p:nvPr/>
        </p:nvSpPr>
        <p:spPr>
          <a:xfrm>
            <a:off x="1000100" y="1428736"/>
            <a:ext cx="571504" cy="400110"/>
          </a:xfrm>
          <a:prstGeom prst="rect">
            <a:avLst/>
          </a:prstGeom>
          <a:noFill/>
        </p:spPr>
        <p:txBody>
          <a:bodyPr wrap="square" rtlCol="0">
            <a:spAutoFit/>
          </a:bodyPr>
          <a:lstStyle/>
          <a:p>
            <a:r>
              <a:rPr lang="en-GB" sz="2000" dirty="0" smtClean="0">
                <a:latin typeface="Verdana" pitchFamily="34" charset="0"/>
                <a:ea typeface="Verdana" pitchFamily="34" charset="0"/>
              </a:rPr>
              <a:t>3)</a:t>
            </a:r>
            <a:endParaRPr lang="en-US" sz="2000" dirty="0">
              <a:latin typeface="Verdana" pitchFamily="34" charset="0"/>
              <a:ea typeface="Verdana" pitchFamily="34" charset="0"/>
            </a:endParaRPr>
          </a:p>
        </p:txBody>
      </p:sp>
      <p:pic>
        <p:nvPicPr>
          <p:cNvPr id="3074" name="Picture 2"/>
          <p:cNvPicPr>
            <a:picLocks noGrp="1" noChangeAspect="1" noChangeArrowheads="1"/>
          </p:cNvPicPr>
          <p:nvPr>
            <p:ph idx="1"/>
          </p:nvPr>
        </p:nvPicPr>
        <p:blipFill>
          <a:blip r:embed="rId2"/>
          <a:srcRect/>
          <a:stretch>
            <a:fillRect/>
          </a:stretch>
        </p:blipFill>
        <p:spPr bwMode="auto">
          <a:xfrm>
            <a:off x="818327" y="1928802"/>
            <a:ext cx="7810555" cy="292895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100" b="1" dirty="0" smtClean="0">
                <a:latin typeface="Verdana" pitchFamily="34" charset="0"/>
                <a:ea typeface="Verdana" pitchFamily="34" charset="0"/>
                <a:cs typeface="Verdana" pitchFamily="34" charset="0"/>
              </a:rPr>
              <a:t>4.2.4 Μικρόμετρα.</a:t>
            </a:r>
            <a:r>
              <a:rPr lang="el-GR" b="1" dirty="0" smtClean="0"/>
              <a:t/>
            </a:r>
            <a:br>
              <a:rPr lang="el-GR" b="1" dirty="0" smtClean="0"/>
            </a:br>
            <a:endParaRPr lang="el-GR" dirty="0"/>
          </a:p>
        </p:txBody>
      </p:sp>
      <p:sp>
        <p:nvSpPr>
          <p:cNvPr id="3" name="2 - Θέση περιεχομένου"/>
          <p:cNvSpPr>
            <a:spLocks noGrp="1"/>
          </p:cNvSpPr>
          <p:nvPr>
            <p:ph idx="1"/>
          </p:nvPr>
        </p:nvSpPr>
        <p:spPr>
          <a:xfrm>
            <a:off x="467544" y="1124744"/>
            <a:ext cx="8219256" cy="5001419"/>
          </a:xfrm>
        </p:spPr>
        <p:txBody>
          <a:bodyPr>
            <a:noAutofit/>
          </a:bodyPr>
          <a:lstStyle/>
          <a:p>
            <a:pPr marL="0" indent="0">
              <a:buNone/>
            </a:pPr>
            <a:r>
              <a:rPr lang="el-GR" sz="1600" dirty="0" err="1" smtClean="0">
                <a:latin typeface="Verdana" pitchFamily="34" charset="0"/>
                <a:ea typeface="Verdana" pitchFamily="34" charset="0"/>
                <a:cs typeface="Verdana" pitchFamily="34" charset="0"/>
              </a:rPr>
              <a:t>To</a:t>
            </a:r>
            <a:r>
              <a:rPr lang="el-GR" sz="1600" dirty="0" smtClean="0">
                <a:latin typeface="Verdana" pitchFamily="34" charset="0"/>
                <a:ea typeface="Verdana" pitchFamily="34" charset="0"/>
                <a:cs typeface="Verdana" pitchFamily="34" charset="0"/>
              </a:rPr>
              <a:t> μικρόμετρο χρησιμοποιείται για μετρήσεις μηκών, οι οποίες απαιτούν ακρίβεια μεγαλύτερη από εκείνη, που μπορεί να μας δώσει το </a:t>
            </a:r>
            <a:r>
              <a:rPr lang="el-GR" sz="1600" dirty="0" err="1" smtClean="0">
                <a:latin typeface="Verdana" pitchFamily="34" charset="0"/>
                <a:ea typeface="Verdana" pitchFamily="34" charset="0"/>
                <a:cs typeface="Verdana" pitchFamily="34" charset="0"/>
              </a:rPr>
              <a:t>παχύμετρο</a:t>
            </a:r>
            <a:r>
              <a:rPr lang="el-GR" sz="1600" dirty="0" smtClean="0">
                <a:latin typeface="Verdana" pitchFamily="34" charset="0"/>
                <a:ea typeface="Verdana" pitchFamily="34" charset="0"/>
                <a:cs typeface="Verdana" pitchFamily="34" charset="0"/>
              </a:rPr>
              <a:t>. Η ακρίβεια αυτή για μικρόμετρα του μετρικού συστήματος</a:t>
            </a:r>
            <a:r>
              <a:rPr lang="el-GR" sz="1400" dirty="0" smtClean="0">
                <a:latin typeface="Verdana" pitchFamily="34" charset="0"/>
                <a:ea typeface="Verdana" pitchFamily="34" charset="0"/>
                <a:cs typeface="Verdana" pitchFamily="34" charset="0"/>
              </a:rPr>
              <a:t> </a:t>
            </a:r>
            <a:r>
              <a:rPr lang="el-GR" sz="1600" dirty="0" smtClean="0">
                <a:latin typeface="Verdana" pitchFamily="34" charset="0"/>
                <a:ea typeface="Verdana" pitchFamily="34" charset="0"/>
                <a:cs typeface="Verdana" pitchFamily="34" charset="0"/>
              </a:rPr>
              <a:t>μπορεί να φθάσει το ένα εκατοστό του χιλιοστομέτρου (</a:t>
            </a:r>
            <a:r>
              <a:rPr lang="el-GR" sz="1600" b="1" dirty="0" smtClean="0">
                <a:latin typeface="Verdana" pitchFamily="34" charset="0"/>
                <a:ea typeface="Verdana" pitchFamily="34" charset="0"/>
                <a:cs typeface="Verdana" pitchFamily="34" charset="0"/>
              </a:rPr>
              <a:t>0,01mm) και σε συνδυασμό με</a:t>
            </a:r>
          </a:p>
          <a:p>
            <a:pPr marL="0" indent="0">
              <a:buNone/>
            </a:pPr>
            <a:r>
              <a:rPr lang="el-GR" sz="1600" dirty="0" smtClean="0">
                <a:latin typeface="Verdana" pitchFamily="34" charset="0"/>
                <a:ea typeface="Verdana" pitchFamily="34" charset="0"/>
                <a:cs typeface="Verdana" pitchFamily="34" charset="0"/>
              </a:rPr>
              <a:t>κλίμακα </a:t>
            </a:r>
            <a:r>
              <a:rPr lang="el-GR" sz="1600" dirty="0" err="1" smtClean="0">
                <a:latin typeface="Verdana" pitchFamily="34" charset="0"/>
                <a:ea typeface="Verdana" pitchFamily="34" charset="0"/>
                <a:cs typeface="Verdana" pitchFamily="34" charset="0"/>
              </a:rPr>
              <a:t>βερνιέρου</a:t>
            </a:r>
            <a:r>
              <a:rPr lang="el-GR" sz="1600" dirty="0" smtClean="0">
                <a:latin typeface="Verdana" pitchFamily="34" charset="0"/>
                <a:ea typeface="Verdana" pitchFamily="34" charset="0"/>
                <a:cs typeface="Verdana" pitchFamily="34" charset="0"/>
              </a:rPr>
              <a:t> επιτυγχάνεται βαθμός ακριβείας  </a:t>
            </a:r>
            <a:r>
              <a:rPr lang="en-US" sz="1600" b="1" dirty="0" smtClean="0">
                <a:latin typeface="Verdana" pitchFamily="34" charset="0"/>
                <a:ea typeface="Verdana" pitchFamily="34" charset="0"/>
                <a:cs typeface="Verdana" pitchFamily="34" charset="0"/>
              </a:rPr>
              <a:t>0,002 mm.</a:t>
            </a:r>
            <a:endParaRPr lang="el-GR" sz="1600" dirty="0">
              <a:latin typeface="Verdana" pitchFamily="34" charset="0"/>
              <a:ea typeface="Verdana" pitchFamily="34" charset="0"/>
              <a:cs typeface="Verdana" pitchFamily="34" charset="0"/>
            </a:endParaRPr>
          </a:p>
        </p:txBody>
      </p:sp>
      <p:pic>
        <p:nvPicPr>
          <p:cNvPr id="5" name="4 - Εικόνα" descr="arxes12.jpg"/>
          <p:cNvPicPr>
            <a:picLocks noChangeAspect="1"/>
          </p:cNvPicPr>
          <p:nvPr/>
        </p:nvPicPr>
        <p:blipFill>
          <a:blip r:embed="rId2" cstate="print"/>
          <a:stretch>
            <a:fillRect/>
          </a:stretch>
        </p:blipFill>
        <p:spPr>
          <a:xfrm>
            <a:off x="539552" y="2636912"/>
            <a:ext cx="7869728" cy="36004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smtClean="0">
                <a:latin typeface="Verdana" pitchFamily="34" charset="0"/>
                <a:ea typeface="Verdana" pitchFamily="34" charset="0"/>
                <a:cs typeface="Verdana" pitchFamily="34" charset="0"/>
              </a:rPr>
              <a:t>Φυσικά μεγέθη</a:t>
            </a:r>
            <a:endParaRPr lang="en-US" sz="2800" b="1" dirty="0" smtClean="0">
              <a:latin typeface="Verdana" pitchFamily="34" charset="0"/>
              <a:ea typeface="Verdana" pitchFamily="34" charset="0"/>
              <a:cs typeface="Verdana" pitchFamily="34" charset="0"/>
            </a:endParaRPr>
          </a:p>
        </p:txBody>
      </p:sp>
      <p:sp>
        <p:nvSpPr>
          <p:cNvPr id="3" name="2 - Θέση περιεχομένου"/>
          <p:cNvSpPr>
            <a:spLocks noGrp="1"/>
          </p:cNvSpPr>
          <p:nvPr>
            <p:ph idx="1"/>
          </p:nvPr>
        </p:nvSpPr>
        <p:spPr/>
        <p:txBody>
          <a:bodyPr>
            <a:normAutofit/>
          </a:bodyPr>
          <a:lstStyle/>
          <a:p>
            <a:pPr>
              <a:buNone/>
            </a:pPr>
            <a:r>
              <a:rPr lang="el-GR" sz="1600" dirty="0" smtClean="0">
                <a:latin typeface="Verdana" pitchFamily="34" charset="0"/>
                <a:ea typeface="Verdana" pitchFamily="34" charset="0"/>
              </a:rPr>
              <a:t>Όλα τα φυσικά μεγέθη καθορίζονται από τρία στοιχεία:</a:t>
            </a:r>
          </a:p>
          <a:p>
            <a:pPr>
              <a:buNone/>
            </a:pPr>
            <a:r>
              <a:rPr lang="el-GR" sz="1600" b="1" dirty="0" smtClean="0">
                <a:latin typeface="Verdana" pitchFamily="34" charset="0"/>
                <a:ea typeface="Verdana" pitchFamily="34" charset="0"/>
              </a:rPr>
              <a:t>1. Το καθιερωμένο σύμβολο τους.</a:t>
            </a:r>
          </a:p>
          <a:p>
            <a:pPr>
              <a:buNone/>
            </a:pPr>
            <a:r>
              <a:rPr lang="el-GR" sz="1600" b="1" dirty="0" smtClean="0">
                <a:latin typeface="Verdana" pitchFamily="34" charset="0"/>
                <a:ea typeface="Verdana" pitchFamily="34" charset="0"/>
              </a:rPr>
              <a:t>2. Την αριθμητική τους τιμή.</a:t>
            </a:r>
          </a:p>
          <a:p>
            <a:pPr>
              <a:buNone/>
            </a:pPr>
            <a:r>
              <a:rPr lang="el-GR" sz="1600" b="1" dirty="0" smtClean="0">
                <a:latin typeface="Verdana" pitchFamily="34" charset="0"/>
                <a:ea typeface="Verdana" pitchFamily="34" charset="0"/>
              </a:rPr>
              <a:t>3. Τη μονάδα μέτρησης τους.</a:t>
            </a:r>
            <a:endParaRPr lang="en-US" sz="1600" b="1" dirty="0" smtClean="0">
              <a:latin typeface="Verdana" pitchFamily="34" charset="0"/>
              <a:ea typeface="Verdana" pitchFamily="34" charset="0"/>
            </a:endParaRPr>
          </a:p>
        </p:txBody>
      </p:sp>
      <p:pic>
        <p:nvPicPr>
          <p:cNvPr id="1026" name="Picture 2"/>
          <p:cNvPicPr>
            <a:picLocks noChangeAspect="1" noChangeArrowheads="1"/>
          </p:cNvPicPr>
          <p:nvPr/>
        </p:nvPicPr>
        <p:blipFill>
          <a:blip r:embed="rId2"/>
          <a:srcRect l="26719" t="47500" r="38125" b="33750"/>
          <a:stretch>
            <a:fillRect/>
          </a:stretch>
        </p:blipFill>
        <p:spPr bwMode="auto">
          <a:xfrm>
            <a:off x="571472" y="3143248"/>
            <a:ext cx="7858180" cy="23574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404664"/>
            <a:ext cx="8219256" cy="5721499"/>
          </a:xfrm>
        </p:spPr>
        <p:txBody>
          <a:bodyPr>
            <a:normAutofit/>
          </a:bodyPr>
          <a:lstStyle/>
          <a:p>
            <a:pPr>
              <a:buNone/>
            </a:pPr>
            <a:r>
              <a:rPr lang="el-GR" sz="2800" dirty="0" smtClean="0">
                <a:latin typeface="Verdana" pitchFamily="34" charset="0"/>
                <a:ea typeface="Verdana" pitchFamily="34" charset="0"/>
                <a:cs typeface="Verdana" pitchFamily="34" charset="0"/>
              </a:rPr>
              <a:t>Αρχή Λειτουργίας:</a:t>
            </a:r>
          </a:p>
          <a:p>
            <a:pPr marL="0" indent="0">
              <a:buNone/>
            </a:pPr>
            <a:r>
              <a:rPr lang="el-GR" sz="2000" dirty="0" smtClean="0">
                <a:latin typeface="Verdana" pitchFamily="34" charset="0"/>
                <a:ea typeface="Verdana" pitchFamily="34" charset="0"/>
                <a:cs typeface="Verdana" pitchFamily="34" charset="0"/>
              </a:rPr>
              <a:t>Η λειτουργία του μικρομέτρου βασίζεται στην αρχή των σπειρωμάτων. Για μια περιστροφή του κοχλία με σταθερό το περικόχλιο όπως συμβαίνει στο μικρόμετρο, προκύπτει αξονική μετατόπιση του κοχλία ίση με το </a:t>
            </a:r>
            <a:r>
              <a:rPr lang="el-GR" sz="2000" b="1" dirty="0" smtClean="0">
                <a:latin typeface="Verdana" pitchFamily="34" charset="0"/>
                <a:ea typeface="Verdana" pitchFamily="34" charset="0"/>
                <a:cs typeface="Verdana" pitchFamily="34" charset="0"/>
              </a:rPr>
              <a:t>βήμα του σπειρώματος</a:t>
            </a:r>
            <a:r>
              <a:rPr lang="el-GR" sz="2000" dirty="0" smtClean="0">
                <a:latin typeface="Verdana" pitchFamily="34" charset="0"/>
                <a:ea typeface="Verdana" pitchFamily="34" charset="0"/>
                <a:cs typeface="Verdana" pitchFamily="34" charset="0"/>
              </a:rPr>
              <a:t>.</a:t>
            </a:r>
          </a:p>
          <a:p>
            <a:pPr marL="0" indent="0" algn="just">
              <a:buNone/>
            </a:pPr>
            <a:r>
              <a:rPr lang="el-GR" sz="2000" dirty="0" smtClean="0">
                <a:latin typeface="Verdana" pitchFamily="34" charset="0"/>
                <a:ea typeface="Verdana" pitchFamily="34" charset="0"/>
                <a:cs typeface="Verdana" pitchFamily="34" charset="0"/>
              </a:rPr>
              <a:t>Την ακρίβεια του </a:t>
            </a:r>
            <a:r>
              <a:rPr lang="el-GR" sz="2000" b="1" dirty="0" smtClean="0">
                <a:latin typeface="Verdana" pitchFamily="34" charset="0"/>
                <a:ea typeface="Verdana" pitchFamily="34" charset="0"/>
                <a:cs typeface="Verdana" pitchFamily="34" charset="0"/>
              </a:rPr>
              <a:t>0,01 mm επιτυγχάνουμε, αν πάρουμε το βήμα του σπειρώματος του κοχλία ίσο με 0,5 mm </a:t>
            </a:r>
            <a:r>
              <a:rPr lang="el-GR" sz="2000" dirty="0" smtClean="0">
                <a:latin typeface="Verdana" pitchFamily="34" charset="0"/>
                <a:ea typeface="Verdana" pitchFamily="34" charset="0"/>
                <a:cs typeface="Verdana" pitchFamily="34" charset="0"/>
              </a:rPr>
              <a:t>και 50 ίσες υποδιαιρέσεις στην περιφέρεια του κάλυκα του μικρομέτρου. Ένα τέτοιο μικρόμετρο θα έχει τα εξής χαρακτηριστικά:</a:t>
            </a:r>
          </a:p>
          <a:p>
            <a:r>
              <a:rPr lang="el-GR" sz="2000" dirty="0" smtClean="0">
                <a:latin typeface="Verdana" pitchFamily="34" charset="0"/>
                <a:ea typeface="Verdana" pitchFamily="34" charset="0"/>
                <a:cs typeface="Verdana" pitchFamily="34" charset="0"/>
              </a:rPr>
              <a:t>Βήμα σπειρώματος 0,5 </a:t>
            </a:r>
            <a:r>
              <a:rPr lang="en-US" sz="2000" dirty="0" smtClean="0">
                <a:latin typeface="Verdana" pitchFamily="34" charset="0"/>
                <a:ea typeface="Verdana" pitchFamily="34" charset="0"/>
                <a:cs typeface="Verdana" pitchFamily="34" charset="0"/>
              </a:rPr>
              <a:t>mm</a:t>
            </a:r>
          </a:p>
          <a:p>
            <a:r>
              <a:rPr lang="el-GR" sz="2000" dirty="0" smtClean="0">
                <a:latin typeface="Verdana" pitchFamily="34" charset="0"/>
                <a:ea typeface="Verdana" pitchFamily="34" charset="0"/>
                <a:cs typeface="Verdana" pitchFamily="34" charset="0"/>
              </a:rPr>
              <a:t>Μικρότερη υποδιαίρεση κυλινδρικού κανόνα 0,5 mm</a:t>
            </a:r>
          </a:p>
          <a:p>
            <a:r>
              <a:rPr lang="el-GR" sz="2000" dirty="0" smtClean="0">
                <a:latin typeface="Verdana" pitchFamily="34" charset="0"/>
                <a:ea typeface="Verdana" pitchFamily="34" charset="0"/>
                <a:cs typeface="Verdana" pitchFamily="34" charset="0"/>
              </a:rPr>
              <a:t>Αριθμός υποδιαιρέσεων κάλυκα 50</a:t>
            </a:r>
          </a:p>
          <a:p>
            <a:r>
              <a:rPr lang="el-GR" sz="2000" dirty="0" smtClean="0">
                <a:latin typeface="Verdana" pitchFamily="34" charset="0"/>
                <a:ea typeface="Verdana" pitchFamily="34" charset="0"/>
                <a:cs typeface="Verdana" pitchFamily="34" charset="0"/>
              </a:rPr>
              <a:t>Μία υποδιαίρεση κάλυκα αντιπροσωπεύει 0,01 mm</a:t>
            </a:r>
            <a:endParaRPr lang="el-GR" sz="2000" dirty="0">
              <a:latin typeface="Verdana" pitchFamily="34" charset="0"/>
              <a:ea typeface="Verdana" pitchFamily="34" charset="0"/>
              <a:cs typeface="Verdana" pitchFamily="34" charset="0"/>
            </a:endParaRPr>
          </a:p>
        </p:txBody>
      </p:sp>
      <p:sp>
        <p:nvSpPr>
          <p:cNvPr id="4" name="3 - TextBox">
            <a:hlinkClick r:id="rId2"/>
          </p:cNvPr>
          <p:cNvSpPr txBox="1"/>
          <p:nvPr/>
        </p:nvSpPr>
        <p:spPr>
          <a:xfrm>
            <a:off x="785786" y="5643578"/>
            <a:ext cx="3500462" cy="369332"/>
          </a:xfrm>
          <a:prstGeom prst="rect">
            <a:avLst/>
          </a:prstGeom>
          <a:noFill/>
        </p:spPr>
        <p:txBody>
          <a:bodyPr wrap="square" rtlCol="0">
            <a:spAutoFit/>
          </a:bodyPr>
          <a:lstStyle/>
          <a:p>
            <a:r>
              <a:rPr lang="el-GR" dirty="0" smtClean="0"/>
              <a:t>Μικρόμετρο αρχή λειτουργίας</a:t>
            </a:r>
            <a:endParaRPr lang="en-US" dirty="0"/>
          </a:p>
        </p:txBody>
      </p:sp>
      <p:sp>
        <p:nvSpPr>
          <p:cNvPr id="5" name="4 - TextBox">
            <a:hlinkClick r:id="rId3"/>
          </p:cNvPr>
          <p:cNvSpPr txBox="1"/>
          <p:nvPr/>
        </p:nvSpPr>
        <p:spPr>
          <a:xfrm>
            <a:off x="4357686" y="5643578"/>
            <a:ext cx="3500462" cy="369332"/>
          </a:xfrm>
          <a:prstGeom prst="rect">
            <a:avLst/>
          </a:prstGeom>
          <a:noFill/>
        </p:spPr>
        <p:txBody>
          <a:bodyPr wrap="square" rtlCol="0">
            <a:spAutoFit/>
          </a:bodyPr>
          <a:lstStyle/>
          <a:p>
            <a:r>
              <a:rPr lang="el-GR" dirty="0" smtClean="0"/>
              <a:t>Βαθύμετρο αρχή λειτουργίας</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arxes13.jpg"/>
          <p:cNvPicPr>
            <a:picLocks noChangeAspect="1"/>
          </p:cNvPicPr>
          <p:nvPr/>
        </p:nvPicPr>
        <p:blipFill>
          <a:blip r:embed="rId2" cstate="print"/>
          <a:stretch>
            <a:fillRect/>
          </a:stretch>
        </p:blipFill>
        <p:spPr>
          <a:xfrm>
            <a:off x="4613160" y="1196752"/>
            <a:ext cx="4530840" cy="2880320"/>
          </a:xfrm>
          <a:prstGeom prst="rect">
            <a:avLst/>
          </a:prstGeom>
        </p:spPr>
      </p:pic>
      <p:sp>
        <p:nvSpPr>
          <p:cNvPr id="3" name="2 - Θέση περιεχομένου"/>
          <p:cNvSpPr>
            <a:spLocks noGrp="1"/>
          </p:cNvSpPr>
          <p:nvPr>
            <p:ph idx="1"/>
          </p:nvPr>
        </p:nvSpPr>
        <p:spPr>
          <a:xfrm>
            <a:off x="467544" y="1556792"/>
            <a:ext cx="5184576" cy="4569371"/>
          </a:xfrm>
        </p:spPr>
        <p:txBody>
          <a:bodyPr>
            <a:normAutofit fontScale="92500" lnSpcReduction="10000"/>
          </a:bodyPr>
          <a:lstStyle/>
          <a:p>
            <a:pPr marL="0" indent="0">
              <a:buNone/>
            </a:pPr>
            <a:r>
              <a:rPr lang="el-GR" sz="2400" dirty="0" smtClean="0">
                <a:latin typeface="Verdana" pitchFamily="34" charset="0"/>
                <a:ea typeface="Verdana" pitchFamily="34" charset="0"/>
                <a:cs typeface="Verdana" pitchFamily="34" charset="0"/>
              </a:rPr>
              <a:t>1. Υποδιαιρέσεις 1 mm που αποκαλύφτηκαν 10.</a:t>
            </a:r>
          </a:p>
          <a:p>
            <a:pPr marL="0" indent="0">
              <a:buNone/>
            </a:pPr>
            <a:r>
              <a:rPr lang="en-US" sz="2400" b="1" dirty="0" smtClean="0">
                <a:latin typeface="Verdana" pitchFamily="34" charset="0"/>
                <a:ea typeface="Verdana" pitchFamily="34" charset="0"/>
                <a:cs typeface="Verdana" pitchFamily="34" charset="0"/>
              </a:rPr>
              <a:t>10 x 1 =10,00 mm</a:t>
            </a:r>
          </a:p>
          <a:p>
            <a:pPr marL="0" indent="0">
              <a:buNone/>
            </a:pPr>
            <a:r>
              <a:rPr lang="el-GR" sz="2400" dirty="0" smtClean="0">
                <a:latin typeface="Verdana" pitchFamily="34" charset="0"/>
                <a:ea typeface="Verdana" pitchFamily="34" charset="0"/>
                <a:cs typeface="Verdana" pitchFamily="34" charset="0"/>
              </a:rPr>
              <a:t>2. Υποδιαιρέσεις 1/2 mm που αποκαλύφτηκαν 1.</a:t>
            </a:r>
          </a:p>
          <a:p>
            <a:pPr marL="0" indent="0">
              <a:buNone/>
            </a:pPr>
            <a:r>
              <a:rPr lang="en-US" sz="2400" b="1" dirty="0" smtClean="0">
                <a:latin typeface="Verdana" pitchFamily="34" charset="0"/>
                <a:ea typeface="Verdana" pitchFamily="34" charset="0"/>
                <a:cs typeface="Verdana" pitchFamily="34" charset="0"/>
              </a:rPr>
              <a:t>1 x 0,50 = 0,50 mm</a:t>
            </a:r>
          </a:p>
          <a:p>
            <a:pPr marL="0" indent="0">
              <a:buNone/>
            </a:pPr>
            <a:r>
              <a:rPr lang="el-GR" sz="2400" dirty="0" smtClean="0">
                <a:latin typeface="Verdana" pitchFamily="34" charset="0"/>
                <a:ea typeface="Verdana" pitchFamily="34" charset="0"/>
                <a:cs typeface="Verdana" pitchFamily="34" charset="0"/>
              </a:rPr>
              <a:t>3. Συμπίπτει η 16η υποδιαίρεση του κάλυκα.</a:t>
            </a:r>
          </a:p>
          <a:p>
            <a:pPr marL="0" indent="0">
              <a:buNone/>
            </a:pPr>
            <a:r>
              <a:rPr lang="fi-FI" sz="2400" b="1" dirty="0" smtClean="0">
                <a:latin typeface="Verdana" pitchFamily="34" charset="0"/>
                <a:ea typeface="Verdana" pitchFamily="34" charset="0"/>
                <a:cs typeface="Verdana" pitchFamily="34" charset="0"/>
              </a:rPr>
              <a:t>16 x 0,01 = 0,16 mm</a:t>
            </a:r>
            <a:r>
              <a:rPr lang="fi-FI" sz="2400" dirty="0" smtClean="0">
                <a:latin typeface="Verdana" pitchFamily="34" charset="0"/>
                <a:ea typeface="Verdana" pitchFamily="34" charset="0"/>
                <a:cs typeface="Verdana" pitchFamily="34" charset="0"/>
              </a:rPr>
              <a:t>.</a:t>
            </a:r>
          </a:p>
          <a:p>
            <a:pPr marL="0" indent="0">
              <a:buNone/>
            </a:pPr>
            <a:r>
              <a:rPr lang="el-GR" sz="2400" dirty="0" smtClean="0">
                <a:latin typeface="Verdana" pitchFamily="34" charset="0"/>
                <a:ea typeface="Verdana" pitchFamily="34" charset="0"/>
                <a:cs typeface="Verdana" pitchFamily="34" charset="0"/>
              </a:rPr>
              <a:t>Η ένδειξη επομένως του μικρομέτρου είναι:</a:t>
            </a:r>
          </a:p>
          <a:p>
            <a:pPr marL="0" indent="0">
              <a:buNone/>
            </a:pPr>
            <a:r>
              <a:rPr lang="en-US" sz="2400" dirty="0" smtClean="0">
                <a:latin typeface="Verdana" pitchFamily="34" charset="0"/>
                <a:ea typeface="Verdana" pitchFamily="34" charset="0"/>
                <a:cs typeface="Verdana" pitchFamily="34" charset="0"/>
              </a:rPr>
              <a:t>10,00 mm + 0,50 mm + 0,16 mm = </a:t>
            </a:r>
            <a:r>
              <a:rPr lang="en-US" sz="2400" b="1" dirty="0" smtClean="0">
                <a:latin typeface="Verdana" pitchFamily="34" charset="0"/>
                <a:ea typeface="Verdana" pitchFamily="34" charset="0"/>
                <a:cs typeface="Verdana" pitchFamily="34" charset="0"/>
              </a:rPr>
              <a:t>10,66 mm</a:t>
            </a:r>
            <a:endParaRPr lang="el-GR" sz="2400" dirty="0">
              <a:latin typeface="Verdana" pitchFamily="34" charset="0"/>
              <a:ea typeface="Verdana" pitchFamily="34" charset="0"/>
              <a:cs typeface="Verdana" pitchFamily="34" charset="0"/>
            </a:endParaRPr>
          </a:p>
        </p:txBody>
      </p:sp>
      <p:sp>
        <p:nvSpPr>
          <p:cNvPr id="4" name="3 - Ορθογώνιο"/>
          <p:cNvSpPr/>
          <p:nvPr/>
        </p:nvSpPr>
        <p:spPr>
          <a:xfrm>
            <a:off x="467544" y="260649"/>
            <a:ext cx="8064896" cy="1200329"/>
          </a:xfrm>
          <a:prstGeom prst="rect">
            <a:avLst/>
          </a:prstGeom>
        </p:spPr>
        <p:txBody>
          <a:bodyPr wrap="square">
            <a:spAutoFit/>
          </a:bodyPr>
          <a:lstStyle/>
          <a:p>
            <a:r>
              <a:rPr lang="el-GR" sz="2400" dirty="0" smtClean="0">
                <a:latin typeface="Verdana" pitchFamily="34" charset="0"/>
                <a:ea typeface="Verdana" pitchFamily="34" charset="0"/>
                <a:cs typeface="Verdana" pitchFamily="34" charset="0"/>
              </a:rPr>
              <a:t>Για την ανάγνωση μετρικού μικρομέτρου με ακρίβεια 0,01 mm, ακολουθούμε την πιο κάτω πορεία.</a:t>
            </a:r>
          </a:p>
        </p:txBody>
      </p:sp>
      <p:sp>
        <p:nvSpPr>
          <p:cNvPr id="6" name="5 - TextBox">
            <a:hlinkClick r:id="rId3"/>
          </p:cNvPr>
          <p:cNvSpPr txBox="1"/>
          <p:nvPr/>
        </p:nvSpPr>
        <p:spPr>
          <a:xfrm>
            <a:off x="928662" y="6000768"/>
            <a:ext cx="2583528" cy="369332"/>
          </a:xfrm>
          <a:prstGeom prst="rect">
            <a:avLst/>
          </a:prstGeom>
          <a:noFill/>
        </p:spPr>
        <p:txBody>
          <a:bodyPr wrap="none" rtlCol="0">
            <a:spAutoFit/>
          </a:bodyPr>
          <a:lstStyle/>
          <a:p>
            <a:r>
              <a:rPr lang="el-GR" dirty="0" smtClean="0"/>
              <a:t>Μετρήσεις με </a:t>
            </a:r>
            <a:r>
              <a:rPr lang="el-GR" dirty="0" err="1" smtClean="0"/>
              <a:t>παχύμετρο</a:t>
            </a:r>
            <a:endParaRPr lang="en-US" dirty="0"/>
          </a:p>
        </p:txBody>
      </p:sp>
      <p:sp>
        <p:nvSpPr>
          <p:cNvPr id="7" name="6 - TextBox">
            <a:hlinkClick r:id="rId4"/>
          </p:cNvPr>
          <p:cNvSpPr txBox="1"/>
          <p:nvPr/>
        </p:nvSpPr>
        <p:spPr>
          <a:xfrm>
            <a:off x="3857620" y="6000768"/>
            <a:ext cx="2635401" cy="369332"/>
          </a:xfrm>
          <a:prstGeom prst="rect">
            <a:avLst/>
          </a:prstGeom>
          <a:noFill/>
        </p:spPr>
        <p:txBody>
          <a:bodyPr wrap="none" rtlCol="0">
            <a:spAutoFit/>
          </a:bodyPr>
          <a:lstStyle/>
          <a:p>
            <a:r>
              <a:rPr lang="el-GR" dirty="0" smtClean="0"/>
              <a:t>Μετρήσεις με μικρόμετρο</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25470"/>
          </a:xfrm>
        </p:spPr>
        <p:txBody>
          <a:bodyPr>
            <a:normAutofit/>
          </a:bodyPr>
          <a:lstStyle/>
          <a:p>
            <a:pPr algn="l"/>
            <a:r>
              <a:rPr lang="el-GR" sz="2400" dirty="0" smtClean="0">
                <a:latin typeface="Verdana" pitchFamily="34" charset="0"/>
                <a:ea typeface="Verdana" pitchFamily="34" charset="0"/>
              </a:rPr>
              <a:t>Παραδείγματα ανάγνωσης ένδειξης:</a:t>
            </a:r>
            <a:endParaRPr lang="en-US" sz="2400" dirty="0">
              <a:latin typeface="Verdana" pitchFamily="34" charset="0"/>
              <a:ea typeface="Verdana" pitchFamily="34" charset="0"/>
            </a:endParaRPr>
          </a:p>
        </p:txBody>
      </p:sp>
      <p:sp>
        <p:nvSpPr>
          <p:cNvPr id="6" name="5 - TextBox"/>
          <p:cNvSpPr txBox="1"/>
          <p:nvPr/>
        </p:nvSpPr>
        <p:spPr>
          <a:xfrm>
            <a:off x="428596" y="1857364"/>
            <a:ext cx="571504" cy="400110"/>
          </a:xfrm>
          <a:prstGeom prst="rect">
            <a:avLst/>
          </a:prstGeom>
          <a:noFill/>
        </p:spPr>
        <p:txBody>
          <a:bodyPr wrap="square" rtlCol="0">
            <a:spAutoFit/>
          </a:bodyPr>
          <a:lstStyle/>
          <a:p>
            <a:r>
              <a:rPr lang="en-GB" sz="2000" dirty="0" smtClean="0">
                <a:latin typeface="Verdana" pitchFamily="34" charset="0"/>
                <a:ea typeface="Verdana" pitchFamily="34" charset="0"/>
              </a:rPr>
              <a:t>1)</a:t>
            </a:r>
            <a:endParaRPr lang="en-US" sz="2000" dirty="0">
              <a:latin typeface="Verdana" pitchFamily="34" charset="0"/>
              <a:ea typeface="Verdana" pitchFamily="34" charset="0"/>
            </a:endParaRPr>
          </a:p>
        </p:txBody>
      </p:sp>
      <p:sp>
        <p:nvSpPr>
          <p:cNvPr id="8" name="7 - TextBox"/>
          <p:cNvSpPr txBox="1"/>
          <p:nvPr/>
        </p:nvSpPr>
        <p:spPr>
          <a:xfrm>
            <a:off x="6429356" y="2857496"/>
            <a:ext cx="2714644" cy="1477328"/>
          </a:xfrm>
          <a:prstGeom prst="rect">
            <a:avLst/>
          </a:prstGeom>
          <a:noFill/>
        </p:spPr>
        <p:txBody>
          <a:bodyPr wrap="square" rtlCol="0">
            <a:spAutoFit/>
          </a:bodyPr>
          <a:lstStyle/>
          <a:p>
            <a:r>
              <a:rPr lang="el-GR" dirty="0" smtClean="0">
                <a:latin typeface="Verdana" pitchFamily="34" charset="0"/>
                <a:ea typeface="Verdana" pitchFamily="34" charset="0"/>
              </a:rPr>
              <a:t>Κύρια ένδειξη</a:t>
            </a:r>
            <a:r>
              <a:rPr lang="el-GR" dirty="0" smtClean="0">
                <a:latin typeface="Verdana" pitchFamily="34" charset="0"/>
                <a:ea typeface="Verdana" pitchFamily="34" charset="0"/>
              </a:rPr>
              <a:t>:11,5</a:t>
            </a:r>
          </a:p>
          <a:p>
            <a:endParaRPr lang="el-GR" dirty="0" smtClean="0">
              <a:latin typeface="Verdana" pitchFamily="34" charset="0"/>
              <a:ea typeface="Verdana" pitchFamily="34" charset="0"/>
            </a:endParaRPr>
          </a:p>
          <a:p>
            <a:r>
              <a:rPr lang="el-GR" dirty="0" err="1" smtClean="0">
                <a:latin typeface="Verdana" pitchFamily="34" charset="0"/>
                <a:ea typeface="Verdana" pitchFamily="34" charset="0"/>
              </a:rPr>
              <a:t>Ενδειξη</a:t>
            </a:r>
            <a:r>
              <a:rPr lang="el-GR" dirty="0" smtClean="0">
                <a:latin typeface="Verdana" pitchFamily="34" charset="0"/>
                <a:ea typeface="Verdana" pitchFamily="34" charset="0"/>
              </a:rPr>
              <a:t> τυμπάνου: 0</a:t>
            </a:r>
          </a:p>
          <a:p>
            <a:endParaRPr lang="el-GR" dirty="0" smtClean="0">
              <a:latin typeface="Verdana" pitchFamily="34" charset="0"/>
              <a:ea typeface="Verdana" pitchFamily="34" charset="0"/>
            </a:endParaRPr>
          </a:p>
          <a:p>
            <a:r>
              <a:rPr lang="el-GR" dirty="0" smtClean="0">
                <a:latin typeface="Verdana" pitchFamily="34" charset="0"/>
                <a:ea typeface="Verdana" pitchFamily="34" charset="0"/>
              </a:rPr>
              <a:t>Τελική: 11,5 </a:t>
            </a:r>
            <a:r>
              <a:rPr lang="en-GB" dirty="0" smtClean="0">
                <a:latin typeface="Verdana" pitchFamily="34" charset="0"/>
                <a:ea typeface="Verdana" pitchFamily="34" charset="0"/>
              </a:rPr>
              <a:t>mm</a:t>
            </a:r>
            <a:endParaRPr lang="en-US" dirty="0">
              <a:latin typeface="Verdana" pitchFamily="34" charset="0"/>
              <a:ea typeface="Verdana" pitchFamily="34" charset="0"/>
            </a:endParaRPr>
          </a:p>
        </p:txBody>
      </p:sp>
      <p:pic>
        <p:nvPicPr>
          <p:cNvPr id="6146" name="Picture 2"/>
          <p:cNvPicPr>
            <a:picLocks noChangeAspect="1" noChangeArrowheads="1"/>
          </p:cNvPicPr>
          <p:nvPr/>
        </p:nvPicPr>
        <p:blipFill>
          <a:blip r:embed="rId2"/>
          <a:srcRect l="15469" t="22500" r="55000" b="50277"/>
          <a:stretch>
            <a:fillRect/>
          </a:stretch>
        </p:blipFill>
        <p:spPr bwMode="auto">
          <a:xfrm>
            <a:off x="290824" y="2571744"/>
            <a:ext cx="6199798" cy="321471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l="15469" t="57500" r="55703" b="11250"/>
          <a:stretch>
            <a:fillRect/>
          </a:stretch>
        </p:blipFill>
        <p:spPr bwMode="auto">
          <a:xfrm>
            <a:off x="571472" y="2000240"/>
            <a:ext cx="5975074" cy="3643338"/>
          </a:xfrm>
          <a:prstGeom prst="rect">
            <a:avLst/>
          </a:prstGeom>
          <a:noFill/>
          <a:ln w="9525">
            <a:noFill/>
            <a:miter lim="800000"/>
            <a:headEnd/>
            <a:tailEnd/>
          </a:ln>
          <a:effectLst/>
        </p:spPr>
      </p:pic>
      <p:sp>
        <p:nvSpPr>
          <p:cNvPr id="2" name="1 - Τίτλος"/>
          <p:cNvSpPr>
            <a:spLocks noGrp="1"/>
          </p:cNvSpPr>
          <p:nvPr>
            <p:ph type="title"/>
          </p:nvPr>
        </p:nvSpPr>
        <p:spPr>
          <a:xfrm>
            <a:off x="457200" y="274638"/>
            <a:ext cx="8229600" cy="725470"/>
          </a:xfrm>
        </p:spPr>
        <p:txBody>
          <a:bodyPr>
            <a:normAutofit/>
          </a:bodyPr>
          <a:lstStyle/>
          <a:p>
            <a:pPr algn="l"/>
            <a:r>
              <a:rPr lang="el-GR" sz="2400" dirty="0" smtClean="0">
                <a:latin typeface="Verdana" pitchFamily="34" charset="0"/>
                <a:ea typeface="Verdana" pitchFamily="34" charset="0"/>
              </a:rPr>
              <a:t>Παραδείγματα ανάγνωσης ένδειξης:</a:t>
            </a:r>
            <a:endParaRPr lang="en-US" sz="2400" dirty="0">
              <a:latin typeface="Verdana" pitchFamily="34" charset="0"/>
              <a:ea typeface="Verdana" pitchFamily="34" charset="0"/>
            </a:endParaRPr>
          </a:p>
        </p:txBody>
      </p:sp>
      <p:sp>
        <p:nvSpPr>
          <p:cNvPr id="6" name="5 - TextBox"/>
          <p:cNvSpPr txBox="1"/>
          <p:nvPr/>
        </p:nvSpPr>
        <p:spPr>
          <a:xfrm>
            <a:off x="428596" y="1285860"/>
            <a:ext cx="571504" cy="400110"/>
          </a:xfrm>
          <a:prstGeom prst="rect">
            <a:avLst/>
          </a:prstGeom>
          <a:noFill/>
        </p:spPr>
        <p:txBody>
          <a:bodyPr wrap="square" rtlCol="0">
            <a:spAutoFit/>
          </a:bodyPr>
          <a:lstStyle/>
          <a:p>
            <a:r>
              <a:rPr lang="en-GB" sz="2000" dirty="0" smtClean="0">
                <a:latin typeface="Verdana" pitchFamily="34" charset="0"/>
                <a:ea typeface="Verdana" pitchFamily="34" charset="0"/>
              </a:rPr>
              <a:t>2</a:t>
            </a:r>
            <a:r>
              <a:rPr lang="en-GB" sz="2000" dirty="0" smtClean="0">
                <a:latin typeface="Verdana" pitchFamily="34" charset="0"/>
                <a:ea typeface="Verdana" pitchFamily="34" charset="0"/>
              </a:rPr>
              <a:t>)</a:t>
            </a:r>
            <a:endParaRPr lang="en-US" sz="2000" dirty="0">
              <a:latin typeface="Verdana" pitchFamily="34" charset="0"/>
              <a:ea typeface="Verdana" pitchFamily="34" charset="0"/>
            </a:endParaRPr>
          </a:p>
        </p:txBody>
      </p:sp>
      <p:sp>
        <p:nvSpPr>
          <p:cNvPr id="8" name="7 - TextBox"/>
          <p:cNvSpPr txBox="1"/>
          <p:nvPr/>
        </p:nvSpPr>
        <p:spPr>
          <a:xfrm>
            <a:off x="6429356" y="2071678"/>
            <a:ext cx="2714644" cy="1477328"/>
          </a:xfrm>
          <a:prstGeom prst="rect">
            <a:avLst/>
          </a:prstGeom>
          <a:noFill/>
        </p:spPr>
        <p:txBody>
          <a:bodyPr wrap="square" rtlCol="0">
            <a:spAutoFit/>
          </a:bodyPr>
          <a:lstStyle/>
          <a:p>
            <a:r>
              <a:rPr lang="el-GR" dirty="0" smtClean="0">
                <a:latin typeface="Verdana" pitchFamily="34" charset="0"/>
                <a:ea typeface="Verdana" pitchFamily="34" charset="0"/>
              </a:rPr>
              <a:t>Κύρια ένδειξη</a:t>
            </a:r>
            <a:r>
              <a:rPr lang="el-GR" dirty="0" smtClean="0">
                <a:latin typeface="Verdana" pitchFamily="34" charset="0"/>
                <a:ea typeface="Verdana" pitchFamily="34" charset="0"/>
              </a:rPr>
              <a:t>:11,5</a:t>
            </a:r>
          </a:p>
          <a:p>
            <a:endParaRPr lang="el-GR" dirty="0" smtClean="0">
              <a:latin typeface="Verdana" pitchFamily="34" charset="0"/>
              <a:ea typeface="Verdana" pitchFamily="34" charset="0"/>
            </a:endParaRPr>
          </a:p>
          <a:p>
            <a:r>
              <a:rPr lang="el-GR" dirty="0" err="1" smtClean="0">
                <a:latin typeface="Verdana" pitchFamily="34" charset="0"/>
                <a:ea typeface="Verdana" pitchFamily="34" charset="0"/>
              </a:rPr>
              <a:t>Ενδειξη</a:t>
            </a:r>
            <a:r>
              <a:rPr lang="el-GR" dirty="0" smtClean="0">
                <a:latin typeface="Verdana" pitchFamily="34" charset="0"/>
                <a:ea typeface="Verdana" pitchFamily="34" charset="0"/>
              </a:rPr>
              <a:t> τυμπάνου: </a:t>
            </a:r>
            <a:r>
              <a:rPr lang="en-GB" dirty="0" smtClean="0">
                <a:latin typeface="Verdana" pitchFamily="34" charset="0"/>
                <a:ea typeface="Verdana" pitchFamily="34" charset="0"/>
              </a:rPr>
              <a:t>33</a:t>
            </a:r>
            <a:endParaRPr lang="el-GR" dirty="0" smtClean="0">
              <a:latin typeface="Verdana" pitchFamily="34" charset="0"/>
              <a:ea typeface="Verdana" pitchFamily="34" charset="0"/>
            </a:endParaRPr>
          </a:p>
          <a:p>
            <a:endParaRPr lang="el-GR" dirty="0" smtClean="0">
              <a:latin typeface="Verdana" pitchFamily="34" charset="0"/>
              <a:ea typeface="Verdana" pitchFamily="34" charset="0"/>
            </a:endParaRPr>
          </a:p>
          <a:p>
            <a:r>
              <a:rPr lang="el-GR" dirty="0" smtClean="0">
                <a:latin typeface="Verdana" pitchFamily="34" charset="0"/>
                <a:ea typeface="Verdana" pitchFamily="34" charset="0"/>
              </a:rPr>
              <a:t>Τελική: 11,</a:t>
            </a:r>
            <a:r>
              <a:rPr lang="en-GB" dirty="0" smtClean="0">
                <a:latin typeface="Verdana" pitchFamily="34" charset="0"/>
                <a:ea typeface="Verdana" pitchFamily="34" charset="0"/>
              </a:rPr>
              <a:t>83</a:t>
            </a:r>
            <a:r>
              <a:rPr lang="el-GR" dirty="0" smtClean="0">
                <a:latin typeface="Verdana" pitchFamily="34" charset="0"/>
                <a:ea typeface="Verdana" pitchFamily="34" charset="0"/>
              </a:rPr>
              <a:t> </a:t>
            </a:r>
            <a:r>
              <a:rPr lang="en-GB" dirty="0" smtClean="0">
                <a:latin typeface="Verdana" pitchFamily="34" charset="0"/>
                <a:ea typeface="Verdana" pitchFamily="34" charset="0"/>
              </a:rPr>
              <a:t>mm</a:t>
            </a:r>
            <a:endParaRPr lang="en-US" dirty="0">
              <a:latin typeface="Verdana" pitchFamily="34" charset="0"/>
              <a:ea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l="15469" t="28750" r="55000" b="38750"/>
          <a:stretch>
            <a:fillRect/>
          </a:stretch>
        </p:blipFill>
        <p:spPr bwMode="auto">
          <a:xfrm>
            <a:off x="571472" y="1714488"/>
            <a:ext cx="6116192" cy="3786214"/>
          </a:xfrm>
          <a:prstGeom prst="rect">
            <a:avLst/>
          </a:prstGeom>
          <a:noFill/>
          <a:ln w="9525">
            <a:noFill/>
            <a:miter lim="800000"/>
            <a:headEnd/>
            <a:tailEnd/>
          </a:ln>
          <a:effectLst/>
        </p:spPr>
      </p:pic>
      <p:sp>
        <p:nvSpPr>
          <p:cNvPr id="2" name="1 - Τίτλος"/>
          <p:cNvSpPr>
            <a:spLocks noGrp="1"/>
          </p:cNvSpPr>
          <p:nvPr>
            <p:ph type="title"/>
          </p:nvPr>
        </p:nvSpPr>
        <p:spPr>
          <a:xfrm>
            <a:off x="457200" y="274638"/>
            <a:ext cx="8229600" cy="725470"/>
          </a:xfrm>
        </p:spPr>
        <p:txBody>
          <a:bodyPr>
            <a:normAutofit/>
          </a:bodyPr>
          <a:lstStyle/>
          <a:p>
            <a:pPr algn="l"/>
            <a:r>
              <a:rPr lang="el-GR" sz="2400" dirty="0" smtClean="0">
                <a:latin typeface="Verdana" pitchFamily="34" charset="0"/>
                <a:ea typeface="Verdana" pitchFamily="34" charset="0"/>
              </a:rPr>
              <a:t>Παραδείγματα ανάγνωσης ένδειξης:</a:t>
            </a:r>
            <a:endParaRPr lang="en-US" sz="2400" dirty="0">
              <a:latin typeface="Verdana" pitchFamily="34" charset="0"/>
              <a:ea typeface="Verdana" pitchFamily="34" charset="0"/>
            </a:endParaRPr>
          </a:p>
        </p:txBody>
      </p:sp>
      <p:sp>
        <p:nvSpPr>
          <p:cNvPr id="6" name="5 - TextBox"/>
          <p:cNvSpPr txBox="1"/>
          <p:nvPr/>
        </p:nvSpPr>
        <p:spPr>
          <a:xfrm>
            <a:off x="428596" y="1285860"/>
            <a:ext cx="571504" cy="400110"/>
          </a:xfrm>
          <a:prstGeom prst="rect">
            <a:avLst/>
          </a:prstGeom>
          <a:noFill/>
        </p:spPr>
        <p:txBody>
          <a:bodyPr wrap="square" rtlCol="0">
            <a:spAutoFit/>
          </a:bodyPr>
          <a:lstStyle/>
          <a:p>
            <a:r>
              <a:rPr lang="en-GB" sz="2000" dirty="0" smtClean="0">
                <a:latin typeface="Verdana" pitchFamily="34" charset="0"/>
                <a:ea typeface="Verdana" pitchFamily="34" charset="0"/>
              </a:rPr>
              <a:t>3</a:t>
            </a:r>
            <a:r>
              <a:rPr lang="en-GB" sz="2000" dirty="0" smtClean="0">
                <a:latin typeface="Verdana" pitchFamily="34" charset="0"/>
                <a:ea typeface="Verdana" pitchFamily="34" charset="0"/>
              </a:rPr>
              <a:t>)</a:t>
            </a:r>
            <a:endParaRPr lang="en-US" sz="2000" dirty="0">
              <a:latin typeface="Verdana" pitchFamily="34" charset="0"/>
              <a:ea typeface="Verdana" pitchFamily="34" charset="0"/>
            </a:endParaRPr>
          </a:p>
        </p:txBody>
      </p:sp>
      <p:sp>
        <p:nvSpPr>
          <p:cNvPr id="8" name="7 - TextBox"/>
          <p:cNvSpPr txBox="1"/>
          <p:nvPr/>
        </p:nvSpPr>
        <p:spPr>
          <a:xfrm>
            <a:off x="6429356" y="1857364"/>
            <a:ext cx="2714644" cy="1477328"/>
          </a:xfrm>
          <a:prstGeom prst="rect">
            <a:avLst/>
          </a:prstGeom>
          <a:noFill/>
        </p:spPr>
        <p:txBody>
          <a:bodyPr wrap="square" rtlCol="0">
            <a:spAutoFit/>
          </a:bodyPr>
          <a:lstStyle/>
          <a:p>
            <a:r>
              <a:rPr lang="el-GR" dirty="0" smtClean="0">
                <a:latin typeface="Verdana" pitchFamily="34" charset="0"/>
                <a:ea typeface="Verdana" pitchFamily="34" charset="0"/>
              </a:rPr>
              <a:t>Κύρια ένδειξη</a:t>
            </a:r>
            <a:r>
              <a:rPr lang="el-GR" dirty="0" smtClean="0">
                <a:latin typeface="Verdana" pitchFamily="34" charset="0"/>
                <a:ea typeface="Verdana" pitchFamily="34" charset="0"/>
              </a:rPr>
              <a:t>:1</a:t>
            </a:r>
            <a:r>
              <a:rPr lang="en-GB" dirty="0" smtClean="0">
                <a:latin typeface="Verdana" pitchFamily="34" charset="0"/>
                <a:ea typeface="Verdana" pitchFamily="34" charset="0"/>
              </a:rPr>
              <a:t>5</a:t>
            </a:r>
            <a:r>
              <a:rPr lang="el-GR" dirty="0" smtClean="0">
                <a:latin typeface="Verdana" pitchFamily="34" charset="0"/>
                <a:ea typeface="Verdana" pitchFamily="34" charset="0"/>
              </a:rPr>
              <a:t>,5</a:t>
            </a:r>
          </a:p>
          <a:p>
            <a:endParaRPr lang="el-GR" dirty="0" smtClean="0">
              <a:latin typeface="Verdana" pitchFamily="34" charset="0"/>
              <a:ea typeface="Verdana" pitchFamily="34" charset="0"/>
            </a:endParaRPr>
          </a:p>
          <a:p>
            <a:r>
              <a:rPr lang="el-GR" dirty="0" err="1" smtClean="0">
                <a:latin typeface="Verdana" pitchFamily="34" charset="0"/>
                <a:ea typeface="Verdana" pitchFamily="34" charset="0"/>
              </a:rPr>
              <a:t>Ενδειξη</a:t>
            </a:r>
            <a:r>
              <a:rPr lang="el-GR" dirty="0" smtClean="0">
                <a:latin typeface="Verdana" pitchFamily="34" charset="0"/>
                <a:ea typeface="Verdana" pitchFamily="34" charset="0"/>
              </a:rPr>
              <a:t> τυμπάνου: </a:t>
            </a:r>
            <a:r>
              <a:rPr lang="en-GB" dirty="0" smtClean="0">
                <a:latin typeface="Verdana" pitchFamily="34" charset="0"/>
                <a:ea typeface="Verdana" pitchFamily="34" charset="0"/>
              </a:rPr>
              <a:t>06</a:t>
            </a:r>
            <a:endParaRPr lang="el-GR" dirty="0" smtClean="0">
              <a:latin typeface="Verdana" pitchFamily="34" charset="0"/>
              <a:ea typeface="Verdana" pitchFamily="34" charset="0"/>
            </a:endParaRPr>
          </a:p>
          <a:p>
            <a:endParaRPr lang="el-GR" dirty="0" smtClean="0">
              <a:latin typeface="Verdana" pitchFamily="34" charset="0"/>
              <a:ea typeface="Verdana" pitchFamily="34" charset="0"/>
            </a:endParaRPr>
          </a:p>
          <a:p>
            <a:r>
              <a:rPr lang="el-GR" dirty="0" smtClean="0">
                <a:latin typeface="Verdana" pitchFamily="34" charset="0"/>
                <a:ea typeface="Verdana" pitchFamily="34" charset="0"/>
              </a:rPr>
              <a:t>Τελική: 1</a:t>
            </a:r>
            <a:r>
              <a:rPr lang="en-GB" dirty="0" smtClean="0">
                <a:latin typeface="Verdana" pitchFamily="34" charset="0"/>
                <a:ea typeface="Verdana" pitchFamily="34" charset="0"/>
              </a:rPr>
              <a:t>5</a:t>
            </a:r>
            <a:r>
              <a:rPr lang="el-GR" dirty="0" smtClean="0">
                <a:latin typeface="Verdana" pitchFamily="34" charset="0"/>
                <a:ea typeface="Verdana" pitchFamily="34" charset="0"/>
              </a:rPr>
              <a:t>,</a:t>
            </a:r>
            <a:r>
              <a:rPr lang="en-GB" dirty="0" smtClean="0">
                <a:latin typeface="Verdana" pitchFamily="34" charset="0"/>
                <a:ea typeface="Verdana" pitchFamily="34" charset="0"/>
              </a:rPr>
              <a:t>56</a:t>
            </a:r>
            <a:r>
              <a:rPr lang="el-GR" dirty="0" smtClean="0">
                <a:latin typeface="Verdana" pitchFamily="34" charset="0"/>
                <a:ea typeface="Verdana" pitchFamily="34" charset="0"/>
              </a:rPr>
              <a:t> </a:t>
            </a:r>
            <a:r>
              <a:rPr lang="en-GB" dirty="0" smtClean="0">
                <a:latin typeface="Verdana" pitchFamily="34" charset="0"/>
                <a:ea typeface="Verdana" pitchFamily="34" charset="0"/>
              </a:rPr>
              <a:t>mm</a:t>
            </a:r>
            <a:endParaRPr lang="en-US" dirty="0">
              <a:latin typeface="Verdana" pitchFamily="34" charset="0"/>
              <a:ea typeface="Verdana" pitchFamily="34" charset="0"/>
            </a:endParaRPr>
          </a:p>
        </p:txBody>
      </p:sp>
      <p:sp>
        <p:nvSpPr>
          <p:cNvPr id="7" name="6 - TextBox">
            <a:hlinkClick r:id="rId3"/>
          </p:cNvPr>
          <p:cNvSpPr txBox="1"/>
          <p:nvPr/>
        </p:nvSpPr>
        <p:spPr>
          <a:xfrm>
            <a:off x="1857356" y="6072206"/>
            <a:ext cx="4816190" cy="369332"/>
          </a:xfrm>
          <a:prstGeom prst="rect">
            <a:avLst/>
          </a:prstGeom>
          <a:noFill/>
        </p:spPr>
        <p:txBody>
          <a:bodyPr wrap="none" rtlCol="0">
            <a:spAutoFit/>
          </a:bodyPr>
          <a:lstStyle/>
          <a:p>
            <a:r>
              <a:rPr lang="el-GR" dirty="0" smtClean="0"/>
              <a:t>Περισσότερες ασκήσεις ανάγνωσης μικρομέτρου</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arxes14.jpg"/>
          <p:cNvPicPr>
            <a:picLocks noChangeAspect="1"/>
          </p:cNvPicPr>
          <p:nvPr/>
        </p:nvPicPr>
        <p:blipFill>
          <a:blip r:embed="rId2" cstate="print"/>
          <a:stretch>
            <a:fillRect/>
          </a:stretch>
        </p:blipFill>
        <p:spPr>
          <a:xfrm>
            <a:off x="251520" y="3645024"/>
            <a:ext cx="8659679" cy="2856334"/>
          </a:xfrm>
          <a:prstGeom prst="rect">
            <a:avLst/>
          </a:prstGeom>
        </p:spPr>
      </p:pic>
      <p:sp>
        <p:nvSpPr>
          <p:cNvPr id="2" name="1 - Τίτλος"/>
          <p:cNvSpPr>
            <a:spLocks noGrp="1"/>
          </p:cNvSpPr>
          <p:nvPr>
            <p:ph type="title"/>
          </p:nvPr>
        </p:nvSpPr>
        <p:spPr/>
        <p:txBody>
          <a:bodyPr>
            <a:normAutofit fontScale="90000"/>
          </a:bodyPr>
          <a:lstStyle/>
          <a:p>
            <a:r>
              <a:rPr lang="el-GR" sz="3100" b="1" dirty="0" smtClean="0">
                <a:latin typeface="Verdana" pitchFamily="34" charset="0"/>
                <a:ea typeface="Verdana" pitchFamily="34" charset="0"/>
                <a:cs typeface="Verdana" pitchFamily="34" charset="0"/>
              </a:rPr>
              <a:t>Κύρια μέρη ενός μικρομέτρου</a:t>
            </a:r>
            <a:r>
              <a:rPr lang="el-GR" b="1" dirty="0" smtClean="0"/>
              <a:t/>
            </a:r>
            <a:br>
              <a:rPr lang="el-GR" b="1" dirty="0" smtClean="0"/>
            </a:br>
            <a:endParaRPr lang="el-GR" dirty="0"/>
          </a:p>
        </p:txBody>
      </p:sp>
      <p:sp>
        <p:nvSpPr>
          <p:cNvPr id="3" name="2 - Θέση περιεχομένου"/>
          <p:cNvSpPr>
            <a:spLocks noGrp="1"/>
          </p:cNvSpPr>
          <p:nvPr>
            <p:ph idx="1"/>
          </p:nvPr>
        </p:nvSpPr>
        <p:spPr>
          <a:xfrm>
            <a:off x="467544" y="1124744"/>
            <a:ext cx="8219256" cy="5001419"/>
          </a:xfrm>
        </p:spPr>
        <p:txBody>
          <a:bodyPr>
            <a:normAutofit/>
          </a:bodyPr>
          <a:lstStyle/>
          <a:p>
            <a:pPr marL="0" indent="0">
              <a:buNone/>
            </a:pPr>
            <a:r>
              <a:rPr lang="el-GR" sz="2400" dirty="0" smtClean="0">
                <a:latin typeface="Verdana" pitchFamily="34" charset="0"/>
                <a:ea typeface="Verdana" pitchFamily="34" charset="0"/>
                <a:cs typeface="Verdana" pitchFamily="34" charset="0"/>
              </a:rPr>
              <a:t>Στο παρακάτω σχήμα φαίνεται σε τομή, ένα μικρόμετρο</a:t>
            </a:r>
          </a:p>
          <a:p>
            <a:pPr marL="0" indent="0">
              <a:buNone/>
            </a:pPr>
            <a:r>
              <a:rPr lang="el-GR" sz="2400" dirty="0" smtClean="0">
                <a:latin typeface="Verdana" pitchFamily="34" charset="0"/>
                <a:ea typeface="Verdana" pitchFamily="34" charset="0"/>
                <a:cs typeface="Verdana" pitchFamily="34" charset="0"/>
              </a:rPr>
              <a:t>εξωτερικών διαστάσεων, με τα κυριότερά του μέρη.</a:t>
            </a:r>
          </a:p>
          <a:p>
            <a:pPr marL="0" indent="0">
              <a:buNone/>
            </a:pPr>
            <a:r>
              <a:rPr lang="el-GR" sz="2400" dirty="0" smtClean="0">
                <a:latin typeface="Verdana" pitchFamily="34" charset="0"/>
                <a:ea typeface="Verdana" pitchFamily="34" charset="0"/>
                <a:cs typeface="Verdana" pitchFamily="34" charset="0"/>
              </a:rPr>
              <a:t>Τα μικρόμετρα συναντώνται στο εμπόριο σε μεγέθη </a:t>
            </a:r>
          </a:p>
          <a:p>
            <a:pPr marL="0" indent="0">
              <a:buNone/>
            </a:pPr>
            <a:r>
              <a:rPr lang="el-GR" sz="2400" b="1" dirty="0" smtClean="0">
                <a:latin typeface="Verdana" pitchFamily="34" charset="0"/>
                <a:ea typeface="Verdana" pitchFamily="34" charset="0"/>
                <a:cs typeface="Verdana" pitchFamily="34" charset="0"/>
              </a:rPr>
              <a:t>0 -25 mm, 25 - 50 mm, 50 - 75 mm, 75 - 100 mm </a:t>
            </a:r>
            <a:r>
              <a:rPr lang="el-GR" sz="2400" b="1" dirty="0" err="1" smtClean="0">
                <a:latin typeface="Verdana" pitchFamily="34" charset="0"/>
                <a:ea typeface="Verdana" pitchFamily="34" charset="0"/>
                <a:cs typeface="Verdana" pitchFamily="34" charset="0"/>
              </a:rPr>
              <a:t>κ.ο.κ</a:t>
            </a:r>
            <a:r>
              <a:rPr lang="el-GR" sz="2400" b="1" dirty="0" smtClean="0">
                <a:latin typeface="Verdana" pitchFamily="34" charset="0"/>
                <a:ea typeface="Verdana" pitchFamily="34" charset="0"/>
                <a:cs typeface="Verdana" pitchFamily="34" charset="0"/>
              </a:rPr>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260648"/>
            <a:ext cx="8219256" cy="5865515"/>
          </a:xfrm>
        </p:spPr>
        <p:txBody>
          <a:bodyPr/>
          <a:lstStyle/>
          <a:p>
            <a:pPr marL="0" indent="0" algn="just">
              <a:buNone/>
            </a:pPr>
            <a:r>
              <a:rPr lang="el-GR" sz="2400" dirty="0" smtClean="0">
                <a:latin typeface="Verdana" pitchFamily="34" charset="0"/>
                <a:ea typeface="Verdana" pitchFamily="34" charset="0"/>
                <a:cs typeface="Verdana" pitchFamily="34" charset="0"/>
              </a:rPr>
              <a:t>Ανάλογα με τη χρήση τους τα μικρόμετρα κατατάσσονται σε </a:t>
            </a:r>
            <a:r>
              <a:rPr lang="el-GR" sz="2400" b="1" dirty="0" smtClean="0">
                <a:latin typeface="Verdana" pitchFamily="34" charset="0"/>
                <a:ea typeface="Verdana" pitchFamily="34" charset="0"/>
                <a:cs typeface="Verdana" pitchFamily="34" charset="0"/>
              </a:rPr>
              <a:t>μικρόμετρα εξωτερικών διαστάσεων, μικρόμετρα εσωτερικών διαστάσεων και μικρόμετρα βάθους </a:t>
            </a:r>
            <a:r>
              <a:rPr lang="el-GR" sz="2400" dirty="0" smtClean="0">
                <a:latin typeface="Verdana" pitchFamily="34" charset="0"/>
                <a:ea typeface="Verdana" pitchFamily="34" charset="0"/>
                <a:cs typeface="Verdana" pitchFamily="34" charset="0"/>
              </a:rPr>
              <a:t>(βαθύμετρα).</a:t>
            </a:r>
          </a:p>
          <a:p>
            <a:pPr>
              <a:buNone/>
            </a:pPr>
            <a:endParaRPr lang="el-GR" dirty="0"/>
          </a:p>
        </p:txBody>
      </p:sp>
      <p:pic>
        <p:nvPicPr>
          <p:cNvPr id="4" name="3 - Εικόνα" descr="arxes15.jpg"/>
          <p:cNvPicPr>
            <a:picLocks noChangeAspect="1"/>
          </p:cNvPicPr>
          <p:nvPr/>
        </p:nvPicPr>
        <p:blipFill>
          <a:blip r:embed="rId2" cstate="print"/>
          <a:srcRect l="1905" r="5714"/>
          <a:stretch>
            <a:fillRect/>
          </a:stretch>
        </p:blipFill>
        <p:spPr>
          <a:xfrm>
            <a:off x="971600" y="2276872"/>
            <a:ext cx="6984776" cy="4357634"/>
          </a:xfrm>
          <a:prstGeom prst="rect">
            <a:avLst/>
          </a:prstGeom>
        </p:spPr>
      </p:pic>
      <p:sp>
        <p:nvSpPr>
          <p:cNvPr id="5" name="4 - TextBox">
            <a:hlinkClick r:id="rId3"/>
          </p:cNvPr>
          <p:cNvSpPr txBox="1"/>
          <p:nvPr/>
        </p:nvSpPr>
        <p:spPr>
          <a:xfrm>
            <a:off x="3357554" y="6488668"/>
            <a:ext cx="2714644" cy="369332"/>
          </a:xfrm>
          <a:prstGeom prst="rect">
            <a:avLst/>
          </a:prstGeom>
          <a:noFill/>
        </p:spPr>
        <p:txBody>
          <a:bodyPr wrap="square" rtlCol="0">
            <a:spAutoFit/>
          </a:bodyPr>
          <a:lstStyle/>
          <a:p>
            <a:r>
              <a:rPr lang="el-GR" dirty="0" smtClean="0"/>
              <a:t>Οδηγός για μικρόμετρα</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25470"/>
          </a:xfrm>
        </p:spPr>
        <p:txBody>
          <a:bodyPr>
            <a:normAutofit/>
          </a:bodyPr>
          <a:lstStyle/>
          <a:p>
            <a:r>
              <a:rPr lang="el-GR" sz="2800" dirty="0" smtClean="0">
                <a:latin typeface="Verdana" pitchFamily="34" charset="0"/>
                <a:ea typeface="Verdana" pitchFamily="34" charset="0"/>
              </a:rPr>
              <a:t>Άσκηση:</a:t>
            </a:r>
            <a:r>
              <a:rPr lang="en-GB" sz="2800" dirty="0" smtClean="0">
                <a:latin typeface="Verdana" pitchFamily="34" charset="0"/>
                <a:ea typeface="Verdana" pitchFamily="34" charset="0"/>
              </a:rPr>
              <a:t> </a:t>
            </a:r>
            <a:r>
              <a:rPr lang="el-GR" sz="2800" dirty="0" smtClean="0">
                <a:latin typeface="Verdana" pitchFamily="34" charset="0"/>
                <a:ea typeface="Verdana" pitchFamily="34" charset="0"/>
              </a:rPr>
              <a:t>Μέτρηση μηκών με </a:t>
            </a:r>
            <a:r>
              <a:rPr lang="el-GR" sz="2800" dirty="0" smtClean="0">
                <a:latin typeface="Verdana" pitchFamily="34" charset="0"/>
                <a:ea typeface="Verdana" pitchFamily="34" charset="0"/>
              </a:rPr>
              <a:t>μικρόμετρο</a:t>
            </a:r>
            <a:endParaRPr lang="en-US" sz="2800" dirty="0">
              <a:latin typeface="Verdana" pitchFamily="34" charset="0"/>
              <a:ea typeface="Verdana" pitchFamily="34" charset="0"/>
            </a:endParaRPr>
          </a:p>
        </p:txBody>
      </p:sp>
      <p:sp>
        <p:nvSpPr>
          <p:cNvPr id="5" name="4 - TextBox"/>
          <p:cNvSpPr txBox="1"/>
          <p:nvPr/>
        </p:nvSpPr>
        <p:spPr>
          <a:xfrm>
            <a:off x="714348" y="5000636"/>
            <a:ext cx="2714644" cy="369332"/>
          </a:xfrm>
          <a:prstGeom prst="rect">
            <a:avLst/>
          </a:prstGeom>
          <a:noFill/>
        </p:spPr>
        <p:txBody>
          <a:bodyPr wrap="square" rtlCol="0">
            <a:spAutoFit/>
          </a:bodyPr>
          <a:lstStyle/>
          <a:p>
            <a:r>
              <a:rPr lang="el-GR" dirty="0" smtClean="0">
                <a:latin typeface="Verdana" pitchFamily="34" charset="0"/>
                <a:ea typeface="Verdana" pitchFamily="34" charset="0"/>
              </a:rPr>
              <a:t>Απάντηση: </a:t>
            </a:r>
            <a:r>
              <a:rPr lang="el-GR" dirty="0" smtClean="0">
                <a:latin typeface="Verdana" pitchFamily="34" charset="0"/>
                <a:ea typeface="Verdana" pitchFamily="34" charset="0"/>
              </a:rPr>
              <a:t>10</a:t>
            </a:r>
            <a:r>
              <a:rPr lang="el-GR" dirty="0" smtClean="0">
                <a:latin typeface="Verdana" pitchFamily="34" charset="0"/>
                <a:ea typeface="Verdana" pitchFamily="34" charset="0"/>
              </a:rPr>
              <a:t>,00</a:t>
            </a:r>
            <a:r>
              <a:rPr lang="en-GB" dirty="0" smtClean="0">
                <a:latin typeface="Verdana" pitchFamily="34" charset="0"/>
                <a:ea typeface="Verdana" pitchFamily="34" charset="0"/>
              </a:rPr>
              <a:t> </a:t>
            </a:r>
            <a:r>
              <a:rPr lang="en-GB" dirty="0" smtClean="0">
                <a:latin typeface="Verdana" pitchFamily="34" charset="0"/>
                <a:ea typeface="Verdana" pitchFamily="34" charset="0"/>
              </a:rPr>
              <a:t>mm</a:t>
            </a:r>
            <a:endParaRPr lang="en-US" dirty="0">
              <a:latin typeface="Verdana" pitchFamily="34" charset="0"/>
              <a:ea typeface="Verdana" pitchFamily="34" charset="0"/>
            </a:endParaRPr>
          </a:p>
        </p:txBody>
      </p:sp>
      <p:sp>
        <p:nvSpPr>
          <p:cNvPr id="6" name="5 - TextBox"/>
          <p:cNvSpPr txBox="1"/>
          <p:nvPr/>
        </p:nvSpPr>
        <p:spPr>
          <a:xfrm>
            <a:off x="1000100" y="1428736"/>
            <a:ext cx="571504" cy="400110"/>
          </a:xfrm>
          <a:prstGeom prst="rect">
            <a:avLst/>
          </a:prstGeom>
          <a:noFill/>
        </p:spPr>
        <p:txBody>
          <a:bodyPr wrap="square" rtlCol="0">
            <a:spAutoFit/>
          </a:bodyPr>
          <a:lstStyle/>
          <a:p>
            <a:r>
              <a:rPr lang="en-GB" sz="2000" dirty="0" smtClean="0">
                <a:latin typeface="Verdana" pitchFamily="34" charset="0"/>
                <a:ea typeface="Verdana" pitchFamily="34" charset="0"/>
              </a:rPr>
              <a:t>1)</a:t>
            </a:r>
            <a:endParaRPr lang="en-US" sz="2000" dirty="0">
              <a:latin typeface="Verdana" pitchFamily="34" charset="0"/>
              <a:ea typeface="Verdana" pitchFamily="34" charset="0"/>
            </a:endParaRPr>
          </a:p>
        </p:txBody>
      </p:sp>
      <p:pic>
        <p:nvPicPr>
          <p:cNvPr id="3" name="Picture 2"/>
          <p:cNvPicPr>
            <a:picLocks noChangeAspect="1" noChangeArrowheads="1"/>
          </p:cNvPicPr>
          <p:nvPr/>
        </p:nvPicPr>
        <p:blipFill>
          <a:blip r:embed="rId2"/>
          <a:srcRect l="17578" t="16250" r="7890" b="33750"/>
          <a:stretch>
            <a:fillRect/>
          </a:stretch>
        </p:blipFill>
        <p:spPr bwMode="auto">
          <a:xfrm>
            <a:off x="214282" y="1857363"/>
            <a:ext cx="8429684" cy="3181013"/>
          </a:xfrm>
          <a:prstGeom prst="rect">
            <a:avLst/>
          </a:prstGeom>
          <a:noFill/>
          <a:ln w="9525">
            <a:noFill/>
            <a:miter lim="800000"/>
            <a:headEnd/>
            <a:tailEnd/>
          </a:ln>
          <a:effectLst/>
        </p:spPr>
      </p:pic>
      <p:sp>
        <p:nvSpPr>
          <p:cNvPr id="8" name="7 - TextBox"/>
          <p:cNvSpPr txBox="1"/>
          <p:nvPr/>
        </p:nvSpPr>
        <p:spPr>
          <a:xfrm>
            <a:off x="5072066" y="5000636"/>
            <a:ext cx="2714644" cy="369332"/>
          </a:xfrm>
          <a:prstGeom prst="rect">
            <a:avLst/>
          </a:prstGeom>
          <a:noFill/>
        </p:spPr>
        <p:txBody>
          <a:bodyPr wrap="square" rtlCol="0">
            <a:spAutoFit/>
          </a:bodyPr>
          <a:lstStyle/>
          <a:p>
            <a:r>
              <a:rPr lang="el-GR" dirty="0" smtClean="0">
                <a:latin typeface="Verdana" pitchFamily="34" charset="0"/>
                <a:ea typeface="Verdana" pitchFamily="34" charset="0"/>
              </a:rPr>
              <a:t>Απάντηση: </a:t>
            </a:r>
            <a:r>
              <a:rPr lang="el-GR" dirty="0" smtClean="0">
                <a:latin typeface="Verdana" pitchFamily="34" charset="0"/>
                <a:ea typeface="Verdana" pitchFamily="34" charset="0"/>
              </a:rPr>
              <a:t>08,42 </a:t>
            </a:r>
            <a:r>
              <a:rPr lang="en-GB" dirty="0" smtClean="0">
                <a:latin typeface="Verdana" pitchFamily="34" charset="0"/>
                <a:ea typeface="Verdana" pitchFamily="34" charset="0"/>
              </a:rPr>
              <a:t>mm</a:t>
            </a:r>
            <a:endParaRPr lang="en-US" dirty="0">
              <a:latin typeface="Verdana" pitchFamily="34" charset="0"/>
              <a:ea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18281" t="18750" r="7890" b="28750"/>
          <a:stretch>
            <a:fillRect/>
          </a:stretch>
        </p:blipFill>
        <p:spPr bwMode="auto">
          <a:xfrm>
            <a:off x="214282" y="1785925"/>
            <a:ext cx="8643998" cy="3457599"/>
          </a:xfrm>
          <a:prstGeom prst="rect">
            <a:avLst/>
          </a:prstGeom>
          <a:noFill/>
          <a:ln w="9525">
            <a:noFill/>
            <a:miter lim="800000"/>
            <a:headEnd/>
            <a:tailEnd/>
          </a:ln>
          <a:effectLst/>
        </p:spPr>
      </p:pic>
      <p:sp>
        <p:nvSpPr>
          <p:cNvPr id="2" name="1 - Τίτλος"/>
          <p:cNvSpPr>
            <a:spLocks noGrp="1"/>
          </p:cNvSpPr>
          <p:nvPr>
            <p:ph type="title"/>
          </p:nvPr>
        </p:nvSpPr>
        <p:spPr>
          <a:xfrm>
            <a:off x="457200" y="274638"/>
            <a:ext cx="8229600" cy="725470"/>
          </a:xfrm>
        </p:spPr>
        <p:txBody>
          <a:bodyPr>
            <a:normAutofit/>
          </a:bodyPr>
          <a:lstStyle/>
          <a:p>
            <a:r>
              <a:rPr lang="el-GR" sz="2800" dirty="0" smtClean="0">
                <a:latin typeface="Verdana" pitchFamily="34" charset="0"/>
                <a:ea typeface="Verdana" pitchFamily="34" charset="0"/>
              </a:rPr>
              <a:t>Άσκηση:</a:t>
            </a:r>
            <a:r>
              <a:rPr lang="en-GB" sz="2800" dirty="0" smtClean="0">
                <a:latin typeface="Verdana" pitchFamily="34" charset="0"/>
                <a:ea typeface="Verdana" pitchFamily="34" charset="0"/>
              </a:rPr>
              <a:t> </a:t>
            </a:r>
            <a:r>
              <a:rPr lang="el-GR" sz="2800" dirty="0" smtClean="0">
                <a:latin typeface="Verdana" pitchFamily="34" charset="0"/>
                <a:ea typeface="Verdana" pitchFamily="34" charset="0"/>
              </a:rPr>
              <a:t>Μέτρηση μηκών με </a:t>
            </a:r>
            <a:r>
              <a:rPr lang="el-GR" sz="2800" dirty="0" smtClean="0">
                <a:latin typeface="Verdana" pitchFamily="34" charset="0"/>
                <a:ea typeface="Verdana" pitchFamily="34" charset="0"/>
              </a:rPr>
              <a:t>μικρόμετρο</a:t>
            </a:r>
            <a:endParaRPr lang="en-US" sz="2800" dirty="0">
              <a:latin typeface="Verdana" pitchFamily="34" charset="0"/>
              <a:ea typeface="Verdana" pitchFamily="34" charset="0"/>
            </a:endParaRPr>
          </a:p>
        </p:txBody>
      </p:sp>
      <p:sp>
        <p:nvSpPr>
          <p:cNvPr id="5" name="4 - TextBox"/>
          <p:cNvSpPr txBox="1"/>
          <p:nvPr/>
        </p:nvSpPr>
        <p:spPr>
          <a:xfrm>
            <a:off x="928662" y="5286388"/>
            <a:ext cx="2714644" cy="369332"/>
          </a:xfrm>
          <a:prstGeom prst="rect">
            <a:avLst/>
          </a:prstGeom>
          <a:noFill/>
        </p:spPr>
        <p:txBody>
          <a:bodyPr wrap="square" rtlCol="0">
            <a:spAutoFit/>
          </a:bodyPr>
          <a:lstStyle/>
          <a:p>
            <a:r>
              <a:rPr lang="el-GR" dirty="0" smtClean="0">
                <a:latin typeface="Verdana" pitchFamily="34" charset="0"/>
                <a:ea typeface="Verdana" pitchFamily="34" charset="0"/>
              </a:rPr>
              <a:t>Απάντηση: </a:t>
            </a:r>
            <a:r>
              <a:rPr lang="el-GR" dirty="0" smtClean="0">
                <a:latin typeface="Verdana" pitchFamily="34" charset="0"/>
                <a:ea typeface="Verdana" pitchFamily="34" charset="0"/>
              </a:rPr>
              <a:t>2</a:t>
            </a:r>
            <a:r>
              <a:rPr lang="el-GR" dirty="0" smtClean="0">
                <a:latin typeface="Verdana" pitchFamily="34" charset="0"/>
                <a:ea typeface="Verdana" pitchFamily="34" charset="0"/>
              </a:rPr>
              <a:t>1</a:t>
            </a:r>
            <a:r>
              <a:rPr lang="el-GR" dirty="0" smtClean="0">
                <a:latin typeface="Verdana" pitchFamily="34" charset="0"/>
                <a:ea typeface="Verdana" pitchFamily="34" charset="0"/>
              </a:rPr>
              <a:t>,50</a:t>
            </a:r>
            <a:r>
              <a:rPr lang="en-GB" dirty="0" smtClean="0">
                <a:latin typeface="Verdana" pitchFamily="34" charset="0"/>
                <a:ea typeface="Verdana" pitchFamily="34" charset="0"/>
              </a:rPr>
              <a:t> </a:t>
            </a:r>
            <a:r>
              <a:rPr lang="en-GB" dirty="0" smtClean="0">
                <a:latin typeface="Verdana" pitchFamily="34" charset="0"/>
                <a:ea typeface="Verdana" pitchFamily="34" charset="0"/>
              </a:rPr>
              <a:t>mm</a:t>
            </a:r>
            <a:endParaRPr lang="en-US" dirty="0">
              <a:latin typeface="Verdana" pitchFamily="34" charset="0"/>
              <a:ea typeface="Verdana" pitchFamily="34" charset="0"/>
            </a:endParaRPr>
          </a:p>
        </p:txBody>
      </p:sp>
      <p:sp>
        <p:nvSpPr>
          <p:cNvPr id="6" name="5 - TextBox"/>
          <p:cNvSpPr txBox="1"/>
          <p:nvPr/>
        </p:nvSpPr>
        <p:spPr>
          <a:xfrm>
            <a:off x="1000100" y="1428736"/>
            <a:ext cx="571504" cy="400110"/>
          </a:xfrm>
          <a:prstGeom prst="rect">
            <a:avLst/>
          </a:prstGeom>
          <a:noFill/>
        </p:spPr>
        <p:txBody>
          <a:bodyPr wrap="square" rtlCol="0">
            <a:spAutoFit/>
          </a:bodyPr>
          <a:lstStyle/>
          <a:p>
            <a:r>
              <a:rPr lang="el-GR" sz="2000" dirty="0" smtClean="0">
                <a:latin typeface="Verdana" pitchFamily="34" charset="0"/>
                <a:ea typeface="Verdana" pitchFamily="34" charset="0"/>
              </a:rPr>
              <a:t>2</a:t>
            </a:r>
            <a:r>
              <a:rPr lang="en-GB" sz="2000" dirty="0" smtClean="0">
                <a:latin typeface="Verdana" pitchFamily="34" charset="0"/>
                <a:ea typeface="Verdana" pitchFamily="34" charset="0"/>
              </a:rPr>
              <a:t>)</a:t>
            </a:r>
            <a:endParaRPr lang="en-US" sz="2000" dirty="0">
              <a:latin typeface="Verdana" pitchFamily="34" charset="0"/>
              <a:ea typeface="Verdana" pitchFamily="34" charset="0"/>
            </a:endParaRPr>
          </a:p>
        </p:txBody>
      </p:sp>
      <p:sp>
        <p:nvSpPr>
          <p:cNvPr id="8" name="7 - TextBox"/>
          <p:cNvSpPr txBox="1"/>
          <p:nvPr/>
        </p:nvSpPr>
        <p:spPr>
          <a:xfrm>
            <a:off x="5143504" y="5286388"/>
            <a:ext cx="2714644" cy="369332"/>
          </a:xfrm>
          <a:prstGeom prst="rect">
            <a:avLst/>
          </a:prstGeom>
          <a:noFill/>
        </p:spPr>
        <p:txBody>
          <a:bodyPr wrap="square" rtlCol="0">
            <a:spAutoFit/>
          </a:bodyPr>
          <a:lstStyle/>
          <a:p>
            <a:r>
              <a:rPr lang="el-GR" dirty="0" smtClean="0">
                <a:latin typeface="Verdana" pitchFamily="34" charset="0"/>
                <a:ea typeface="Verdana" pitchFamily="34" charset="0"/>
              </a:rPr>
              <a:t>Απάντηση: </a:t>
            </a:r>
            <a:r>
              <a:rPr lang="el-GR" dirty="0" smtClean="0">
                <a:latin typeface="Verdana" pitchFamily="34" charset="0"/>
                <a:ea typeface="Verdana" pitchFamily="34" charset="0"/>
              </a:rPr>
              <a:t>15,25 </a:t>
            </a:r>
            <a:r>
              <a:rPr lang="en-GB" dirty="0" smtClean="0">
                <a:latin typeface="Verdana" pitchFamily="34" charset="0"/>
                <a:ea typeface="Verdana" pitchFamily="34" charset="0"/>
              </a:rPr>
              <a:t>mm</a:t>
            </a:r>
            <a:endParaRPr lang="en-US" dirty="0">
              <a:latin typeface="Verdana" pitchFamily="34" charset="0"/>
              <a:ea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25470"/>
          </a:xfrm>
        </p:spPr>
        <p:txBody>
          <a:bodyPr>
            <a:normAutofit/>
          </a:bodyPr>
          <a:lstStyle/>
          <a:p>
            <a:r>
              <a:rPr lang="el-GR" sz="2800" dirty="0" smtClean="0">
                <a:latin typeface="Verdana" pitchFamily="34" charset="0"/>
                <a:ea typeface="Verdana" pitchFamily="34" charset="0"/>
              </a:rPr>
              <a:t>Άσκηση:</a:t>
            </a:r>
            <a:r>
              <a:rPr lang="en-GB" sz="2800" dirty="0" smtClean="0">
                <a:latin typeface="Verdana" pitchFamily="34" charset="0"/>
                <a:ea typeface="Verdana" pitchFamily="34" charset="0"/>
              </a:rPr>
              <a:t> </a:t>
            </a:r>
            <a:r>
              <a:rPr lang="el-GR" sz="2800" dirty="0" smtClean="0">
                <a:latin typeface="Verdana" pitchFamily="34" charset="0"/>
                <a:ea typeface="Verdana" pitchFamily="34" charset="0"/>
              </a:rPr>
              <a:t>Μέτρηση μηκών με </a:t>
            </a:r>
            <a:r>
              <a:rPr lang="el-GR" sz="2800" dirty="0" smtClean="0">
                <a:latin typeface="Verdana" pitchFamily="34" charset="0"/>
                <a:ea typeface="Verdana" pitchFamily="34" charset="0"/>
              </a:rPr>
              <a:t>μικρόμετρο</a:t>
            </a:r>
            <a:endParaRPr lang="en-US" sz="2800" dirty="0">
              <a:latin typeface="Verdana" pitchFamily="34" charset="0"/>
              <a:ea typeface="Verdana" pitchFamily="34" charset="0"/>
            </a:endParaRPr>
          </a:p>
        </p:txBody>
      </p:sp>
      <p:sp>
        <p:nvSpPr>
          <p:cNvPr id="5" name="4 - TextBox"/>
          <p:cNvSpPr txBox="1"/>
          <p:nvPr/>
        </p:nvSpPr>
        <p:spPr>
          <a:xfrm>
            <a:off x="928662" y="5286388"/>
            <a:ext cx="2714644" cy="369332"/>
          </a:xfrm>
          <a:prstGeom prst="rect">
            <a:avLst/>
          </a:prstGeom>
          <a:noFill/>
        </p:spPr>
        <p:txBody>
          <a:bodyPr wrap="square" rtlCol="0">
            <a:spAutoFit/>
          </a:bodyPr>
          <a:lstStyle/>
          <a:p>
            <a:r>
              <a:rPr lang="el-GR" dirty="0" smtClean="0">
                <a:latin typeface="Verdana" pitchFamily="34" charset="0"/>
                <a:ea typeface="Verdana" pitchFamily="34" charset="0"/>
              </a:rPr>
              <a:t>Απάντηση: </a:t>
            </a:r>
            <a:r>
              <a:rPr lang="el-GR" dirty="0" smtClean="0">
                <a:latin typeface="Verdana" pitchFamily="34" charset="0"/>
                <a:ea typeface="Verdana" pitchFamily="34" charset="0"/>
              </a:rPr>
              <a:t>18</a:t>
            </a:r>
            <a:r>
              <a:rPr lang="el-GR" dirty="0" smtClean="0">
                <a:latin typeface="Verdana" pitchFamily="34" charset="0"/>
                <a:ea typeface="Verdana" pitchFamily="34" charset="0"/>
              </a:rPr>
              <a:t>,88</a:t>
            </a:r>
            <a:r>
              <a:rPr lang="en-GB" dirty="0" smtClean="0">
                <a:latin typeface="Verdana" pitchFamily="34" charset="0"/>
                <a:ea typeface="Verdana" pitchFamily="34" charset="0"/>
              </a:rPr>
              <a:t> </a:t>
            </a:r>
            <a:r>
              <a:rPr lang="en-GB" dirty="0" smtClean="0">
                <a:latin typeface="Verdana" pitchFamily="34" charset="0"/>
                <a:ea typeface="Verdana" pitchFamily="34" charset="0"/>
              </a:rPr>
              <a:t>mm</a:t>
            </a:r>
            <a:endParaRPr lang="en-US" dirty="0">
              <a:latin typeface="Verdana" pitchFamily="34" charset="0"/>
              <a:ea typeface="Verdana" pitchFamily="34" charset="0"/>
            </a:endParaRPr>
          </a:p>
        </p:txBody>
      </p:sp>
      <p:sp>
        <p:nvSpPr>
          <p:cNvPr id="6" name="5 - TextBox"/>
          <p:cNvSpPr txBox="1"/>
          <p:nvPr/>
        </p:nvSpPr>
        <p:spPr>
          <a:xfrm>
            <a:off x="1000100" y="1428736"/>
            <a:ext cx="571504" cy="400110"/>
          </a:xfrm>
          <a:prstGeom prst="rect">
            <a:avLst/>
          </a:prstGeom>
          <a:noFill/>
        </p:spPr>
        <p:txBody>
          <a:bodyPr wrap="square" rtlCol="0">
            <a:spAutoFit/>
          </a:bodyPr>
          <a:lstStyle/>
          <a:p>
            <a:r>
              <a:rPr lang="el-GR" sz="2000" dirty="0" smtClean="0">
                <a:latin typeface="Verdana" pitchFamily="34" charset="0"/>
                <a:ea typeface="Verdana" pitchFamily="34" charset="0"/>
              </a:rPr>
              <a:t>3</a:t>
            </a:r>
            <a:r>
              <a:rPr lang="en-GB" sz="2000" dirty="0" smtClean="0">
                <a:latin typeface="Verdana" pitchFamily="34" charset="0"/>
                <a:ea typeface="Verdana" pitchFamily="34" charset="0"/>
              </a:rPr>
              <a:t>)</a:t>
            </a:r>
            <a:endParaRPr lang="en-US" sz="2000" dirty="0">
              <a:latin typeface="Verdana" pitchFamily="34" charset="0"/>
              <a:ea typeface="Verdana" pitchFamily="34" charset="0"/>
            </a:endParaRPr>
          </a:p>
        </p:txBody>
      </p:sp>
      <p:sp>
        <p:nvSpPr>
          <p:cNvPr id="8" name="7 - TextBox"/>
          <p:cNvSpPr txBox="1"/>
          <p:nvPr/>
        </p:nvSpPr>
        <p:spPr>
          <a:xfrm>
            <a:off x="5143504" y="5286388"/>
            <a:ext cx="2714644" cy="369332"/>
          </a:xfrm>
          <a:prstGeom prst="rect">
            <a:avLst/>
          </a:prstGeom>
          <a:noFill/>
        </p:spPr>
        <p:txBody>
          <a:bodyPr wrap="square" rtlCol="0">
            <a:spAutoFit/>
          </a:bodyPr>
          <a:lstStyle/>
          <a:p>
            <a:r>
              <a:rPr lang="el-GR" dirty="0" smtClean="0">
                <a:latin typeface="Verdana" pitchFamily="34" charset="0"/>
                <a:ea typeface="Verdana" pitchFamily="34" charset="0"/>
              </a:rPr>
              <a:t>Απάντηση: </a:t>
            </a:r>
            <a:r>
              <a:rPr lang="el-GR" dirty="0" smtClean="0">
                <a:latin typeface="Verdana" pitchFamily="34" charset="0"/>
                <a:ea typeface="Verdana" pitchFamily="34" charset="0"/>
              </a:rPr>
              <a:t>0</a:t>
            </a:r>
            <a:r>
              <a:rPr lang="el-GR" dirty="0" smtClean="0">
                <a:latin typeface="Verdana" pitchFamily="34" charset="0"/>
                <a:ea typeface="Verdana" pitchFamily="34" charset="0"/>
              </a:rPr>
              <a:t>,63 </a:t>
            </a:r>
            <a:r>
              <a:rPr lang="en-GB" dirty="0" smtClean="0">
                <a:latin typeface="Verdana" pitchFamily="34" charset="0"/>
                <a:ea typeface="Verdana" pitchFamily="34" charset="0"/>
              </a:rPr>
              <a:t>mm</a:t>
            </a:r>
            <a:endParaRPr lang="en-US" dirty="0">
              <a:latin typeface="Verdana" pitchFamily="34" charset="0"/>
              <a:ea typeface="Verdana" pitchFamily="34" charset="0"/>
            </a:endParaRPr>
          </a:p>
        </p:txBody>
      </p:sp>
      <p:pic>
        <p:nvPicPr>
          <p:cNvPr id="3074" name="Picture 2"/>
          <p:cNvPicPr>
            <a:picLocks noChangeAspect="1" noChangeArrowheads="1"/>
          </p:cNvPicPr>
          <p:nvPr/>
        </p:nvPicPr>
        <p:blipFill>
          <a:blip r:embed="rId2"/>
          <a:srcRect l="18984" t="23750" r="7890" b="26250"/>
          <a:stretch>
            <a:fillRect/>
          </a:stretch>
        </p:blipFill>
        <p:spPr bwMode="auto">
          <a:xfrm>
            <a:off x="357157" y="1857364"/>
            <a:ext cx="8543985" cy="328614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39784"/>
          </a:xfrm>
        </p:spPr>
        <p:txBody>
          <a:bodyPr>
            <a:normAutofit/>
          </a:bodyPr>
          <a:lstStyle/>
          <a:p>
            <a:r>
              <a:rPr lang="el-GR" sz="2800" b="1" dirty="0" smtClean="0">
                <a:latin typeface="Verdana" pitchFamily="34" charset="0"/>
                <a:ea typeface="Verdana" pitchFamily="34" charset="0"/>
                <a:cs typeface="Verdana" pitchFamily="34" charset="0"/>
              </a:rPr>
              <a:t>4.1 Συστήματα μονάδων μέτρησης</a:t>
            </a:r>
            <a:endParaRPr lang="el-GR" sz="2800" b="1" dirty="0">
              <a:latin typeface="Verdana" pitchFamily="34" charset="0"/>
              <a:ea typeface="Verdana" pitchFamily="34" charset="0"/>
              <a:cs typeface="Verdana" pitchFamily="34" charset="0"/>
            </a:endParaRPr>
          </a:p>
        </p:txBody>
      </p:sp>
      <p:sp>
        <p:nvSpPr>
          <p:cNvPr id="3" name="2 - Θέση περιεχομένου"/>
          <p:cNvSpPr>
            <a:spLocks noGrp="1"/>
          </p:cNvSpPr>
          <p:nvPr>
            <p:ph idx="1"/>
          </p:nvPr>
        </p:nvSpPr>
        <p:spPr>
          <a:xfrm>
            <a:off x="428596" y="1285860"/>
            <a:ext cx="8258204" cy="4840303"/>
          </a:xfrm>
        </p:spPr>
        <p:txBody>
          <a:bodyPr>
            <a:noAutofit/>
          </a:bodyPr>
          <a:lstStyle/>
          <a:p>
            <a:pPr>
              <a:buNone/>
            </a:pPr>
            <a:r>
              <a:rPr lang="el-GR" sz="1600" b="1" dirty="0" smtClean="0">
                <a:latin typeface="Verdana" pitchFamily="34" charset="0"/>
                <a:ea typeface="Verdana" pitchFamily="34" charset="0"/>
              </a:rPr>
              <a:t>4.1.1 Διεθνές — Μετρικό Σύστημα Μονάδων, SI</a:t>
            </a:r>
            <a:r>
              <a:rPr lang="en-GB" sz="1600" b="1" dirty="0" smtClean="0">
                <a:latin typeface="Verdana" pitchFamily="34" charset="0"/>
                <a:ea typeface="Verdana" pitchFamily="34" charset="0"/>
              </a:rPr>
              <a:t> </a:t>
            </a:r>
            <a:r>
              <a:rPr lang="en-US" sz="1600" dirty="0" smtClean="0">
                <a:latin typeface="Verdana" pitchFamily="34" charset="0"/>
                <a:ea typeface="Verdana" pitchFamily="34" charset="0"/>
              </a:rPr>
              <a:t>(</a:t>
            </a:r>
            <a:r>
              <a:rPr lang="en-US" sz="1600" dirty="0" err="1" smtClean="0">
                <a:latin typeface="Verdana" pitchFamily="34" charset="0"/>
                <a:ea typeface="Verdana" pitchFamily="34" charset="0"/>
              </a:rPr>
              <a:t>Systeme</a:t>
            </a:r>
            <a:r>
              <a:rPr lang="en-US" sz="1600" dirty="0" smtClean="0">
                <a:latin typeface="Verdana" pitchFamily="34" charset="0"/>
                <a:ea typeface="Verdana" pitchFamily="34" charset="0"/>
              </a:rPr>
              <a:t> </a:t>
            </a:r>
            <a:r>
              <a:rPr lang="en-US" sz="1600" dirty="0" err="1" smtClean="0">
                <a:latin typeface="Verdana" pitchFamily="34" charset="0"/>
                <a:ea typeface="Verdana" pitchFamily="34" charset="0"/>
              </a:rPr>
              <a:t>Internationale</a:t>
            </a:r>
            <a:r>
              <a:rPr lang="en-US" sz="1600" dirty="0" smtClean="0">
                <a:latin typeface="Verdana" pitchFamily="34" charset="0"/>
                <a:ea typeface="Verdana" pitchFamily="34" charset="0"/>
              </a:rPr>
              <a:t> d' Unites)</a:t>
            </a:r>
            <a:r>
              <a:rPr lang="el-GR" sz="1600" dirty="0" smtClean="0">
                <a:latin typeface="Verdana" pitchFamily="34" charset="0"/>
                <a:ea typeface="Verdana" pitchFamily="34" charset="0"/>
              </a:rPr>
              <a:t>:</a:t>
            </a:r>
            <a:endParaRPr lang="en-US" sz="1600" dirty="0" smtClean="0">
              <a:latin typeface="Verdana" pitchFamily="34" charset="0"/>
              <a:ea typeface="Verdana" pitchFamily="34" charset="0"/>
            </a:endParaRPr>
          </a:p>
          <a:p>
            <a:pPr marL="0" indent="0">
              <a:buNone/>
            </a:pPr>
            <a:r>
              <a:rPr lang="el-GR" sz="1600" dirty="0" smtClean="0">
                <a:latin typeface="Verdana" pitchFamily="34" charset="0"/>
                <a:ea typeface="Verdana" pitchFamily="34" charset="0"/>
              </a:rPr>
              <a:t>Οι πρώτες μονάδες μέτρησης που χρησιμοποίησε ο</a:t>
            </a:r>
            <a:r>
              <a:rPr lang="en-GB" sz="1600" dirty="0" smtClean="0">
                <a:latin typeface="Verdana" pitchFamily="34" charset="0"/>
                <a:ea typeface="Verdana" pitchFamily="34" charset="0"/>
              </a:rPr>
              <a:t> </a:t>
            </a:r>
            <a:r>
              <a:rPr lang="el-GR" sz="1600" dirty="0" smtClean="0">
                <a:latin typeface="Verdana" pitchFamily="34" charset="0"/>
                <a:ea typeface="Verdana" pitchFamily="34" charset="0"/>
              </a:rPr>
              <a:t>άνθρωπος είχαν σχέση με διαστάσεις ή με κινήσεις</a:t>
            </a:r>
            <a:r>
              <a:rPr lang="en-GB" sz="1600" dirty="0" smtClean="0">
                <a:latin typeface="Verdana" pitchFamily="34" charset="0"/>
                <a:ea typeface="Verdana" pitchFamily="34" charset="0"/>
              </a:rPr>
              <a:t> </a:t>
            </a:r>
            <a:r>
              <a:rPr lang="el-GR" sz="1600" dirty="0" smtClean="0">
                <a:latin typeface="Verdana" pitchFamily="34" charset="0"/>
                <a:ea typeface="Verdana" pitchFamily="34" charset="0"/>
              </a:rPr>
              <a:t>του ανθρώπινου σώματος όπως π.χ.</a:t>
            </a:r>
            <a:r>
              <a:rPr lang="en-GB" sz="1600" dirty="0" smtClean="0">
                <a:latin typeface="Verdana" pitchFamily="34" charset="0"/>
                <a:ea typeface="Verdana" pitchFamily="34" charset="0"/>
              </a:rPr>
              <a:t> </a:t>
            </a:r>
            <a:r>
              <a:rPr lang="el-GR" sz="1600" dirty="0" smtClean="0">
                <a:latin typeface="Verdana" pitchFamily="34" charset="0"/>
                <a:ea typeface="Verdana" pitchFamily="34" charset="0"/>
              </a:rPr>
              <a:t>το δάκτυλο, το</a:t>
            </a:r>
            <a:r>
              <a:rPr lang="en-GB" sz="1600" dirty="0" smtClean="0">
                <a:latin typeface="Verdana" pitchFamily="34" charset="0"/>
                <a:ea typeface="Verdana" pitchFamily="34" charset="0"/>
              </a:rPr>
              <a:t> </a:t>
            </a:r>
            <a:r>
              <a:rPr lang="el-GR" sz="1600" dirty="0" smtClean="0">
                <a:latin typeface="Verdana" pitchFamily="34" charset="0"/>
                <a:ea typeface="Verdana" pitchFamily="34" charset="0"/>
              </a:rPr>
              <a:t>πόδι, ο πήχης, το μίλι ( = χίλια διπλά βήματα) κ.ά.</a:t>
            </a:r>
          </a:p>
          <a:p>
            <a:pPr marL="0" indent="0">
              <a:buNone/>
            </a:pPr>
            <a:r>
              <a:rPr lang="el-GR" sz="1600" dirty="0" smtClean="0">
                <a:latin typeface="Verdana" pitchFamily="34" charset="0"/>
                <a:ea typeface="Verdana" pitchFamily="34" charset="0"/>
              </a:rPr>
              <a:t>Οι μονάδες όμως αυτές παρουσίαζαν το</a:t>
            </a:r>
            <a:r>
              <a:rPr lang="en-GB" sz="1600" dirty="0" smtClean="0">
                <a:latin typeface="Verdana" pitchFamily="34" charset="0"/>
                <a:ea typeface="Verdana" pitchFamily="34" charset="0"/>
              </a:rPr>
              <a:t> </a:t>
            </a:r>
            <a:r>
              <a:rPr lang="el-GR" sz="1600" dirty="0" smtClean="0">
                <a:latin typeface="Verdana" pitchFamily="34" charset="0"/>
                <a:ea typeface="Verdana" pitchFamily="34" charset="0"/>
              </a:rPr>
              <a:t>μειονέκτημα ότι διέφεραν μεταξύ τους από τόπο σε</a:t>
            </a:r>
            <a:r>
              <a:rPr lang="en-GB" sz="1600" dirty="0" smtClean="0">
                <a:latin typeface="Verdana" pitchFamily="34" charset="0"/>
                <a:ea typeface="Verdana" pitchFamily="34" charset="0"/>
              </a:rPr>
              <a:t> </a:t>
            </a:r>
            <a:r>
              <a:rPr lang="el-GR" sz="1600" dirty="0" smtClean="0">
                <a:latin typeface="Verdana" pitchFamily="34" charset="0"/>
                <a:ea typeface="Verdana" pitchFamily="34" charset="0"/>
              </a:rPr>
              <a:t>τόπο και από εποχή σε εποχή. Με την πρόοδο των</a:t>
            </a:r>
            <a:r>
              <a:rPr lang="en-GB" sz="1600" dirty="0" smtClean="0">
                <a:latin typeface="Verdana" pitchFamily="34" charset="0"/>
                <a:ea typeface="Verdana" pitchFamily="34" charset="0"/>
              </a:rPr>
              <a:t> </a:t>
            </a:r>
            <a:r>
              <a:rPr lang="el-GR" sz="1600" dirty="0" smtClean="0">
                <a:latin typeface="Verdana" pitchFamily="34" charset="0"/>
                <a:ea typeface="Verdana" pitchFamily="34" charset="0"/>
              </a:rPr>
              <a:t>επιστημών και της τεχνολογίας, οι ερευνητές σε όλο</a:t>
            </a:r>
            <a:r>
              <a:rPr lang="en-GB" sz="1600" dirty="0" smtClean="0">
                <a:latin typeface="Verdana" pitchFamily="34" charset="0"/>
                <a:ea typeface="Verdana" pitchFamily="34" charset="0"/>
              </a:rPr>
              <a:t> </a:t>
            </a:r>
            <a:r>
              <a:rPr lang="el-GR" sz="1600" dirty="0" smtClean="0">
                <a:latin typeface="Verdana" pitchFamily="34" charset="0"/>
                <a:ea typeface="Verdana" pitchFamily="34" charset="0"/>
              </a:rPr>
              <a:t>τον κόσμο αναγνώρισαν την αναγκαιότητα</a:t>
            </a:r>
            <a:r>
              <a:rPr lang="en-GB" sz="1600" dirty="0" smtClean="0">
                <a:latin typeface="Verdana" pitchFamily="34" charset="0"/>
                <a:ea typeface="Verdana" pitchFamily="34" charset="0"/>
              </a:rPr>
              <a:t> </a:t>
            </a:r>
            <a:r>
              <a:rPr lang="el-GR" sz="1600" dirty="0" smtClean="0">
                <a:latin typeface="Verdana" pitchFamily="34" charset="0"/>
                <a:ea typeface="Verdana" pitchFamily="34" charset="0"/>
              </a:rPr>
              <a:t>υιοθέτησης ενός ενιαίου συστήματος μονάδων</a:t>
            </a:r>
            <a:r>
              <a:rPr lang="en-GB" sz="1600" dirty="0" smtClean="0">
                <a:latin typeface="Verdana" pitchFamily="34" charset="0"/>
                <a:ea typeface="Verdana" pitchFamily="34" charset="0"/>
              </a:rPr>
              <a:t> </a:t>
            </a:r>
            <a:r>
              <a:rPr lang="el-GR" sz="1600" dirty="0" smtClean="0">
                <a:latin typeface="Verdana" pitchFamily="34" charset="0"/>
                <a:ea typeface="Verdana" pitchFamily="34" charset="0"/>
              </a:rPr>
              <a:t>μέτρησης με κοινές και καλά ορισμένες μονάδες</a:t>
            </a:r>
            <a:r>
              <a:rPr lang="en-GB" sz="1600" dirty="0" smtClean="0">
                <a:latin typeface="Verdana" pitchFamily="34" charset="0"/>
                <a:ea typeface="Verdana" pitchFamily="34" charset="0"/>
              </a:rPr>
              <a:t> </a:t>
            </a:r>
            <a:r>
              <a:rPr lang="el-GR" sz="1600" dirty="0" smtClean="0">
                <a:latin typeface="Verdana" pitchFamily="34" charset="0"/>
                <a:ea typeface="Verdana" pitchFamily="34" charset="0"/>
              </a:rPr>
              <a:t>μέτρησης και πρότυπα μονάδων.</a:t>
            </a:r>
            <a:r>
              <a:rPr lang="en-GB" sz="1600" dirty="0" smtClean="0">
                <a:latin typeface="Verdana" pitchFamily="34" charset="0"/>
                <a:ea typeface="Verdana" pitchFamily="34" charset="0"/>
              </a:rPr>
              <a:t> </a:t>
            </a:r>
            <a:r>
              <a:rPr lang="el-GR" sz="1600" dirty="0" smtClean="0">
                <a:latin typeface="Verdana" pitchFamily="34" charset="0"/>
                <a:ea typeface="Verdana" pitchFamily="34" charset="0"/>
              </a:rPr>
              <a:t>Το 1960, η Γενική Διάσκεψη Μέτρων και Σταθμών</a:t>
            </a:r>
            <a:r>
              <a:rPr lang="en-GB" sz="1600" dirty="0" smtClean="0">
                <a:latin typeface="Verdana" pitchFamily="34" charset="0"/>
                <a:ea typeface="Verdana" pitchFamily="34" charset="0"/>
              </a:rPr>
              <a:t> </a:t>
            </a:r>
            <a:r>
              <a:rPr lang="el-GR" sz="1600" dirty="0" smtClean="0">
                <a:latin typeface="Verdana" pitchFamily="34" charset="0"/>
                <a:ea typeface="Verdana" pitchFamily="34" charset="0"/>
              </a:rPr>
              <a:t>υιοθέτησε το </a:t>
            </a:r>
            <a:r>
              <a:rPr lang="el-GR" sz="1600" b="1" dirty="0" smtClean="0">
                <a:latin typeface="Verdana" pitchFamily="34" charset="0"/>
                <a:ea typeface="Verdana" pitchFamily="34" charset="0"/>
              </a:rPr>
              <a:t>Διεθνές — Μετρικό Σύστημα</a:t>
            </a:r>
            <a:r>
              <a:rPr lang="en-GB" sz="1600" b="1" dirty="0" smtClean="0">
                <a:latin typeface="Verdana" pitchFamily="34" charset="0"/>
                <a:ea typeface="Verdana" pitchFamily="34" charset="0"/>
              </a:rPr>
              <a:t> </a:t>
            </a:r>
            <a:r>
              <a:rPr lang="el-GR" sz="1600" b="1" dirty="0" smtClean="0">
                <a:latin typeface="Verdana" pitchFamily="34" charset="0"/>
                <a:ea typeface="Verdana" pitchFamily="34" charset="0"/>
              </a:rPr>
              <a:t>Μονάδων, SI </a:t>
            </a:r>
            <a:r>
              <a:rPr lang="el-GR" sz="1600" dirty="0" smtClean="0">
                <a:latin typeface="Verdana" pitchFamily="34" charset="0"/>
                <a:ea typeface="Verdana" pitchFamily="34" charset="0"/>
              </a:rPr>
              <a:t>. </a:t>
            </a:r>
            <a:r>
              <a:rPr lang="el-GR" sz="1600" dirty="0" err="1" smtClean="0">
                <a:latin typeface="Verdana" pitchFamily="34" charset="0"/>
                <a:ea typeface="Verdana" pitchFamily="34" charset="0"/>
              </a:rPr>
              <a:t>To</a:t>
            </a:r>
            <a:r>
              <a:rPr lang="el-GR" sz="1600" dirty="0" smtClean="0">
                <a:latin typeface="Verdana" pitchFamily="34" charset="0"/>
                <a:ea typeface="Verdana" pitchFamily="34" charset="0"/>
              </a:rPr>
              <a:t> σύστημα αυτό χρησιμοποιείται σήμερα από τους επιστήμονες όλου του κόσμου.</a:t>
            </a:r>
          </a:p>
          <a:p>
            <a:pPr marL="0" indent="0">
              <a:buNone/>
            </a:pPr>
            <a:r>
              <a:rPr lang="el-GR" sz="1600" dirty="0" smtClean="0">
                <a:latin typeface="Verdana" pitchFamily="34" charset="0"/>
                <a:ea typeface="Verdana" pitchFamily="34" charset="0"/>
              </a:rPr>
              <a:t>Το Διεθνές Μετρικό Σύστημα Μονάδων, SI</a:t>
            </a:r>
            <a:r>
              <a:rPr lang="en-GB" sz="1600" dirty="0" smtClean="0">
                <a:latin typeface="Verdana" pitchFamily="34" charset="0"/>
                <a:ea typeface="Verdana" pitchFamily="34" charset="0"/>
              </a:rPr>
              <a:t> </a:t>
            </a:r>
            <a:r>
              <a:rPr lang="el-GR" sz="1600" dirty="0" smtClean="0">
                <a:latin typeface="Verdana" pitchFamily="34" charset="0"/>
                <a:ea typeface="Verdana" pitchFamily="34" charset="0"/>
              </a:rPr>
              <a:t>συνθέτουν 3 κατηγορίες μονάδων:</a:t>
            </a:r>
          </a:p>
          <a:p>
            <a:pPr>
              <a:buNone/>
            </a:pPr>
            <a:r>
              <a:rPr lang="el-GR" sz="1600" b="1" dirty="0" smtClean="0">
                <a:latin typeface="Verdana" pitchFamily="34" charset="0"/>
                <a:ea typeface="Verdana" pitchFamily="34" charset="0"/>
              </a:rPr>
              <a:t>1. Οι θεμελιώδεις μονάδες.</a:t>
            </a:r>
          </a:p>
          <a:p>
            <a:pPr>
              <a:buNone/>
            </a:pPr>
            <a:r>
              <a:rPr lang="el-GR" sz="1600" b="1" dirty="0" smtClean="0">
                <a:latin typeface="Verdana" pitchFamily="34" charset="0"/>
                <a:ea typeface="Verdana" pitchFamily="34" charset="0"/>
              </a:rPr>
              <a:t>2. Οι παράγωγες μονάδες.</a:t>
            </a:r>
          </a:p>
          <a:p>
            <a:pPr>
              <a:buNone/>
            </a:pPr>
            <a:r>
              <a:rPr lang="el-GR" sz="1600" b="1" dirty="0" smtClean="0">
                <a:latin typeface="Verdana" pitchFamily="34" charset="0"/>
                <a:ea typeface="Verdana" pitchFamily="34" charset="0"/>
              </a:rPr>
              <a:t>3. Οι συμπληρωματικές μονάδες.</a:t>
            </a:r>
            <a:endParaRPr lang="el-GR" sz="1600" b="1"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25470"/>
          </a:xfrm>
        </p:spPr>
        <p:txBody>
          <a:bodyPr>
            <a:normAutofit/>
          </a:bodyPr>
          <a:lstStyle/>
          <a:p>
            <a:r>
              <a:rPr lang="el-GR" sz="2800" dirty="0" smtClean="0">
                <a:latin typeface="Verdana" pitchFamily="34" charset="0"/>
                <a:ea typeface="Verdana" pitchFamily="34" charset="0"/>
              </a:rPr>
              <a:t>Άσκηση:</a:t>
            </a:r>
            <a:r>
              <a:rPr lang="en-GB" sz="2800" dirty="0" smtClean="0">
                <a:latin typeface="Verdana" pitchFamily="34" charset="0"/>
                <a:ea typeface="Verdana" pitchFamily="34" charset="0"/>
              </a:rPr>
              <a:t> </a:t>
            </a:r>
            <a:r>
              <a:rPr lang="el-GR" sz="2800" dirty="0" smtClean="0">
                <a:latin typeface="Verdana" pitchFamily="34" charset="0"/>
                <a:ea typeface="Verdana" pitchFamily="34" charset="0"/>
              </a:rPr>
              <a:t>Μέτρηση μηκών με </a:t>
            </a:r>
            <a:r>
              <a:rPr lang="el-GR" sz="2800" dirty="0" smtClean="0">
                <a:latin typeface="Verdana" pitchFamily="34" charset="0"/>
                <a:ea typeface="Verdana" pitchFamily="34" charset="0"/>
              </a:rPr>
              <a:t>μικρόμετρο</a:t>
            </a:r>
            <a:endParaRPr lang="en-US" sz="2800" dirty="0">
              <a:latin typeface="Verdana" pitchFamily="34" charset="0"/>
              <a:ea typeface="Verdana" pitchFamily="34" charset="0"/>
            </a:endParaRPr>
          </a:p>
        </p:txBody>
      </p:sp>
      <p:sp>
        <p:nvSpPr>
          <p:cNvPr id="5" name="4 - TextBox"/>
          <p:cNvSpPr txBox="1"/>
          <p:nvPr/>
        </p:nvSpPr>
        <p:spPr>
          <a:xfrm>
            <a:off x="5214942" y="2428868"/>
            <a:ext cx="2714644" cy="369332"/>
          </a:xfrm>
          <a:prstGeom prst="rect">
            <a:avLst/>
          </a:prstGeom>
          <a:noFill/>
        </p:spPr>
        <p:txBody>
          <a:bodyPr wrap="square" rtlCol="0">
            <a:spAutoFit/>
          </a:bodyPr>
          <a:lstStyle/>
          <a:p>
            <a:r>
              <a:rPr lang="el-GR" dirty="0" smtClean="0">
                <a:latin typeface="Verdana" pitchFamily="34" charset="0"/>
                <a:ea typeface="Verdana" pitchFamily="34" charset="0"/>
              </a:rPr>
              <a:t>Απάντηση: </a:t>
            </a:r>
            <a:r>
              <a:rPr lang="el-GR" dirty="0" smtClean="0">
                <a:latin typeface="Verdana" pitchFamily="34" charset="0"/>
                <a:ea typeface="Verdana" pitchFamily="34" charset="0"/>
              </a:rPr>
              <a:t>12</a:t>
            </a:r>
            <a:r>
              <a:rPr lang="el-GR" dirty="0" smtClean="0">
                <a:latin typeface="Verdana" pitchFamily="34" charset="0"/>
                <a:ea typeface="Verdana" pitchFamily="34" charset="0"/>
              </a:rPr>
              <a:t>,66</a:t>
            </a:r>
            <a:r>
              <a:rPr lang="en-GB" dirty="0" smtClean="0">
                <a:latin typeface="Verdana" pitchFamily="34" charset="0"/>
                <a:ea typeface="Verdana" pitchFamily="34" charset="0"/>
              </a:rPr>
              <a:t> </a:t>
            </a:r>
            <a:r>
              <a:rPr lang="en-GB" dirty="0" smtClean="0">
                <a:latin typeface="Verdana" pitchFamily="34" charset="0"/>
                <a:ea typeface="Verdana" pitchFamily="34" charset="0"/>
              </a:rPr>
              <a:t>mm</a:t>
            </a:r>
            <a:endParaRPr lang="en-US" dirty="0">
              <a:latin typeface="Verdana" pitchFamily="34" charset="0"/>
              <a:ea typeface="Verdana" pitchFamily="34" charset="0"/>
            </a:endParaRPr>
          </a:p>
        </p:txBody>
      </p:sp>
      <p:sp>
        <p:nvSpPr>
          <p:cNvPr id="6" name="5 - TextBox"/>
          <p:cNvSpPr txBox="1"/>
          <p:nvPr/>
        </p:nvSpPr>
        <p:spPr>
          <a:xfrm>
            <a:off x="1000100" y="1428736"/>
            <a:ext cx="571504" cy="400110"/>
          </a:xfrm>
          <a:prstGeom prst="rect">
            <a:avLst/>
          </a:prstGeom>
          <a:noFill/>
        </p:spPr>
        <p:txBody>
          <a:bodyPr wrap="square" rtlCol="0">
            <a:spAutoFit/>
          </a:bodyPr>
          <a:lstStyle/>
          <a:p>
            <a:r>
              <a:rPr lang="el-GR" sz="2000" dirty="0" smtClean="0">
                <a:latin typeface="Verdana" pitchFamily="34" charset="0"/>
                <a:ea typeface="Verdana" pitchFamily="34" charset="0"/>
              </a:rPr>
              <a:t>4</a:t>
            </a:r>
            <a:r>
              <a:rPr lang="en-GB" sz="2000" dirty="0" smtClean="0">
                <a:latin typeface="Verdana" pitchFamily="34" charset="0"/>
                <a:ea typeface="Verdana" pitchFamily="34" charset="0"/>
              </a:rPr>
              <a:t>)</a:t>
            </a:r>
            <a:endParaRPr lang="en-US" sz="2000" dirty="0">
              <a:latin typeface="Verdana" pitchFamily="34" charset="0"/>
              <a:ea typeface="Verdana" pitchFamily="34" charset="0"/>
            </a:endParaRPr>
          </a:p>
        </p:txBody>
      </p:sp>
      <p:sp>
        <p:nvSpPr>
          <p:cNvPr id="8" name="7 - TextBox"/>
          <p:cNvSpPr txBox="1"/>
          <p:nvPr/>
        </p:nvSpPr>
        <p:spPr>
          <a:xfrm>
            <a:off x="5143504" y="4000504"/>
            <a:ext cx="2714644" cy="369332"/>
          </a:xfrm>
          <a:prstGeom prst="rect">
            <a:avLst/>
          </a:prstGeom>
          <a:noFill/>
        </p:spPr>
        <p:txBody>
          <a:bodyPr wrap="square" rtlCol="0">
            <a:spAutoFit/>
          </a:bodyPr>
          <a:lstStyle/>
          <a:p>
            <a:r>
              <a:rPr lang="el-GR" dirty="0" smtClean="0">
                <a:latin typeface="Verdana" pitchFamily="34" charset="0"/>
                <a:ea typeface="Verdana" pitchFamily="34" charset="0"/>
              </a:rPr>
              <a:t>Απάντηση: </a:t>
            </a:r>
            <a:r>
              <a:rPr lang="el-GR" dirty="0" smtClean="0">
                <a:latin typeface="Verdana" pitchFamily="34" charset="0"/>
                <a:ea typeface="Verdana" pitchFamily="34" charset="0"/>
              </a:rPr>
              <a:t>16,36 </a:t>
            </a:r>
            <a:r>
              <a:rPr lang="en-GB" dirty="0" smtClean="0">
                <a:latin typeface="Verdana" pitchFamily="34" charset="0"/>
                <a:ea typeface="Verdana" pitchFamily="34" charset="0"/>
              </a:rPr>
              <a:t>mm</a:t>
            </a:r>
            <a:endParaRPr lang="en-US" dirty="0">
              <a:latin typeface="Verdana" pitchFamily="34" charset="0"/>
              <a:ea typeface="Verdana" pitchFamily="34" charset="0"/>
            </a:endParaRPr>
          </a:p>
        </p:txBody>
      </p:sp>
      <p:pic>
        <p:nvPicPr>
          <p:cNvPr id="5122" name="Picture 2"/>
          <p:cNvPicPr>
            <a:picLocks noChangeAspect="1" noChangeArrowheads="1"/>
          </p:cNvPicPr>
          <p:nvPr/>
        </p:nvPicPr>
        <p:blipFill>
          <a:blip r:embed="rId2"/>
          <a:srcRect l="28125" t="23750" r="41640" b="18750"/>
          <a:stretch>
            <a:fillRect/>
          </a:stretch>
        </p:blipFill>
        <p:spPr bwMode="auto">
          <a:xfrm>
            <a:off x="500034" y="1785925"/>
            <a:ext cx="4500594" cy="4814589"/>
          </a:xfrm>
          <a:prstGeom prst="rect">
            <a:avLst/>
          </a:prstGeom>
          <a:noFill/>
          <a:ln w="9525">
            <a:noFill/>
            <a:miter lim="800000"/>
            <a:headEnd/>
            <a:tailEnd/>
          </a:ln>
          <a:effectLst/>
        </p:spPr>
      </p:pic>
      <p:sp>
        <p:nvSpPr>
          <p:cNvPr id="9" name="8 - TextBox"/>
          <p:cNvSpPr txBox="1"/>
          <p:nvPr/>
        </p:nvSpPr>
        <p:spPr>
          <a:xfrm>
            <a:off x="5214942" y="5572140"/>
            <a:ext cx="2714644" cy="369332"/>
          </a:xfrm>
          <a:prstGeom prst="rect">
            <a:avLst/>
          </a:prstGeom>
          <a:noFill/>
        </p:spPr>
        <p:txBody>
          <a:bodyPr wrap="square" rtlCol="0">
            <a:spAutoFit/>
          </a:bodyPr>
          <a:lstStyle/>
          <a:p>
            <a:r>
              <a:rPr lang="el-GR" dirty="0" smtClean="0">
                <a:latin typeface="Verdana" pitchFamily="34" charset="0"/>
                <a:ea typeface="Verdana" pitchFamily="34" charset="0"/>
              </a:rPr>
              <a:t>Απάντηση: </a:t>
            </a:r>
            <a:r>
              <a:rPr lang="el-GR" dirty="0" smtClean="0">
                <a:latin typeface="Verdana" pitchFamily="34" charset="0"/>
                <a:ea typeface="Verdana" pitchFamily="34" charset="0"/>
              </a:rPr>
              <a:t>7,76 </a:t>
            </a:r>
            <a:r>
              <a:rPr lang="en-GB" dirty="0" smtClean="0">
                <a:latin typeface="Verdana" pitchFamily="34" charset="0"/>
                <a:ea typeface="Verdana" pitchFamily="34" charset="0"/>
              </a:rPr>
              <a:t>mm</a:t>
            </a:r>
            <a:endParaRPr lang="en-US" dirty="0">
              <a:latin typeface="Verdana" pitchFamily="34" charset="0"/>
              <a:ea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17578" t="22500" r="34609" b="27500"/>
          <a:stretch>
            <a:fillRect/>
          </a:stretch>
        </p:blipFill>
        <p:spPr bwMode="auto">
          <a:xfrm>
            <a:off x="928662" y="1500174"/>
            <a:ext cx="6858048" cy="4034146"/>
          </a:xfrm>
          <a:prstGeom prst="rect">
            <a:avLst/>
          </a:prstGeom>
          <a:noFill/>
          <a:ln w="9525">
            <a:noFill/>
            <a:miter lim="800000"/>
            <a:headEnd/>
            <a:tailEnd/>
          </a:ln>
          <a:effectLst/>
        </p:spPr>
      </p:pic>
      <p:sp>
        <p:nvSpPr>
          <p:cNvPr id="2" name="1 - Τίτλος"/>
          <p:cNvSpPr>
            <a:spLocks noGrp="1"/>
          </p:cNvSpPr>
          <p:nvPr>
            <p:ph type="title"/>
          </p:nvPr>
        </p:nvSpPr>
        <p:spPr>
          <a:xfrm>
            <a:off x="457200" y="274638"/>
            <a:ext cx="8229600" cy="725470"/>
          </a:xfrm>
        </p:spPr>
        <p:txBody>
          <a:bodyPr>
            <a:normAutofit/>
          </a:bodyPr>
          <a:lstStyle/>
          <a:p>
            <a:r>
              <a:rPr lang="el-GR" sz="2800" dirty="0" smtClean="0">
                <a:latin typeface="Verdana" pitchFamily="34" charset="0"/>
                <a:ea typeface="Verdana" pitchFamily="34" charset="0"/>
              </a:rPr>
              <a:t>Άσκηση:</a:t>
            </a:r>
            <a:r>
              <a:rPr lang="en-GB" sz="2800" dirty="0" smtClean="0">
                <a:latin typeface="Verdana" pitchFamily="34" charset="0"/>
                <a:ea typeface="Verdana" pitchFamily="34" charset="0"/>
              </a:rPr>
              <a:t> </a:t>
            </a:r>
            <a:r>
              <a:rPr lang="el-GR" sz="2800" dirty="0" smtClean="0">
                <a:latin typeface="Verdana" pitchFamily="34" charset="0"/>
                <a:ea typeface="Verdana" pitchFamily="34" charset="0"/>
              </a:rPr>
              <a:t>Μέτρηση μηκών με </a:t>
            </a:r>
            <a:r>
              <a:rPr lang="el-GR" sz="2800" dirty="0" smtClean="0">
                <a:latin typeface="Verdana" pitchFamily="34" charset="0"/>
                <a:ea typeface="Verdana" pitchFamily="34" charset="0"/>
              </a:rPr>
              <a:t>μικρόμετρο</a:t>
            </a:r>
            <a:endParaRPr lang="en-US" sz="2800" dirty="0">
              <a:latin typeface="Verdana" pitchFamily="34" charset="0"/>
              <a:ea typeface="Verdana" pitchFamily="34" charset="0"/>
            </a:endParaRPr>
          </a:p>
        </p:txBody>
      </p:sp>
      <p:sp>
        <p:nvSpPr>
          <p:cNvPr id="5" name="4 - TextBox"/>
          <p:cNvSpPr txBox="1"/>
          <p:nvPr/>
        </p:nvSpPr>
        <p:spPr>
          <a:xfrm>
            <a:off x="5143504" y="5143512"/>
            <a:ext cx="2714644" cy="369332"/>
          </a:xfrm>
          <a:prstGeom prst="rect">
            <a:avLst/>
          </a:prstGeom>
          <a:noFill/>
        </p:spPr>
        <p:txBody>
          <a:bodyPr wrap="square" rtlCol="0">
            <a:spAutoFit/>
          </a:bodyPr>
          <a:lstStyle/>
          <a:p>
            <a:r>
              <a:rPr lang="el-GR" dirty="0" smtClean="0">
                <a:latin typeface="Verdana" pitchFamily="34" charset="0"/>
                <a:ea typeface="Verdana" pitchFamily="34" charset="0"/>
              </a:rPr>
              <a:t>Απάντηση: 5</a:t>
            </a:r>
            <a:r>
              <a:rPr lang="el-GR" dirty="0" smtClean="0">
                <a:latin typeface="Verdana" pitchFamily="34" charset="0"/>
                <a:ea typeface="Verdana" pitchFamily="34" charset="0"/>
              </a:rPr>
              <a:t>,78</a:t>
            </a:r>
            <a:r>
              <a:rPr lang="en-GB" dirty="0" smtClean="0">
                <a:latin typeface="Verdana" pitchFamily="34" charset="0"/>
                <a:ea typeface="Verdana" pitchFamily="34" charset="0"/>
              </a:rPr>
              <a:t> </a:t>
            </a:r>
            <a:r>
              <a:rPr lang="en-GB" dirty="0" smtClean="0">
                <a:latin typeface="Verdana" pitchFamily="34" charset="0"/>
                <a:ea typeface="Verdana" pitchFamily="34" charset="0"/>
              </a:rPr>
              <a:t>mm</a:t>
            </a:r>
            <a:endParaRPr lang="en-US" dirty="0">
              <a:latin typeface="Verdana" pitchFamily="34" charset="0"/>
              <a:ea typeface="Verdana" pitchFamily="34" charset="0"/>
            </a:endParaRPr>
          </a:p>
        </p:txBody>
      </p:sp>
      <p:sp>
        <p:nvSpPr>
          <p:cNvPr id="6" name="5 - TextBox"/>
          <p:cNvSpPr txBox="1"/>
          <p:nvPr/>
        </p:nvSpPr>
        <p:spPr>
          <a:xfrm>
            <a:off x="1000100" y="1428736"/>
            <a:ext cx="571504" cy="400110"/>
          </a:xfrm>
          <a:prstGeom prst="rect">
            <a:avLst/>
          </a:prstGeom>
          <a:noFill/>
        </p:spPr>
        <p:txBody>
          <a:bodyPr wrap="square" rtlCol="0">
            <a:spAutoFit/>
          </a:bodyPr>
          <a:lstStyle/>
          <a:p>
            <a:r>
              <a:rPr lang="el-GR" sz="2000" dirty="0" smtClean="0">
                <a:latin typeface="Verdana" pitchFamily="34" charset="0"/>
                <a:ea typeface="Verdana" pitchFamily="34" charset="0"/>
              </a:rPr>
              <a:t>5</a:t>
            </a:r>
            <a:r>
              <a:rPr lang="en-GB" sz="2000" dirty="0" smtClean="0">
                <a:latin typeface="Verdana" pitchFamily="34" charset="0"/>
                <a:ea typeface="Verdana" pitchFamily="34" charset="0"/>
              </a:rPr>
              <a:t>)</a:t>
            </a:r>
            <a:endParaRPr lang="en-US" sz="2000" dirty="0">
              <a:latin typeface="Verdana" pitchFamily="34" charset="0"/>
              <a:ea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596" y="357166"/>
            <a:ext cx="8258204" cy="5768997"/>
          </a:xfrm>
        </p:spPr>
        <p:txBody>
          <a:bodyPr>
            <a:normAutofit fontScale="77500" lnSpcReduction="20000"/>
          </a:bodyPr>
          <a:lstStyle/>
          <a:p>
            <a:pPr marL="514350" indent="-514350">
              <a:buAutoNum type="arabicPeriod"/>
            </a:pPr>
            <a:r>
              <a:rPr lang="el-GR" b="1" dirty="0" smtClean="0">
                <a:latin typeface="Verdana" pitchFamily="34" charset="0"/>
                <a:ea typeface="Verdana" pitchFamily="34" charset="0"/>
              </a:rPr>
              <a:t>Θεμελιώδεις μονάδες</a:t>
            </a:r>
            <a:r>
              <a:rPr lang="en-GB" b="1" dirty="0" smtClean="0">
                <a:latin typeface="Verdana" pitchFamily="34" charset="0"/>
                <a:ea typeface="Verdana" pitchFamily="34" charset="0"/>
              </a:rPr>
              <a:t> </a:t>
            </a:r>
            <a:r>
              <a:rPr lang="el-GR" b="1" dirty="0" smtClean="0">
                <a:latin typeface="Verdana" pitchFamily="34" charset="0"/>
                <a:ea typeface="Verdana" pitchFamily="34" charset="0"/>
              </a:rPr>
              <a:t>(</a:t>
            </a:r>
            <a:r>
              <a:rPr lang="en-GB" b="1" dirty="0" smtClean="0">
                <a:latin typeface="Verdana" pitchFamily="34" charset="0"/>
                <a:ea typeface="Verdana" pitchFamily="34" charset="0"/>
              </a:rPr>
              <a:t>SI</a:t>
            </a:r>
            <a:r>
              <a:rPr lang="el-GR" b="1" dirty="0" smtClean="0">
                <a:latin typeface="Verdana" pitchFamily="34" charset="0"/>
                <a:ea typeface="Verdana" pitchFamily="34" charset="0"/>
              </a:rPr>
              <a:t>):</a:t>
            </a:r>
            <a:endParaRPr lang="en-US" b="1" dirty="0" smtClean="0">
              <a:latin typeface="Verdana" pitchFamily="34" charset="0"/>
              <a:ea typeface="Verdana" pitchFamily="34" charset="0"/>
            </a:endParaRPr>
          </a:p>
          <a:p>
            <a:pPr>
              <a:buFont typeface="Wingdings" pitchFamily="2" charset="2"/>
              <a:buChar char="Ø"/>
            </a:pPr>
            <a:r>
              <a:rPr lang="el-GR" dirty="0" smtClean="0">
                <a:latin typeface="Verdana" pitchFamily="34" charset="0"/>
                <a:ea typeface="Verdana" pitchFamily="34" charset="0"/>
              </a:rPr>
              <a:t> Το μέτρο (m), για το μήκος.</a:t>
            </a:r>
          </a:p>
          <a:p>
            <a:pPr>
              <a:buFont typeface="Wingdings" pitchFamily="2" charset="2"/>
              <a:buChar char="Ø"/>
            </a:pPr>
            <a:r>
              <a:rPr lang="el-GR" dirty="0" smtClean="0">
                <a:latin typeface="Verdana" pitchFamily="34" charset="0"/>
                <a:ea typeface="Verdana" pitchFamily="34" charset="0"/>
              </a:rPr>
              <a:t> Το χιλιόγραμμο (</a:t>
            </a:r>
            <a:r>
              <a:rPr lang="el-GR" dirty="0" err="1" smtClean="0">
                <a:latin typeface="Verdana" pitchFamily="34" charset="0"/>
                <a:ea typeface="Verdana" pitchFamily="34" charset="0"/>
              </a:rPr>
              <a:t>kg</a:t>
            </a:r>
            <a:r>
              <a:rPr lang="el-GR" dirty="0" smtClean="0">
                <a:latin typeface="Verdana" pitchFamily="34" charset="0"/>
                <a:ea typeface="Verdana" pitchFamily="34" charset="0"/>
              </a:rPr>
              <a:t>), για τη μάζα.</a:t>
            </a:r>
          </a:p>
          <a:p>
            <a:pPr>
              <a:buFont typeface="Wingdings" pitchFamily="2" charset="2"/>
              <a:buChar char="Ø"/>
            </a:pPr>
            <a:r>
              <a:rPr lang="el-GR" dirty="0" smtClean="0">
                <a:latin typeface="Verdana" pitchFamily="34" charset="0"/>
                <a:ea typeface="Verdana" pitchFamily="34" charset="0"/>
              </a:rPr>
              <a:t> Το δευτερόλεπτο (s), για τον χρόνο.</a:t>
            </a:r>
          </a:p>
          <a:p>
            <a:pPr>
              <a:buFont typeface="Wingdings" pitchFamily="2" charset="2"/>
              <a:buChar char="Ø"/>
            </a:pPr>
            <a:r>
              <a:rPr lang="el-GR" dirty="0" smtClean="0">
                <a:latin typeface="Verdana" pitchFamily="34" charset="0"/>
                <a:ea typeface="Verdana" pitchFamily="34" charset="0"/>
              </a:rPr>
              <a:t> Το </a:t>
            </a:r>
            <a:r>
              <a:rPr lang="el-GR" dirty="0" err="1" smtClean="0">
                <a:latin typeface="Verdana" pitchFamily="34" charset="0"/>
                <a:ea typeface="Verdana" pitchFamily="34" charset="0"/>
              </a:rPr>
              <a:t>κέλβιν</a:t>
            </a:r>
            <a:r>
              <a:rPr lang="el-GR" dirty="0" smtClean="0">
                <a:latin typeface="Verdana" pitchFamily="34" charset="0"/>
                <a:ea typeface="Verdana" pitchFamily="34" charset="0"/>
              </a:rPr>
              <a:t> (Κ), για την θερμοκρασία.</a:t>
            </a:r>
          </a:p>
          <a:p>
            <a:pPr>
              <a:buNone/>
            </a:pPr>
            <a:r>
              <a:rPr lang="el-GR" dirty="0" smtClean="0">
                <a:latin typeface="Verdana" pitchFamily="34" charset="0"/>
                <a:ea typeface="Verdana" pitchFamily="34" charset="0"/>
              </a:rPr>
              <a:t>	</a:t>
            </a:r>
          </a:p>
          <a:p>
            <a:pPr>
              <a:buNone/>
            </a:pPr>
            <a:r>
              <a:rPr lang="el-GR" dirty="0" smtClean="0">
                <a:latin typeface="Verdana" pitchFamily="34" charset="0"/>
                <a:ea typeface="Verdana" pitchFamily="34" charset="0"/>
              </a:rPr>
              <a:t>Σαν θεμελιώδεις μονάδες έχουν συμπεριληφθεί</a:t>
            </a:r>
          </a:p>
          <a:p>
            <a:pPr>
              <a:buNone/>
            </a:pPr>
            <a:r>
              <a:rPr lang="el-GR" dirty="0" smtClean="0">
                <a:latin typeface="Verdana" pitchFamily="34" charset="0"/>
                <a:ea typeface="Verdana" pitchFamily="34" charset="0"/>
              </a:rPr>
              <a:t>επίσης κατόπιν σχετικής απόφασης:</a:t>
            </a:r>
          </a:p>
          <a:p>
            <a:pPr>
              <a:buFont typeface="Wingdings" pitchFamily="2" charset="2"/>
              <a:buChar char="Ø"/>
            </a:pPr>
            <a:r>
              <a:rPr lang="el-GR" dirty="0" smtClean="0">
                <a:latin typeface="Verdana" pitchFamily="34" charset="0"/>
                <a:ea typeface="Verdana" pitchFamily="34" charset="0"/>
              </a:rPr>
              <a:t> Το αμπέρ (Α), για την ηλεκτρική ένταση.</a:t>
            </a:r>
          </a:p>
          <a:p>
            <a:pPr>
              <a:buFont typeface="Wingdings" pitchFamily="2" charset="2"/>
              <a:buChar char="Ø"/>
            </a:pPr>
            <a:r>
              <a:rPr lang="el-GR" dirty="0" smtClean="0">
                <a:latin typeface="Verdana" pitchFamily="34" charset="0"/>
                <a:ea typeface="Verdana" pitchFamily="34" charset="0"/>
              </a:rPr>
              <a:t> Το κηρίο (cd), για την ένταση φωτεινής πηγής.</a:t>
            </a:r>
          </a:p>
          <a:p>
            <a:pPr>
              <a:buNone/>
            </a:pPr>
            <a:r>
              <a:rPr lang="el-GR" dirty="0" smtClean="0">
                <a:latin typeface="Verdana" pitchFamily="34" charset="0"/>
                <a:ea typeface="Verdana" pitchFamily="34" charset="0"/>
              </a:rPr>
              <a:t>Αργότερα η Διάσκεψη αποφάσισε να συμπεριλάβει</a:t>
            </a:r>
          </a:p>
          <a:p>
            <a:pPr>
              <a:buNone/>
            </a:pPr>
            <a:r>
              <a:rPr lang="el-GR" dirty="0" smtClean="0">
                <a:latin typeface="Verdana" pitchFamily="34" charset="0"/>
                <a:ea typeface="Verdana" pitchFamily="34" charset="0"/>
              </a:rPr>
              <a:t>και το </a:t>
            </a:r>
          </a:p>
          <a:p>
            <a:pPr>
              <a:buFont typeface="Wingdings" pitchFamily="2" charset="2"/>
              <a:buChar char="Ø"/>
            </a:pPr>
            <a:r>
              <a:rPr lang="el-GR" dirty="0" smtClean="0">
                <a:latin typeface="Verdana" pitchFamily="34" charset="0"/>
                <a:ea typeface="Verdana" pitchFamily="34" charset="0"/>
              </a:rPr>
              <a:t> Το </a:t>
            </a:r>
            <a:r>
              <a:rPr lang="el-GR" dirty="0" err="1" smtClean="0">
                <a:latin typeface="Verdana" pitchFamily="34" charset="0"/>
                <a:ea typeface="Verdana" pitchFamily="34" charset="0"/>
              </a:rPr>
              <a:t>μολ</a:t>
            </a:r>
            <a:r>
              <a:rPr lang="el-GR" dirty="0" smtClean="0">
                <a:latin typeface="Verdana" pitchFamily="34" charset="0"/>
                <a:ea typeface="Verdana" pitchFamily="34" charset="0"/>
              </a:rPr>
              <a:t> (</a:t>
            </a:r>
            <a:r>
              <a:rPr lang="el-GR" dirty="0" err="1" smtClean="0">
                <a:latin typeface="Verdana" pitchFamily="34" charset="0"/>
                <a:ea typeface="Verdana" pitchFamily="34" charset="0"/>
              </a:rPr>
              <a:t>mol</a:t>
            </a:r>
            <a:r>
              <a:rPr lang="el-GR" dirty="0" smtClean="0">
                <a:latin typeface="Verdana" pitchFamily="34" charset="0"/>
                <a:ea typeface="Verdana" pitchFamily="34" charset="0"/>
              </a:rPr>
              <a:t>) σαν μονάδα για την ποσότητα της ύλης.</a:t>
            </a:r>
            <a:endParaRPr lang="en-US" dirty="0">
              <a:latin typeface="Verdana" pitchFamily="34" charset="0"/>
              <a:ea typeface="Verdan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596" y="357166"/>
            <a:ext cx="8258204" cy="5768997"/>
          </a:xfrm>
        </p:spPr>
        <p:txBody>
          <a:bodyPr>
            <a:normAutofit fontScale="92500" lnSpcReduction="10000"/>
          </a:bodyPr>
          <a:lstStyle/>
          <a:p>
            <a:pPr>
              <a:buNone/>
            </a:pPr>
            <a:r>
              <a:rPr lang="el-GR" sz="2800" b="1" dirty="0" smtClean="0">
                <a:latin typeface="Verdana" pitchFamily="34" charset="0"/>
                <a:ea typeface="Verdana" pitchFamily="34" charset="0"/>
              </a:rPr>
              <a:t>2. Παράγωγες μονάδες (</a:t>
            </a:r>
            <a:r>
              <a:rPr lang="en-US" sz="2800" b="1" dirty="0" smtClean="0">
                <a:latin typeface="Verdana" pitchFamily="34" charset="0"/>
                <a:ea typeface="Verdana" pitchFamily="34" charset="0"/>
              </a:rPr>
              <a:t>SI</a:t>
            </a:r>
            <a:r>
              <a:rPr lang="el-GR" sz="2800" b="1" dirty="0" smtClean="0">
                <a:latin typeface="Verdana" pitchFamily="34" charset="0"/>
                <a:ea typeface="Verdana" pitchFamily="34" charset="0"/>
              </a:rPr>
              <a:t>):</a:t>
            </a:r>
            <a:endParaRPr lang="en-US" sz="2800" b="1" dirty="0" smtClean="0">
              <a:latin typeface="Verdana" pitchFamily="34" charset="0"/>
              <a:ea typeface="Verdana" pitchFamily="34" charset="0"/>
            </a:endParaRPr>
          </a:p>
          <a:p>
            <a:pPr marL="0" indent="0" algn="just">
              <a:buNone/>
            </a:pPr>
            <a:r>
              <a:rPr lang="el-GR" sz="2300" dirty="0" smtClean="0">
                <a:latin typeface="Verdana" pitchFamily="34" charset="0"/>
                <a:ea typeface="Verdana" pitchFamily="34" charset="0"/>
              </a:rPr>
              <a:t>	Οι μονάδες, που προκύπτουν από συνδυασμό των θεμελιωδών μονάδων, δηλαδή από πολλαπλασιασμό ή και διαίρεση μεταξύ θεμελιωδών μονάδων, λέγονται </a:t>
            </a:r>
            <a:r>
              <a:rPr lang="el-GR" sz="2300" b="1" dirty="0" smtClean="0">
                <a:latin typeface="Verdana" pitchFamily="34" charset="0"/>
                <a:ea typeface="Verdana" pitchFamily="34" charset="0"/>
              </a:rPr>
              <a:t>παράγωγες μονάδες.</a:t>
            </a:r>
          </a:p>
          <a:p>
            <a:pPr marL="0" indent="0" algn="just">
              <a:buNone/>
            </a:pPr>
            <a:r>
              <a:rPr lang="el-GR" sz="2300" dirty="0" smtClean="0">
                <a:latin typeface="Verdana" pitchFamily="34" charset="0"/>
                <a:ea typeface="Verdana" pitchFamily="34" charset="0"/>
              </a:rPr>
              <a:t>	Σε ορισμένες από τις </a:t>
            </a:r>
            <a:r>
              <a:rPr lang="el-GR" sz="2300" b="1" dirty="0" smtClean="0">
                <a:latin typeface="Verdana" pitchFamily="34" charset="0"/>
                <a:ea typeface="Verdana" pitchFamily="34" charset="0"/>
              </a:rPr>
              <a:t>παράγωγες μονάδες </a:t>
            </a:r>
            <a:r>
              <a:rPr lang="el-GR" sz="2300" dirty="0" smtClean="0">
                <a:latin typeface="Verdana" pitchFamily="34" charset="0"/>
                <a:ea typeface="Verdana" pitchFamily="34" charset="0"/>
              </a:rPr>
              <a:t>δόθηκαν ονόματα επιστημόνων προς τιμή εκείνων των επιστημόνων που ασχολήθηκαν επισταμένα με το συγκεκριμένο θέμα. Έτσι στην παράγωγη μονάδα μέτρησης της δύναμης π.χ. δόθηκε το όνομα του Ισαάκ Νεύτωνα (</a:t>
            </a:r>
            <a:r>
              <a:rPr lang="en-US" sz="2300" dirty="0" smtClean="0">
                <a:latin typeface="Verdana" pitchFamily="34" charset="0"/>
                <a:ea typeface="Verdana" pitchFamily="34" charset="0"/>
              </a:rPr>
              <a:t>Isaac Newton 1643-1727).</a:t>
            </a:r>
            <a:endParaRPr lang="el-GR" sz="2300" dirty="0" smtClean="0">
              <a:latin typeface="Verdana" pitchFamily="34" charset="0"/>
              <a:ea typeface="Verdana" pitchFamily="34" charset="0"/>
            </a:endParaRPr>
          </a:p>
          <a:p>
            <a:pPr>
              <a:buNone/>
            </a:pPr>
            <a:r>
              <a:rPr lang="el-GR" sz="2600" b="1" dirty="0" smtClean="0">
                <a:latin typeface="Verdana" pitchFamily="34" charset="0"/>
                <a:ea typeface="Verdana" pitchFamily="34" charset="0"/>
              </a:rPr>
              <a:t>3. Συμπληρωματικές μονάδες του συστήματος (SI):</a:t>
            </a:r>
          </a:p>
          <a:p>
            <a:pPr marL="0" indent="0">
              <a:buNone/>
            </a:pPr>
            <a:r>
              <a:rPr lang="el-GR" sz="2300" dirty="0" smtClean="0">
                <a:latin typeface="Verdana" pitchFamily="34" charset="0"/>
                <a:ea typeface="Verdana" pitchFamily="34" charset="0"/>
              </a:rPr>
              <a:t>	Οι συμπληρωματικές μονάδες του συστήματος (SΙ) είναι το ακτίνιο-</a:t>
            </a:r>
            <a:r>
              <a:rPr lang="el-GR" sz="2300" dirty="0" err="1" smtClean="0">
                <a:latin typeface="Verdana" pitchFamily="34" charset="0"/>
                <a:ea typeface="Verdana" pitchFamily="34" charset="0"/>
              </a:rPr>
              <a:t>radian</a:t>
            </a:r>
            <a:r>
              <a:rPr lang="el-GR" sz="2300" dirty="0" smtClean="0">
                <a:latin typeface="Verdana" pitchFamily="34" charset="0"/>
                <a:ea typeface="Verdana" pitchFamily="34" charset="0"/>
              </a:rPr>
              <a:t> (</a:t>
            </a:r>
            <a:r>
              <a:rPr lang="el-GR" sz="2300" dirty="0" err="1" smtClean="0">
                <a:latin typeface="Verdana" pitchFamily="34" charset="0"/>
                <a:ea typeface="Verdana" pitchFamily="34" charset="0"/>
              </a:rPr>
              <a:t>rad</a:t>
            </a:r>
            <a:r>
              <a:rPr lang="el-GR" sz="2300" dirty="0" smtClean="0">
                <a:latin typeface="Verdana" pitchFamily="34" charset="0"/>
                <a:ea typeface="Verdana" pitchFamily="34" charset="0"/>
              </a:rPr>
              <a:t>) για τη μέτρηση επίπεδων γωνιών και το </a:t>
            </a:r>
            <a:r>
              <a:rPr lang="el-GR" sz="2300" dirty="0" err="1" smtClean="0">
                <a:latin typeface="Verdana" pitchFamily="34" charset="0"/>
                <a:ea typeface="Verdana" pitchFamily="34" charset="0"/>
              </a:rPr>
              <a:t>στερεακτίνιο</a:t>
            </a:r>
            <a:r>
              <a:rPr lang="el-GR" sz="2300" dirty="0" smtClean="0">
                <a:latin typeface="Verdana" pitchFamily="34" charset="0"/>
                <a:ea typeface="Verdana" pitchFamily="34" charset="0"/>
              </a:rPr>
              <a:t>-</a:t>
            </a:r>
            <a:r>
              <a:rPr lang="el-GR" sz="2300" dirty="0" err="1" smtClean="0">
                <a:latin typeface="Verdana" pitchFamily="34" charset="0"/>
                <a:ea typeface="Verdana" pitchFamily="34" charset="0"/>
              </a:rPr>
              <a:t>steradian</a:t>
            </a:r>
            <a:r>
              <a:rPr lang="el-GR" sz="2300" dirty="0" smtClean="0">
                <a:latin typeface="Verdana" pitchFamily="34" charset="0"/>
                <a:ea typeface="Verdana" pitchFamily="34" charset="0"/>
              </a:rPr>
              <a:t>  (</a:t>
            </a:r>
            <a:r>
              <a:rPr lang="el-GR" sz="2300" dirty="0" err="1" smtClean="0">
                <a:latin typeface="Verdana" pitchFamily="34" charset="0"/>
                <a:ea typeface="Verdana" pitchFamily="34" charset="0"/>
              </a:rPr>
              <a:t>sr</a:t>
            </a:r>
            <a:r>
              <a:rPr lang="el-GR" sz="2300" dirty="0" smtClean="0">
                <a:latin typeface="Verdana" pitchFamily="34" charset="0"/>
                <a:ea typeface="Verdana" pitchFamily="34" charset="0"/>
              </a:rPr>
              <a:t>) για τη μέτρηση στερεών γωνιών. </a:t>
            </a:r>
            <a:endParaRPr lang="en-US" sz="2300" dirty="0" smtClean="0">
              <a:latin typeface="Verdana" pitchFamily="34" charset="0"/>
              <a:ea typeface="Verdan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011222"/>
          </a:xfrm>
        </p:spPr>
        <p:txBody>
          <a:bodyPr>
            <a:noAutofit/>
          </a:bodyPr>
          <a:lstStyle/>
          <a:p>
            <a:r>
              <a:rPr lang="el-GR" sz="1800" b="1" dirty="0" smtClean="0">
                <a:latin typeface="Verdana" pitchFamily="34" charset="0"/>
                <a:ea typeface="Verdana" pitchFamily="34" charset="0"/>
              </a:rPr>
              <a:t>Πολλαπλάσια και υποπολλαπλάσια των μονάδων του συστήματος </a:t>
            </a:r>
            <a:r>
              <a:rPr lang="en-US" sz="1800" b="1" dirty="0" smtClean="0">
                <a:latin typeface="Verdana" pitchFamily="34" charset="0"/>
                <a:ea typeface="Verdana" pitchFamily="34" charset="0"/>
              </a:rPr>
              <a:t>SI</a:t>
            </a:r>
            <a:endParaRPr lang="en-US" sz="1800" dirty="0">
              <a:latin typeface="Verdana" pitchFamily="34" charset="0"/>
              <a:ea typeface="Verdana" pitchFamily="34" charset="0"/>
            </a:endParaRPr>
          </a:p>
        </p:txBody>
      </p:sp>
      <p:sp>
        <p:nvSpPr>
          <p:cNvPr id="3" name="2 - Θέση περιεχομένου"/>
          <p:cNvSpPr>
            <a:spLocks noGrp="1"/>
          </p:cNvSpPr>
          <p:nvPr>
            <p:ph idx="1"/>
          </p:nvPr>
        </p:nvSpPr>
        <p:spPr>
          <a:xfrm>
            <a:off x="428596" y="1214422"/>
            <a:ext cx="8258204" cy="4911741"/>
          </a:xfrm>
        </p:spPr>
        <p:txBody>
          <a:bodyPr>
            <a:normAutofit/>
          </a:bodyPr>
          <a:lstStyle/>
          <a:p>
            <a:pPr marL="0" indent="0">
              <a:buNone/>
            </a:pPr>
            <a:r>
              <a:rPr lang="el-GR" sz="1600" dirty="0" smtClean="0">
                <a:latin typeface="Verdana" pitchFamily="34" charset="0"/>
                <a:ea typeface="Verdana" pitchFamily="34" charset="0"/>
              </a:rPr>
              <a:t>Στην πράξη χρησιμοποιούνται τα πολλαπλάσια και τα υποπολλαπλάσια των μονάδων μέτρησης των διαφόρων φυσικών μεγεθών. Συμβολίζονται συνήθως με κατάλληλα προθέματα που αναγράφονται μπροστά από το σύμβολο της μονάδας μέτρησης. </a:t>
            </a:r>
            <a:endParaRPr lang="en-US" sz="1600" dirty="0">
              <a:latin typeface="Verdana" pitchFamily="34" charset="0"/>
              <a:ea typeface="Verdana" pitchFamily="34" charset="0"/>
            </a:endParaRPr>
          </a:p>
        </p:txBody>
      </p:sp>
      <p:pic>
        <p:nvPicPr>
          <p:cNvPr id="2050" name="Picture 2"/>
          <p:cNvPicPr>
            <a:picLocks noChangeAspect="1" noChangeArrowheads="1"/>
          </p:cNvPicPr>
          <p:nvPr/>
        </p:nvPicPr>
        <p:blipFill>
          <a:blip r:embed="rId2"/>
          <a:srcRect l="23203" t="21250" r="33906" b="10000"/>
          <a:stretch>
            <a:fillRect/>
          </a:stretch>
        </p:blipFill>
        <p:spPr bwMode="auto">
          <a:xfrm>
            <a:off x="2285984" y="2357430"/>
            <a:ext cx="4357718" cy="39290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0034" y="500042"/>
            <a:ext cx="8186766" cy="6000792"/>
          </a:xfrm>
        </p:spPr>
        <p:txBody>
          <a:bodyPr>
            <a:noAutofit/>
          </a:bodyPr>
          <a:lstStyle/>
          <a:p>
            <a:pPr>
              <a:buNone/>
            </a:pPr>
            <a:r>
              <a:rPr lang="el-GR" sz="1600" b="1" dirty="0" smtClean="0">
                <a:latin typeface="Verdana" pitchFamily="34" charset="0"/>
                <a:ea typeface="Verdana" pitchFamily="34" charset="0"/>
              </a:rPr>
              <a:t>4.1.2 </a:t>
            </a:r>
            <a:r>
              <a:rPr lang="el-GR" sz="1600" b="1" dirty="0" err="1" smtClean="0">
                <a:latin typeface="Verdana" pitchFamily="34" charset="0"/>
                <a:ea typeface="Verdana" pitchFamily="34" charset="0"/>
              </a:rPr>
              <a:t>Αγγλοσαξωνικό</a:t>
            </a:r>
            <a:r>
              <a:rPr lang="el-GR" sz="1600" b="1" dirty="0" smtClean="0">
                <a:latin typeface="Verdana" pitchFamily="34" charset="0"/>
                <a:ea typeface="Verdana" pitchFamily="34" charset="0"/>
              </a:rPr>
              <a:t> Σύστημα Μονάδων:</a:t>
            </a:r>
            <a:endParaRPr lang="en-US" sz="1600" dirty="0" smtClean="0">
              <a:latin typeface="Verdana" pitchFamily="34" charset="0"/>
              <a:ea typeface="Verdana" pitchFamily="34" charset="0"/>
            </a:endParaRPr>
          </a:p>
          <a:p>
            <a:pPr marL="0" indent="0">
              <a:buNone/>
            </a:pPr>
            <a:r>
              <a:rPr lang="el-GR" sz="1600" dirty="0" smtClean="0">
                <a:latin typeface="Verdana" pitchFamily="34" charset="0"/>
                <a:ea typeface="Verdana" pitchFamily="34" charset="0"/>
              </a:rPr>
              <a:t>Το σύστημα αυτό χρησιμοποιείται σε Βρετανία, ΗΠΑ και σε αρκετές από τις χώρες της Βρετανικής Κοινοπολιτείας. Βρίσκεται ουσιαστικά υπό κατάργηση γιατί τα αρμόδια σώματα των κυβερνήσεων των χωρών αυτών, αποφάσισαν να υιοθετήσουν και εφαρμόσουν το Διεθνές — Μετρικό Σύστημα. Μονάδων, SI, που παρουσιάζει πολλά πλεονεκτήματα.</a:t>
            </a:r>
          </a:p>
          <a:p>
            <a:pPr>
              <a:buNone/>
            </a:pPr>
            <a:r>
              <a:rPr lang="el-GR" sz="1600" dirty="0" smtClean="0">
                <a:latin typeface="Verdana" pitchFamily="34" charset="0"/>
                <a:ea typeface="Verdana" pitchFamily="34" charset="0"/>
              </a:rPr>
              <a:t>Το </a:t>
            </a:r>
            <a:r>
              <a:rPr lang="el-GR" sz="1600" dirty="0" err="1" smtClean="0">
                <a:latin typeface="Verdana" pitchFamily="34" charset="0"/>
                <a:ea typeface="Verdana" pitchFamily="34" charset="0"/>
              </a:rPr>
              <a:t>Αγγλοσαξωνικό</a:t>
            </a:r>
            <a:r>
              <a:rPr lang="el-GR" sz="1600" dirty="0" smtClean="0">
                <a:latin typeface="Verdana" pitchFamily="34" charset="0"/>
                <a:ea typeface="Verdana" pitchFamily="34" charset="0"/>
              </a:rPr>
              <a:t> Σύστημα Μονάδων στηρίζεται σε τρεις βασικές μονάδες:</a:t>
            </a:r>
          </a:p>
          <a:p>
            <a:pPr>
              <a:buNone/>
            </a:pPr>
            <a:r>
              <a:rPr lang="el-GR" sz="1600" b="1" dirty="0" smtClean="0">
                <a:latin typeface="Verdana" pitchFamily="34" charset="0"/>
                <a:ea typeface="Verdana" pitchFamily="34" charset="0"/>
              </a:rPr>
              <a:t>1. Το πόδι (</a:t>
            </a:r>
            <a:r>
              <a:rPr lang="el-GR" sz="1600" b="1" dirty="0" err="1" smtClean="0">
                <a:latin typeface="Verdana" pitchFamily="34" charset="0"/>
                <a:ea typeface="Verdana" pitchFamily="34" charset="0"/>
              </a:rPr>
              <a:t>ft</a:t>
            </a:r>
            <a:r>
              <a:rPr lang="el-GR" sz="1600" b="1" dirty="0" smtClean="0">
                <a:latin typeface="Verdana" pitchFamily="34" charset="0"/>
                <a:ea typeface="Verdana" pitchFamily="34" charset="0"/>
              </a:rPr>
              <a:t>), για το μήκος.</a:t>
            </a:r>
          </a:p>
          <a:p>
            <a:pPr>
              <a:buNone/>
            </a:pPr>
            <a:r>
              <a:rPr lang="el-GR" sz="1600" b="1" dirty="0" smtClean="0">
                <a:latin typeface="Verdana" pitchFamily="34" charset="0"/>
                <a:ea typeface="Verdana" pitchFamily="34" charset="0"/>
              </a:rPr>
              <a:t>2. Τη λίβρα (</a:t>
            </a:r>
            <a:r>
              <a:rPr lang="el-GR" sz="1600" b="1" dirty="0" err="1" smtClean="0">
                <a:latin typeface="Verdana" pitchFamily="34" charset="0"/>
                <a:ea typeface="Verdana" pitchFamily="34" charset="0"/>
              </a:rPr>
              <a:t>lb</a:t>
            </a:r>
            <a:r>
              <a:rPr lang="el-GR" sz="1600" b="1" dirty="0" smtClean="0">
                <a:latin typeface="Verdana" pitchFamily="34" charset="0"/>
                <a:ea typeface="Verdana" pitchFamily="34" charset="0"/>
              </a:rPr>
              <a:t>), για τη μάζα.</a:t>
            </a:r>
          </a:p>
          <a:p>
            <a:pPr>
              <a:buNone/>
            </a:pPr>
            <a:r>
              <a:rPr lang="el-GR" sz="1600" b="1" dirty="0" smtClean="0">
                <a:latin typeface="Verdana" pitchFamily="34" charset="0"/>
                <a:ea typeface="Verdana" pitchFamily="34" charset="0"/>
              </a:rPr>
              <a:t>3. Το δευτερόλεπτο (s), για το χρόνο. </a:t>
            </a:r>
          </a:p>
          <a:p>
            <a:pPr>
              <a:buNone/>
            </a:pPr>
            <a:endParaRPr lang="el-GR" sz="1600" b="1" dirty="0" smtClean="0">
              <a:latin typeface="Verdana" pitchFamily="34" charset="0"/>
              <a:ea typeface="Verdana" pitchFamily="34" charset="0"/>
            </a:endParaRPr>
          </a:p>
          <a:p>
            <a:pPr>
              <a:buNone/>
            </a:pPr>
            <a:r>
              <a:rPr lang="el-GR" sz="1600" b="1" dirty="0" smtClean="0">
                <a:latin typeface="Verdana" pitchFamily="34" charset="0"/>
                <a:ea typeface="Verdana" pitchFamily="34" charset="0"/>
              </a:rPr>
              <a:t>4.1.3 Σχέση μονάδων μήκους SI και </a:t>
            </a:r>
            <a:r>
              <a:rPr lang="el-GR" sz="1600" b="1" dirty="0" err="1" smtClean="0">
                <a:latin typeface="Verdana" pitchFamily="34" charset="0"/>
                <a:ea typeface="Verdana" pitchFamily="34" charset="0"/>
              </a:rPr>
              <a:t>Αγγλοσαξωνικού</a:t>
            </a:r>
            <a:r>
              <a:rPr lang="el-GR" sz="1600" b="1" dirty="0" smtClean="0">
                <a:latin typeface="Verdana" pitchFamily="34" charset="0"/>
                <a:ea typeface="Verdana" pitchFamily="34" charset="0"/>
              </a:rPr>
              <a:t> συστήματος:</a:t>
            </a:r>
          </a:p>
          <a:p>
            <a:pPr marL="0" indent="0">
              <a:buNone/>
            </a:pPr>
            <a:r>
              <a:rPr lang="el-GR" sz="1600" dirty="0" smtClean="0">
                <a:latin typeface="Verdana" pitchFamily="34" charset="0"/>
                <a:ea typeface="Verdana" pitchFamily="34" charset="0"/>
              </a:rPr>
              <a:t>Στα κατασκευαστικά σχέδια, σε μηχανολογικά εργοστάσια, στη βιομηχανική παραγωγή μηχανολογικών προϊόντων, όλες οι διαστάσεις μήκους δίνονται:  </a:t>
            </a:r>
          </a:p>
          <a:p>
            <a:pPr marL="0" indent="0">
              <a:buNone/>
            </a:pPr>
            <a:r>
              <a:rPr lang="el-GR" sz="1600" dirty="0" smtClean="0">
                <a:latin typeface="Verdana" pitchFamily="34" charset="0"/>
                <a:ea typeface="Verdana" pitchFamily="34" charset="0"/>
              </a:rPr>
              <a:t>Σε </a:t>
            </a:r>
            <a:r>
              <a:rPr lang="el-GR" sz="1600" b="1" dirty="0" smtClean="0">
                <a:latin typeface="Verdana" pitchFamily="34" charset="0"/>
                <a:ea typeface="Verdana" pitchFamily="34" charset="0"/>
              </a:rPr>
              <a:t>χιλιοστόμετρα, (mm)  </a:t>
            </a:r>
            <a:r>
              <a:rPr lang="el-GR" sz="1600" dirty="0" smtClean="0">
                <a:latin typeface="Verdana" pitchFamily="34" charset="0"/>
                <a:ea typeface="Verdana" pitchFamily="34" charset="0"/>
              </a:rPr>
              <a:t>στις χώρες που χρησιμοποιούν το Διεθνές —Μετρικό Σύστημα Μονάδων, </a:t>
            </a:r>
            <a:r>
              <a:rPr lang="en-US" sz="1600" dirty="0" smtClean="0">
                <a:latin typeface="Verdana" pitchFamily="34" charset="0"/>
                <a:ea typeface="Verdana" pitchFamily="34" charset="0"/>
              </a:rPr>
              <a:t>SI.</a:t>
            </a:r>
            <a:r>
              <a:rPr lang="el-GR" sz="1600" dirty="0" smtClean="0">
                <a:latin typeface="Verdana" pitchFamily="34" charset="0"/>
                <a:ea typeface="Verdana" pitchFamily="34" charset="0"/>
              </a:rPr>
              <a:t> </a:t>
            </a:r>
          </a:p>
          <a:p>
            <a:pPr marL="0" indent="0">
              <a:buNone/>
            </a:pPr>
            <a:r>
              <a:rPr lang="el-GR" sz="1600" dirty="0" smtClean="0">
                <a:latin typeface="Verdana" pitchFamily="34" charset="0"/>
                <a:ea typeface="Verdana" pitchFamily="34" charset="0"/>
              </a:rPr>
              <a:t>Σε </a:t>
            </a:r>
            <a:r>
              <a:rPr lang="el-GR" sz="1600" b="1" dirty="0" err="1" smtClean="0">
                <a:latin typeface="Verdana" pitchFamily="34" charset="0"/>
                <a:ea typeface="Verdana" pitchFamily="34" charset="0"/>
              </a:rPr>
              <a:t>ίντζες</a:t>
            </a:r>
            <a:r>
              <a:rPr lang="el-GR" sz="1600" b="1" dirty="0" smtClean="0">
                <a:latin typeface="Verdana" pitchFamily="34" charset="0"/>
                <a:ea typeface="Verdana" pitchFamily="34" charset="0"/>
              </a:rPr>
              <a:t>, (</a:t>
            </a:r>
            <a:r>
              <a:rPr lang="el-GR" sz="1600" b="1" dirty="0" err="1" smtClean="0">
                <a:latin typeface="Verdana" pitchFamily="34" charset="0"/>
                <a:ea typeface="Verdana" pitchFamily="34" charset="0"/>
              </a:rPr>
              <a:t>in</a:t>
            </a:r>
            <a:r>
              <a:rPr lang="el-GR" sz="1600" dirty="0" smtClean="0">
                <a:latin typeface="Verdana" pitchFamily="34" charset="0"/>
                <a:ea typeface="Verdana" pitchFamily="34" charset="0"/>
              </a:rPr>
              <a:t>) και κλασματικές ή δεκαδικές υποδιαιρέσεις της </a:t>
            </a:r>
            <a:r>
              <a:rPr lang="el-GR" sz="1600" dirty="0" err="1" smtClean="0">
                <a:latin typeface="Verdana" pitchFamily="34" charset="0"/>
                <a:ea typeface="Verdana" pitchFamily="34" charset="0"/>
              </a:rPr>
              <a:t>ίντζας</a:t>
            </a:r>
            <a:r>
              <a:rPr lang="el-GR" sz="1600" dirty="0" smtClean="0">
                <a:latin typeface="Verdana" pitchFamily="34" charset="0"/>
                <a:ea typeface="Verdana" pitchFamily="34" charset="0"/>
              </a:rPr>
              <a:t>, στις χώρες που χρησιμοποιούν το </a:t>
            </a:r>
            <a:r>
              <a:rPr lang="el-GR" sz="1600" dirty="0" err="1" smtClean="0">
                <a:latin typeface="Verdana" pitchFamily="34" charset="0"/>
                <a:ea typeface="Verdana" pitchFamily="34" charset="0"/>
              </a:rPr>
              <a:t>Αγγλοσαξωνικό</a:t>
            </a:r>
            <a:r>
              <a:rPr lang="el-GR" sz="1600" dirty="0" smtClean="0">
                <a:latin typeface="Verdana" pitchFamily="34" charset="0"/>
                <a:ea typeface="Verdana" pitchFamily="34" charset="0"/>
              </a:rPr>
              <a:t> Σύστημα Μονάδων. Η σχέση μεταξύ τους είναι:</a:t>
            </a:r>
          </a:p>
        </p:txBody>
      </p:sp>
      <p:pic>
        <p:nvPicPr>
          <p:cNvPr id="3074" name="Picture 2"/>
          <p:cNvPicPr>
            <a:picLocks noChangeAspect="1" noChangeArrowheads="1"/>
          </p:cNvPicPr>
          <p:nvPr/>
        </p:nvPicPr>
        <p:blipFill>
          <a:blip r:embed="rId2"/>
          <a:srcRect l="28376" t="82500" r="64392" b="14286"/>
          <a:stretch>
            <a:fillRect/>
          </a:stretch>
        </p:blipFill>
        <p:spPr bwMode="auto">
          <a:xfrm>
            <a:off x="2857488" y="5715016"/>
            <a:ext cx="2286016" cy="5715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71472" y="857232"/>
            <a:ext cx="8115328" cy="5643602"/>
          </a:xfrm>
        </p:spPr>
        <p:txBody>
          <a:bodyPr>
            <a:noAutofit/>
          </a:bodyPr>
          <a:lstStyle/>
          <a:p>
            <a:pPr>
              <a:buNone/>
            </a:pPr>
            <a:r>
              <a:rPr lang="el-GR" sz="2000" b="1" dirty="0" smtClean="0">
                <a:latin typeface="Verdana" pitchFamily="34" charset="0"/>
                <a:ea typeface="Verdana" pitchFamily="34" charset="0"/>
              </a:rPr>
              <a:t>4.1.4 Οργανισμοί και ιδρύματα Τυποποίησης:</a:t>
            </a:r>
            <a:endParaRPr lang="en-US" sz="2000" b="1" dirty="0" smtClean="0">
              <a:latin typeface="Verdana" pitchFamily="34" charset="0"/>
              <a:ea typeface="Verdana" pitchFamily="34" charset="0"/>
            </a:endParaRPr>
          </a:p>
          <a:p>
            <a:pPr marL="0" indent="0" algn="just">
              <a:buNone/>
            </a:pPr>
            <a:r>
              <a:rPr lang="en-GB" sz="2000" dirty="0" smtClean="0">
                <a:latin typeface="Verdana" pitchFamily="34" charset="0"/>
                <a:ea typeface="Verdana" pitchFamily="34" charset="0"/>
              </a:rPr>
              <a:t>	</a:t>
            </a:r>
            <a:r>
              <a:rPr lang="el-GR" sz="2000" dirty="0" smtClean="0">
                <a:latin typeface="Verdana" pitchFamily="34" charset="0"/>
                <a:ea typeface="Verdana" pitchFamily="34" charset="0"/>
              </a:rPr>
              <a:t>Η τυποποίηση, όπως χρησιμοποιείται σήμερα, υπάρχει από τη στιγμή που μια ομάδα ανθρώπων συμφωνεί και εφαρμόζει ίδιες λύσεις για επαναλαμβανόμενα προβλήματα.</a:t>
            </a:r>
            <a:r>
              <a:rPr lang="en-GB" sz="2000" dirty="0" smtClean="0">
                <a:latin typeface="Verdana" pitchFamily="34" charset="0"/>
                <a:ea typeface="Verdana" pitchFamily="34" charset="0"/>
              </a:rPr>
              <a:t> </a:t>
            </a:r>
            <a:r>
              <a:rPr lang="el-GR" sz="2000" dirty="0" smtClean="0">
                <a:latin typeface="Verdana" pitchFamily="34" charset="0"/>
                <a:ea typeface="Verdana" pitchFamily="34" charset="0"/>
              </a:rPr>
              <a:t>Το Βρετανικό Ινστιτούτο Προτύπων (B.S.I.), είναι ο πρώτος εθνικός οργανισμός τυποποίησης που δημιουργήθηκε στον κόσμο το 1901. Ακολούθησαν οι οργανισμοί τυποποίησης άλλων βιομηχανικών χωρών της Δύσης όπως της Γερμανίας (</a:t>
            </a:r>
            <a:r>
              <a:rPr lang="en-GB" sz="2000" dirty="0" smtClean="0">
                <a:latin typeface="Verdana" pitchFamily="34" charset="0"/>
                <a:ea typeface="Verdana" pitchFamily="34" charset="0"/>
              </a:rPr>
              <a:t>D.I.N) </a:t>
            </a:r>
            <a:r>
              <a:rPr lang="el-GR" sz="2000" dirty="0" smtClean="0">
                <a:latin typeface="Verdana" pitchFamily="34" charset="0"/>
                <a:ea typeface="Verdana" pitchFamily="34" charset="0"/>
              </a:rPr>
              <a:t>, της Γαλλίας (AFNOR), των Ηνωμένων Πολιτειών (ANSI), κ.ά.). </a:t>
            </a:r>
          </a:p>
          <a:p>
            <a:pPr marL="0" indent="0" algn="just">
              <a:buNone/>
            </a:pPr>
            <a:r>
              <a:rPr lang="el-GR" sz="2000" dirty="0" smtClean="0">
                <a:latin typeface="Verdana" pitchFamily="34" charset="0"/>
                <a:ea typeface="Verdana" pitchFamily="34" charset="0"/>
              </a:rPr>
              <a:t>Σε παγκόσμιο επίπεδο υπάρχουν τρία επίπεδα τυποποίησης:</a:t>
            </a:r>
          </a:p>
          <a:p>
            <a:pPr marL="0" indent="0" algn="just">
              <a:buFont typeface="Wingdings" pitchFamily="2" charset="2"/>
              <a:buChar char="Ø"/>
            </a:pPr>
            <a:r>
              <a:rPr lang="el-GR" sz="2000" dirty="0" smtClean="0">
                <a:latin typeface="Verdana" pitchFamily="34" charset="0"/>
                <a:ea typeface="Verdana" pitchFamily="34" charset="0"/>
              </a:rPr>
              <a:t> Διεθνές επίπεδο.</a:t>
            </a:r>
          </a:p>
          <a:p>
            <a:pPr marL="0" indent="0" algn="just">
              <a:buFont typeface="Wingdings" pitchFamily="2" charset="2"/>
              <a:buChar char="Ø"/>
            </a:pPr>
            <a:r>
              <a:rPr lang="el-GR" sz="2000" dirty="0" smtClean="0">
                <a:latin typeface="Verdana" pitchFamily="34" charset="0"/>
                <a:ea typeface="Verdana" pitchFamily="34" charset="0"/>
              </a:rPr>
              <a:t> Περιφερειακό επίπεδο</a:t>
            </a:r>
          </a:p>
          <a:p>
            <a:pPr marL="0" indent="0" algn="just">
              <a:buFont typeface="Wingdings" pitchFamily="2" charset="2"/>
              <a:buChar char="Ø"/>
            </a:pPr>
            <a:r>
              <a:rPr lang="el-GR" sz="2000" dirty="0" smtClean="0">
                <a:latin typeface="Verdana" pitchFamily="34" charset="0"/>
                <a:ea typeface="Verdana" pitchFamily="34" charset="0"/>
              </a:rPr>
              <a:t> Εθνικό επίπεδο</a:t>
            </a:r>
          </a:p>
          <a:p>
            <a:pPr marL="0" indent="0" algn="just">
              <a:buNone/>
            </a:pPr>
            <a:endParaRPr lang="en-GB" sz="1800" dirty="0" smtClean="0">
              <a:latin typeface="Verdana" pitchFamily="34" charset="0"/>
              <a:ea typeface="Verdana"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TotalTime>
  <Words>2179</Words>
  <Application>Microsoft Office PowerPoint</Application>
  <PresentationFormat>Προβολή στην οθόνη (4:3)</PresentationFormat>
  <Paragraphs>256</Paragraphs>
  <Slides>41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41</vt:i4>
      </vt:variant>
    </vt:vector>
  </HeadingPairs>
  <TitlesOfParts>
    <vt:vector size="42" baseType="lpstr">
      <vt:lpstr>Θέμα του Office</vt:lpstr>
      <vt:lpstr>Αρχές Μηχανολογίας</vt:lpstr>
      <vt:lpstr>4. ΣΥΣΤΗΜΑΤΑ ΜΟΝΑΔΩΝ ΜΕΤΡΗΣΗΣ - ΣΤΟΙΧΕΙΑ ΜΕΤΡΟΛΟΓΙΑΣ.</vt:lpstr>
      <vt:lpstr>Φυσικά μεγέθη</vt:lpstr>
      <vt:lpstr>4.1 Συστήματα μονάδων μέτρησης</vt:lpstr>
      <vt:lpstr>Διαφάνεια 5</vt:lpstr>
      <vt:lpstr>Διαφάνεια 6</vt:lpstr>
      <vt:lpstr>Πολλαπλάσια και υποπολλαπλάσια των μονάδων του συστήματος SI</vt:lpstr>
      <vt:lpstr>Διαφάνεια 8</vt:lpstr>
      <vt:lpstr>Διαφάνεια 9</vt:lpstr>
      <vt:lpstr>Διαφάνεια 10</vt:lpstr>
      <vt:lpstr>4.2 Όργανα μέτρησης μήκους.</vt:lpstr>
      <vt:lpstr>Διαφάνεια 12</vt:lpstr>
      <vt:lpstr>4.2.1 Μετρητικές ταινίες. </vt:lpstr>
      <vt:lpstr>4.2.2 Μεταλλικοί κανόνες (ρίγες) </vt:lpstr>
      <vt:lpstr>4.2.3 Παχύμετρα βερνιέρου (vernier callipers) </vt:lpstr>
      <vt:lpstr>Διαφάνεια 16</vt:lpstr>
      <vt:lpstr>Διαφάνεια 17</vt:lpstr>
      <vt:lpstr>Διαφάνεια 18</vt:lpstr>
      <vt:lpstr>Διαφάνεια 19</vt:lpstr>
      <vt:lpstr>Παχύμετρο με βαθμό ακριβείας 0,1 mm</vt:lpstr>
      <vt:lpstr>Το παρακάτω σχήμα παρουσιάζει παχύμετρο με βαθμό ακριβείας 0,1 mm και ένδειξη 0,6 mm</vt:lpstr>
      <vt:lpstr>Παχύμετρο με βαθμό ακριβείας 0,05 mm</vt:lpstr>
      <vt:lpstr>Το παρακάτω σχήμα παρουσιάζει παχύμετρο με βαθμό ακριβείας 0,05 mm και ένδειξη 14,65 mm</vt:lpstr>
      <vt:lpstr>Παχύμετρο με βαθμό ακριβείας 0,02 mm</vt:lpstr>
      <vt:lpstr>Το παρακάτω σχήμα παρουσιάζει παχύμετρο με βαθμό ακριβείας 0,02 mm και ένδειξη 33,14 mm</vt:lpstr>
      <vt:lpstr>Άσκηση: Μέτρηση μηκών με παχύμετρο</vt:lpstr>
      <vt:lpstr>Άσκηση: Μέτρηση μηκών με παχύμετρο</vt:lpstr>
      <vt:lpstr>Άσκηση: Μέτρηση μηκών με παχύμετρο</vt:lpstr>
      <vt:lpstr>4.2.4 Μικρόμετρα. </vt:lpstr>
      <vt:lpstr>Διαφάνεια 30</vt:lpstr>
      <vt:lpstr>Διαφάνεια 31</vt:lpstr>
      <vt:lpstr>Παραδείγματα ανάγνωσης ένδειξης:</vt:lpstr>
      <vt:lpstr>Παραδείγματα ανάγνωσης ένδειξης:</vt:lpstr>
      <vt:lpstr>Παραδείγματα ανάγνωσης ένδειξης:</vt:lpstr>
      <vt:lpstr>Κύρια μέρη ενός μικρομέτρου </vt:lpstr>
      <vt:lpstr>Διαφάνεια 36</vt:lpstr>
      <vt:lpstr>Άσκηση: Μέτρηση μηκών με μικρόμετρο</vt:lpstr>
      <vt:lpstr>Άσκηση: Μέτρηση μηκών με μικρόμετρο</vt:lpstr>
      <vt:lpstr>Άσκηση: Μέτρηση μηκών με μικρόμετρο</vt:lpstr>
      <vt:lpstr>Άσκηση: Μέτρηση μηκών με μικρόμετρο</vt:lpstr>
      <vt:lpstr>Άσκηση: Μέτρηση μηκών με μικρόμετρο</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lenovo</dc:creator>
  <cp:lastModifiedBy>νικολια</cp:lastModifiedBy>
  <cp:revision>86</cp:revision>
  <dcterms:created xsi:type="dcterms:W3CDTF">2020-11-09T14:47:52Z</dcterms:created>
  <dcterms:modified xsi:type="dcterms:W3CDTF">2020-12-09T08:22:36Z</dcterms:modified>
</cp:coreProperties>
</file>