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F63BC6-BE32-45BC-89DD-805DC652080E}" type="datetimeFigureOut">
              <a:rPr lang="el-GR" smtClean="0"/>
              <a:pPr/>
              <a:t>23/2/2017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068FBC-30A2-4D6E-B72B-C6E896FF382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63BC6-BE32-45BC-89DD-805DC652080E}" type="datetimeFigureOut">
              <a:rPr lang="el-GR" smtClean="0"/>
              <a:pPr/>
              <a:t>23/2/2017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68FBC-30A2-4D6E-B72B-C6E896FF382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63BC6-BE32-45BC-89DD-805DC652080E}" type="datetimeFigureOut">
              <a:rPr lang="el-GR" smtClean="0"/>
              <a:pPr/>
              <a:t>23/2/2017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68FBC-30A2-4D6E-B72B-C6E896FF382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63BC6-BE32-45BC-89DD-805DC652080E}" type="datetimeFigureOut">
              <a:rPr lang="el-GR" smtClean="0"/>
              <a:pPr/>
              <a:t>23/2/2017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68FBC-30A2-4D6E-B72B-C6E896FF382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63BC6-BE32-45BC-89DD-805DC652080E}" type="datetimeFigureOut">
              <a:rPr lang="el-GR" smtClean="0"/>
              <a:pPr/>
              <a:t>23/2/2017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68FBC-30A2-4D6E-B72B-C6E896FF382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63BC6-BE32-45BC-89DD-805DC652080E}" type="datetimeFigureOut">
              <a:rPr lang="el-GR" smtClean="0"/>
              <a:pPr/>
              <a:t>23/2/2017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68FBC-30A2-4D6E-B72B-C6E896FF382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63BC6-BE32-45BC-89DD-805DC652080E}" type="datetimeFigureOut">
              <a:rPr lang="el-GR" smtClean="0"/>
              <a:pPr/>
              <a:t>23/2/2017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68FBC-30A2-4D6E-B72B-C6E896FF382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63BC6-BE32-45BC-89DD-805DC652080E}" type="datetimeFigureOut">
              <a:rPr lang="el-GR" smtClean="0"/>
              <a:pPr/>
              <a:t>23/2/2017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68FBC-30A2-4D6E-B72B-C6E896FF382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63BC6-BE32-45BC-89DD-805DC652080E}" type="datetimeFigureOut">
              <a:rPr lang="el-GR" smtClean="0"/>
              <a:pPr/>
              <a:t>23/2/2017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68FBC-30A2-4D6E-B72B-C6E896FF382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5F63BC6-BE32-45BC-89DD-805DC652080E}" type="datetimeFigureOut">
              <a:rPr lang="el-GR" smtClean="0"/>
              <a:pPr/>
              <a:t>23/2/2017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68FBC-30A2-4D6E-B72B-C6E896FF382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F63BC6-BE32-45BC-89DD-805DC652080E}" type="datetimeFigureOut">
              <a:rPr lang="el-GR" smtClean="0"/>
              <a:pPr/>
              <a:t>23/2/2017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068FBC-30A2-4D6E-B72B-C6E896FF382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5F63BC6-BE32-45BC-89DD-805DC652080E}" type="datetimeFigureOut">
              <a:rPr lang="el-GR" smtClean="0"/>
              <a:pPr/>
              <a:t>23/2/2017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9068FBC-30A2-4D6E-B72B-C6E896FF382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772400" cy="1829761"/>
          </a:xfrm>
        </p:spPr>
        <p:txBody>
          <a:bodyPr/>
          <a:lstStyle/>
          <a:p>
            <a:pPr algn="l"/>
            <a:r>
              <a:rPr lang="el-GR" dirty="0" smtClean="0"/>
              <a:t>Κεφάλαιο 4</a:t>
            </a:r>
            <a:br>
              <a:rPr lang="el-GR" dirty="0" smtClean="0"/>
            </a:br>
            <a:r>
              <a:rPr lang="el-GR" dirty="0" smtClean="0"/>
              <a:t>Επίπεδο Μεταφοράς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617593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l-GR" b="1" dirty="0" smtClean="0">
                <a:latin typeface="Arial" pitchFamily="34" charset="0"/>
                <a:cs typeface="Arial" pitchFamily="34" charset="0"/>
              </a:rPr>
              <a:t>4.1 Πρωτόκολλα Προσανατολισμένα στη </a:t>
            </a:r>
          </a:p>
          <a:p>
            <a:pPr algn="l"/>
            <a:r>
              <a:rPr lang="el-GR" b="1" dirty="0" smtClean="0">
                <a:latin typeface="Arial" pitchFamily="34" charset="0"/>
                <a:cs typeface="Arial" pitchFamily="34" charset="0"/>
              </a:rPr>
              <a:t>Σύνδεση – Χωρίς Σύνδεση</a:t>
            </a:r>
          </a:p>
          <a:p>
            <a:pPr algn="l"/>
            <a:r>
              <a:rPr lang="el-GR" b="1" dirty="0" smtClean="0">
                <a:latin typeface="Arial" pitchFamily="34" charset="0"/>
                <a:cs typeface="Arial" pitchFamily="34" charset="0"/>
              </a:rPr>
              <a:t>4.1.1 Πρωτόκολλο TCP – Δομή Πακέτου</a:t>
            </a:r>
          </a:p>
          <a:p>
            <a:pPr algn="l"/>
            <a:r>
              <a:rPr lang="el-GR" b="1" dirty="0" smtClean="0">
                <a:latin typeface="Arial" pitchFamily="34" charset="0"/>
                <a:cs typeface="Arial" pitchFamily="34" charset="0"/>
              </a:rPr>
              <a:t>4.1.2 Πρωτόκολλο UDP – Δομή Πακέτου</a:t>
            </a:r>
          </a:p>
          <a:p>
            <a:pPr algn="l"/>
            <a:endParaRPr lang="el-G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Δομή τμήματος </a:t>
            </a:r>
            <a:r>
              <a:rPr lang="en-US" sz="2800" dirty="0" smtClean="0"/>
              <a:t>TCP</a:t>
            </a:r>
            <a:endParaRPr lang="el-GR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124744"/>
            <a:ext cx="7143750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400600"/>
          </a:xfrm>
        </p:spPr>
        <p:txBody>
          <a:bodyPr>
            <a:normAutofit/>
          </a:bodyPr>
          <a:lstStyle/>
          <a:p>
            <a:r>
              <a:rPr lang="el-GR" sz="2000" b="1" dirty="0" smtClean="0">
                <a:latin typeface="Arial" pitchFamily="34" charset="0"/>
                <a:cs typeface="Arial" pitchFamily="34" charset="0"/>
              </a:rPr>
              <a:t>Αριθμός Θύρας Προέλευσης (</a:t>
            </a:r>
            <a:r>
              <a:rPr lang="el-GR" sz="2000" b="1" dirty="0" err="1" smtClean="0">
                <a:latin typeface="Arial" pitchFamily="34" charset="0"/>
                <a:cs typeface="Arial" pitchFamily="34" charset="0"/>
              </a:rPr>
              <a:t>Source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b="1" dirty="0" err="1" smtClean="0">
                <a:latin typeface="Arial" pitchFamily="34" charset="0"/>
                <a:cs typeface="Arial" pitchFamily="34" charset="0"/>
              </a:rPr>
              <a:t>Port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b="1" dirty="0" err="1" smtClean="0">
                <a:latin typeface="Arial" pitchFamily="34" charset="0"/>
                <a:cs typeface="Arial" pitchFamily="34" charset="0"/>
              </a:rPr>
              <a:t>number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) και Αριθμός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Θύρας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Προορισμού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l-GR" sz="2000" b="1" dirty="0" err="1" smtClean="0">
                <a:latin typeface="Arial" pitchFamily="34" charset="0"/>
                <a:cs typeface="Arial" pitchFamily="34" charset="0"/>
              </a:rPr>
              <a:t>Destination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b="1" dirty="0" err="1" smtClean="0">
                <a:latin typeface="Arial" pitchFamily="34" charset="0"/>
                <a:cs typeface="Arial" pitchFamily="34" charset="0"/>
              </a:rPr>
              <a:t>Port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b="1" dirty="0" err="1" smtClean="0">
                <a:latin typeface="Arial" pitchFamily="34" charset="0"/>
                <a:cs typeface="Arial" pitchFamily="34" charset="0"/>
              </a:rPr>
              <a:t>Number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οι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δύο αυτοί αριθμοί χρησιμεύουν στην ταυτοποίηση διαφορετικών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συνομιλιών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TCP. Για παράδειγμα ένα πρόγραμμα εξυπηρέτησης ηλεκτρονικού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ταχυδρομείου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χρησιμοποιεί (βάση προτύπου) τη θύρα TCP 25, ενώ ένα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αντίστοιχο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ιστοσελίδων τη θύρα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80</a:t>
            </a:r>
          </a:p>
          <a:p>
            <a:r>
              <a:rPr lang="el-GR" sz="2000" dirty="0" smtClean="0">
                <a:latin typeface="Arial" pitchFamily="34" charset="0"/>
                <a:cs typeface="Arial" pitchFamily="34" charset="0"/>
              </a:rPr>
              <a:t>Ο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Αριθμός Σειράς (</a:t>
            </a:r>
            <a:r>
              <a:rPr lang="el-GR" sz="2000" b="1" dirty="0" err="1" smtClean="0">
                <a:latin typeface="Arial" pitchFamily="34" charset="0"/>
                <a:cs typeface="Arial" pitchFamily="34" charset="0"/>
              </a:rPr>
              <a:t>Sequence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b="1" dirty="0" err="1" smtClean="0">
                <a:latin typeface="Arial" pitchFamily="34" charset="0"/>
                <a:cs typeface="Arial" pitchFamily="34" charset="0"/>
              </a:rPr>
              <a:t>Number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).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Ο αριθμός αυτός χρησιμεύει ώστε ο παραλήπτης στο άλλο άκρο να τοποθετεί τα τμήματα στη σωστή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σειρά. Το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TCP αριθμεί τα τμήματα με βάση τα </a:t>
            </a:r>
            <a:r>
              <a:rPr lang="el-GR" sz="2000" b="1" dirty="0" err="1" smtClean="0">
                <a:latin typeface="Arial" pitchFamily="34" charset="0"/>
                <a:cs typeface="Arial" pitchFamily="34" charset="0"/>
              </a:rPr>
              <a:t>octets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, έτσι αν κάθε τμήμα αποτελείται από 600 </a:t>
            </a:r>
            <a:r>
              <a:rPr lang="el-GR" sz="2000" dirty="0" err="1" smtClean="0">
                <a:latin typeface="Arial" pitchFamily="34" charset="0"/>
                <a:cs typeface="Arial" pitchFamily="34" charset="0"/>
              </a:rPr>
              <a:t>octets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, τότε ο αριθμός σειράς στην επικεφαλίδα του πρώτου τμήματος θα έχει τον αριθμό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, στου δεύτερου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600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, στου τρίτου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1200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dirty="0" err="1" smtClean="0">
                <a:latin typeface="Arial" pitchFamily="34" charset="0"/>
                <a:cs typeface="Arial" pitchFamily="34" charset="0"/>
              </a:rPr>
              <a:t>κ.ο.κ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. </a:t>
            </a:r>
            <a:endParaRPr lang="el-GR" sz="2000" dirty="0" smtClean="0"/>
          </a:p>
          <a:p>
            <a:r>
              <a:rPr lang="el-GR" sz="2000" dirty="0" smtClean="0">
                <a:latin typeface="Arial" pitchFamily="34" charset="0"/>
                <a:cs typeface="Arial" pitchFamily="34" charset="0"/>
              </a:rPr>
              <a:t>Ο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Αριθμός Επιβεβαίωσης (</a:t>
            </a:r>
            <a:r>
              <a:rPr lang="el-GR" sz="2000" b="1" dirty="0" err="1" smtClean="0">
                <a:latin typeface="Arial" pitchFamily="34" charset="0"/>
                <a:cs typeface="Arial" pitchFamily="34" charset="0"/>
              </a:rPr>
              <a:t>Acknowledgment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). Ο αριθμός αυτός χρησιμοποιείται για να διασφαλιστεί ότι κάθε τμήμα έχει φτάσει στον προορισμό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του. Στέλνοντας ο παραλήπτης ένα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τμήμα με επιβεβαίωση τον αριθμό 1201, σημαίνει ότι έχουν φτάσει όλα τα δεδομένα μέχρι και το </a:t>
            </a:r>
            <a:r>
              <a:rPr lang="el-GR" sz="2000" dirty="0" err="1" smtClean="0">
                <a:latin typeface="Arial" pitchFamily="34" charset="0"/>
                <a:cs typeface="Arial" pitchFamily="34" charset="0"/>
              </a:rPr>
              <a:t>octet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 με αριθμό 1200 </a:t>
            </a:r>
          </a:p>
          <a:p>
            <a:endParaRPr lang="el-GR" sz="2000" dirty="0" smtClean="0">
              <a:latin typeface="Arial" pitchFamily="34" charset="0"/>
              <a:cs typeface="Arial" pitchFamily="34" charset="0"/>
            </a:endParaRPr>
          </a:p>
          <a:p>
            <a:endParaRPr lang="el-GR" sz="2000" dirty="0" smtClean="0">
              <a:latin typeface="Arial" pitchFamily="34" charset="0"/>
              <a:cs typeface="Arial" pitchFamily="34" charset="0"/>
            </a:endParaRPr>
          </a:p>
          <a:p>
            <a:endParaRPr lang="el-GR" sz="2000" dirty="0" smtClean="0">
              <a:latin typeface="Arial" pitchFamily="34" charset="0"/>
              <a:cs typeface="Arial" pitchFamily="34" charset="0"/>
            </a:endParaRPr>
          </a:p>
          <a:p>
            <a:endParaRPr lang="el-GR" sz="2000" dirty="0" smtClean="0">
              <a:latin typeface="Arial" pitchFamily="34" charset="0"/>
              <a:cs typeface="Arial" pitchFamily="34" charset="0"/>
            </a:endParaRPr>
          </a:p>
          <a:p>
            <a:endParaRPr lang="el-G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l-GR" sz="2800" dirty="0" smtClean="0"/>
              <a:t>Πεδία επικεφαλίδας</a:t>
            </a:r>
            <a:endParaRPr lang="el-GR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56584"/>
          </a:xfrm>
        </p:spPr>
        <p:txBody>
          <a:bodyPr/>
          <a:lstStyle/>
          <a:p>
            <a:r>
              <a:rPr lang="el-GR" sz="2200" dirty="0" smtClean="0">
                <a:latin typeface="Arial" pitchFamily="34" charset="0"/>
                <a:cs typeface="Arial" pitchFamily="34" charset="0"/>
              </a:rPr>
              <a:t>Το </a:t>
            </a:r>
            <a:r>
              <a:rPr lang="el-GR" sz="2200" b="1" dirty="0" smtClean="0">
                <a:latin typeface="Arial" pitchFamily="34" charset="0"/>
                <a:cs typeface="Arial" pitchFamily="34" charset="0"/>
              </a:rPr>
              <a:t>Μέγεθος Παράθυρο (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Window).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κάθε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άκρο δηλώνει πόσα </a:t>
            </a:r>
            <a:r>
              <a:rPr lang="el-GR" sz="2200" b="1" dirty="0" smtClean="0">
                <a:latin typeface="Arial" pitchFamily="34" charset="0"/>
                <a:cs typeface="Arial" pitchFamily="34" charset="0"/>
              </a:rPr>
              <a:t>νέα δεδομένα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μπορεί να </a:t>
            </a:r>
            <a:r>
              <a:rPr lang="el-GR" sz="2200" b="1" dirty="0" smtClean="0">
                <a:latin typeface="Arial" pitchFamily="34" charset="0"/>
                <a:cs typeface="Arial" pitchFamily="34" charset="0"/>
              </a:rPr>
              <a:t>απορροφήσει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 τοποθετώντας σ' αυτό το πεδίο τον αριθμό από </a:t>
            </a:r>
            <a:r>
              <a:rPr lang="el-GR" sz="2200" dirty="0" err="1" smtClean="0">
                <a:latin typeface="Arial" pitchFamily="34" charset="0"/>
                <a:cs typeface="Arial" pitchFamily="34" charset="0"/>
              </a:rPr>
              <a:t>octets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 που διαθέτει ελεύθερα ο </a:t>
            </a:r>
            <a:r>
              <a:rPr lang="el-GR" sz="2200" dirty="0" err="1" smtClean="0">
                <a:latin typeface="Arial" pitchFamily="34" charset="0"/>
                <a:cs typeface="Arial" pitchFamily="34" charset="0"/>
              </a:rPr>
              <a:t>ενταμιευτής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εισόδου (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buffer)</a:t>
            </a:r>
          </a:p>
          <a:p>
            <a:r>
              <a:rPr lang="el-GR" sz="2200" b="1" dirty="0" smtClean="0">
                <a:latin typeface="Arial" pitchFamily="34" charset="0"/>
                <a:cs typeface="Arial" pitchFamily="34" charset="0"/>
              </a:rPr>
              <a:t>Άθροισμα Ελέγχου (TCP </a:t>
            </a:r>
            <a:r>
              <a:rPr lang="el-GR" sz="2200" b="1" dirty="0" err="1" smtClean="0">
                <a:latin typeface="Arial" pitchFamily="34" charset="0"/>
                <a:cs typeface="Arial" pitchFamily="34" charset="0"/>
              </a:rPr>
              <a:t>Checksum</a:t>
            </a:r>
            <a:r>
              <a:rPr lang="el-GR" sz="2200" b="1" dirty="0" smtClean="0">
                <a:latin typeface="Arial" pitchFamily="34" charset="0"/>
                <a:cs typeface="Arial" pitchFamily="34" charset="0"/>
              </a:rPr>
              <a:t>):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Το πεδίο αυτό περιέχει ένα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άθροισμα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ελέγχου όλων των οκτάδων του τμήματος (επικεφαλίδας και δεδομένων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2200" b="1" dirty="0" smtClean="0">
                <a:latin typeface="Arial" pitchFamily="34" charset="0"/>
                <a:cs typeface="Arial" pitchFamily="34" charset="0"/>
              </a:rPr>
              <a:t>Μέγεθος Επικεφαλίδας (</a:t>
            </a:r>
            <a:r>
              <a:rPr lang="el-GR" sz="2200" b="1" dirty="0" err="1" smtClean="0">
                <a:latin typeface="Arial" pitchFamily="34" charset="0"/>
                <a:cs typeface="Arial" pitchFamily="34" charset="0"/>
              </a:rPr>
              <a:t>Data</a:t>
            </a:r>
            <a:r>
              <a:rPr lang="el-GR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200" b="1" dirty="0" err="1" smtClean="0">
                <a:latin typeface="Arial" pitchFamily="34" charset="0"/>
                <a:cs typeface="Arial" pitchFamily="34" charset="0"/>
              </a:rPr>
              <a:t>Offset</a:t>
            </a:r>
            <a:r>
              <a:rPr lang="el-GR" sz="2200" b="1" dirty="0" smtClean="0">
                <a:latin typeface="Arial" pitchFamily="34" charset="0"/>
                <a:cs typeface="Arial" pitchFamily="34" charset="0"/>
              </a:rPr>
              <a:t>):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Το πεδίο αυτό καθορίζει το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μέγεθος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της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επικεφαλίδας σε λέξεις των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32bit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endParaRPr lang="el-GR" sz="2200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 pitchFamily="34" charset="0"/>
                <a:cs typeface="Arial" pitchFamily="34" charset="0"/>
              </a:rPr>
              <a:t>Πεδία επικεφαλίδας</a:t>
            </a:r>
            <a:endParaRPr lang="el-G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323528" y="692696"/>
            <a:ext cx="8496944" cy="576064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sz="3200" b="1" dirty="0" smtClean="0">
                <a:latin typeface="Arial" pitchFamily="34" charset="0"/>
                <a:cs typeface="Arial" pitchFamily="34" charset="0"/>
              </a:rPr>
              <a:t>Σημαίες </a:t>
            </a:r>
            <a:r>
              <a:rPr lang="el-GR" sz="3200" b="1" dirty="0" smtClean="0">
                <a:latin typeface="Arial" pitchFamily="34" charset="0"/>
                <a:cs typeface="Arial" pitchFamily="34" charset="0"/>
              </a:rPr>
              <a:t>Ελέγχου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l-GR" sz="3200" b="1" dirty="0" err="1" smtClean="0">
                <a:latin typeface="Arial" pitchFamily="34" charset="0"/>
                <a:cs typeface="Arial" pitchFamily="34" charset="0"/>
              </a:rPr>
              <a:t>Flags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) 9bit</a:t>
            </a:r>
          </a:p>
          <a:p>
            <a:pPr>
              <a:buNone/>
            </a:pPr>
            <a:endParaRPr lang="el-GR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2900" b="1" dirty="0" smtClean="0">
                <a:latin typeface="Arial" pitchFamily="34" charset="0"/>
                <a:cs typeface="Arial" pitchFamily="34" charset="0"/>
              </a:rPr>
              <a:t>1. URG (</a:t>
            </a:r>
            <a:r>
              <a:rPr lang="el-GR" sz="2900" b="1" dirty="0" err="1" smtClean="0">
                <a:latin typeface="Arial" pitchFamily="34" charset="0"/>
                <a:cs typeface="Arial" pitchFamily="34" charset="0"/>
              </a:rPr>
              <a:t>Urgent</a:t>
            </a:r>
            <a:r>
              <a:rPr lang="el-GR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900" b="1" dirty="0" err="1" smtClean="0">
                <a:latin typeface="Arial" pitchFamily="34" charset="0"/>
                <a:cs typeface="Arial" pitchFamily="34" charset="0"/>
              </a:rPr>
              <a:t>Pointer</a:t>
            </a:r>
            <a:r>
              <a:rPr lang="el-GR" sz="2900" b="1" dirty="0" smtClean="0">
                <a:latin typeface="Arial" pitchFamily="34" charset="0"/>
                <a:cs typeface="Arial" pitchFamily="34" charset="0"/>
              </a:rPr>
              <a:t>). </a:t>
            </a:r>
            <a:r>
              <a:rPr lang="el-GR" sz="2900" dirty="0" smtClean="0">
                <a:latin typeface="Arial" pitchFamily="34" charset="0"/>
                <a:cs typeface="Arial" pitchFamily="34" charset="0"/>
              </a:rPr>
              <a:t>Το πεδίο URG επιτρέπει στο ένα άκρο να πληροφορήσει το άλλο για κάτι </a:t>
            </a:r>
            <a:r>
              <a:rPr lang="el-GR" sz="2900" b="1" dirty="0" smtClean="0">
                <a:latin typeface="Arial" pitchFamily="34" charset="0"/>
                <a:cs typeface="Arial" pitchFamily="34" charset="0"/>
              </a:rPr>
              <a:t>σημαντικό</a:t>
            </a:r>
            <a:r>
              <a:rPr lang="el-GR" sz="2900" dirty="0" smtClean="0">
                <a:latin typeface="Arial" pitchFamily="34" charset="0"/>
                <a:cs typeface="Arial" pitchFamily="34" charset="0"/>
              </a:rPr>
              <a:t>, όπως να προχωρήσει στην επεξεργασία ενός </a:t>
            </a:r>
            <a:r>
              <a:rPr lang="el-GR" sz="2900" dirty="0" smtClean="0">
                <a:latin typeface="Arial" pitchFamily="34" charset="0"/>
                <a:cs typeface="Arial" pitchFamily="34" charset="0"/>
              </a:rPr>
              <a:t>συγκεκριμένου </a:t>
            </a:r>
            <a:r>
              <a:rPr lang="el-GR" sz="2900" dirty="0" err="1" smtClean="0">
                <a:latin typeface="Arial" pitchFamily="34" charset="0"/>
                <a:cs typeface="Arial" pitchFamily="34" charset="0"/>
              </a:rPr>
              <a:t>octet</a:t>
            </a:r>
            <a:r>
              <a:rPr lang="el-GR" sz="2900" dirty="0" smtClean="0">
                <a:latin typeface="Arial" pitchFamily="34" charset="0"/>
                <a:cs typeface="Arial" pitchFamily="34" charset="0"/>
              </a:rPr>
              <a:t>, τη διακοπή της εξόδου με την πληκτρολόγηση κάποιου χαρακτήρα ελέγχου (</a:t>
            </a:r>
            <a:r>
              <a:rPr lang="el-GR" sz="2900" dirty="0" err="1" smtClean="0">
                <a:latin typeface="Arial" pitchFamily="34" charset="0"/>
                <a:cs typeface="Arial" pitchFamily="34" charset="0"/>
              </a:rPr>
              <a:t>control</a:t>
            </a:r>
            <a:r>
              <a:rPr lang="el-GR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900" dirty="0" err="1" smtClean="0">
                <a:latin typeface="Arial" pitchFamily="34" charset="0"/>
                <a:cs typeface="Arial" pitchFamily="34" charset="0"/>
              </a:rPr>
              <a:t>character</a:t>
            </a:r>
            <a:r>
              <a:rPr lang="el-GR" sz="2900" dirty="0" smtClean="0">
                <a:latin typeface="Arial" pitchFamily="34" charset="0"/>
                <a:cs typeface="Arial" pitchFamily="34" charset="0"/>
              </a:rPr>
              <a:t>) κ.α. </a:t>
            </a:r>
            <a:endParaRPr lang="en-US" sz="29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sz="13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29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l-GR" sz="29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l-GR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smtClean="0"/>
              <a:t>ACK </a:t>
            </a:r>
            <a:r>
              <a:rPr lang="en-US" sz="2900" b="1" dirty="0" smtClean="0"/>
              <a:t>(Acknowledgment). </a:t>
            </a:r>
            <a:r>
              <a:rPr lang="el-GR" sz="2900" dirty="0" smtClean="0">
                <a:latin typeface="Arial" pitchFamily="34" charset="0"/>
                <a:cs typeface="Arial" pitchFamily="34" charset="0"/>
              </a:rPr>
              <a:t>Το </a:t>
            </a:r>
            <a:r>
              <a:rPr lang="el-GR" sz="2900" dirty="0" smtClean="0">
                <a:latin typeface="Arial" pitchFamily="34" charset="0"/>
                <a:cs typeface="Arial" pitchFamily="34" charset="0"/>
              </a:rPr>
              <a:t>πεδίο αυτό δηλώνει ότι ο κόμβος που στέλνει το </a:t>
            </a:r>
            <a:r>
              <a:rPr lang="el-GR" sz="2900" dirty="0" err="1" smtClean="0">
                <a:latin typeface="Arial" pitchFamily="34" charset="0"/>
                <a:cs typeface="Arial" pitchFamily="34" charset="0"/>
              </a:rPr>
              <a:t>bit</a:t>
            </a:r>
            <a:r>
              <a:rPr lang="el-GR" sz="2900" dirty="0" smtClean="0">
                <a:latin typeface="Arial" pitchFamily="34" charset="0"/>
                <a:cs typeface="Arial" pitchFamily="34" charset="0"/>
              </a:rPr>
              <a:t> με τιμή 1 (</a:t>
            </a:r>
            <a:r>
              <a:rPr lang="el-GR" sz="2900" dirty="0" err="1" smtClean="0">
                <a:latin typeface="Arial" pitchFamily="34" charset="0"/>
                <a:cs typeface="Arial" pitchFamily="34" charset="0"/>
              </a:rPr>
              <a:t>On</a:t>
            </a:r>
            <a:r>
              <a:rPr lang="el-GR" sz="2900" dirty="0" smtClean="0">
                <a:latin typeface="Arial" pitchFamily="34" charset="0"/>
                <a:cs typeface="Arial" pitchFamily="34" charset="0"/>
              </a:rPr>
              <a:t>) επιβεβαιώνει τη λήψη δεδομένων. </a:t>
            </a:r>
            <a:r>
              <a:rPr lang="el-GR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900" dirty="0" smtClean="0">
                <a:latin typeface="Arial" pitchFamily="34" charset="0"/>
                <a:cs typeface="Arial" pitchFamily="34" charset="0"/>
              </a:rPr>
              <a:t>ACK (</a:t>
            </a:r>
            <a:r>
              <a:rPr lang="el-GR" sz="2900" dirty="0" err="1" smtClean="0">
                <a:latin typeface="Arial" pitchFamily="34" charset="0"/>
                <a:cs typeface="Arial" pitchFamily="34" charset="0"/>
              </a:rPr>
              <a:t>Acknowledgment</a:t>
            </a:r>
            <a:r>
              <a:rPr lang="el-GR" sz="2900" dirty="0" smtClean="0">
                <a:latin typeface="Arial" pitchFamily="34" charset="0"/>
                <a:cs typeface="Arial" pitchFamily="34" charset="0"/>
              </a:rPr>
              <a:t>) </a:t>
            </a:r>
            <a:endParaRPr lang="en-US" sz="29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sz="13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2900" b="1" dirty="0" smtClean="0">
                <a:latin typeface="Arial" pitchFamily="34" charset="0"/>
                <a:cs typeface="Arial" pitchFamily="34" charset="0"/>
              </a:rPr>
              <a:t>3. PSH (</a:t>
            </a:r>
            <a:r>
              <a:rPr lang="el-GR" sz="2900" b="1" dirty="0" err="1" smtClean="0">
                <a:latin typeface="Arial" pitchFamily="34" charset="0"/>
                <a:cs typeface="Arial" pitchFamily="34" charset="0"/>
              </a:rPr>
              <a:t>Push</a:t>
            </a:r>
            <a:r>
              <a:rPr lang="el-GR" sz="2900" b="1" dirty="0" smtClean="0">
                <a:latin typeface="Arial" pitchFamily="34" charset="0"/>
                <a:cs typeface="Arial" pitchFamily="34" charset="0"/>
              </a:rPr>
              <a:t>). </a:t>
            </a:r>
            <a:r>
              <a:rPr lang="el-GR" sz="2900" dirty="0" smtClean="0">
                <a:latin typeface="Arial" pitchFamily="34" charset="0"/>
                <a:cs typeface="Arial" pitchFamily="34" charset="0"/>
              </a:rPr>
              <a:t>Το πεδίο αυτό ενημερώνει το παραλήπτη ότι πρέπει όσο το δυνατό γρηγορότερα να προωθήσει τα δεδομένα στο επίπεδο </a:t>
            </a:r>
            <a:r>
              <a:rPr lang="el-GR" sz="2900" dirty="0" smtClean="0">
                <a:latin typeface="Arial" pitchFamily="34" charset="0"/>
                <a:cs typeface="Arial" pitchFamily="34" charset="0"/>
              </a:rPr>
              <a:t>εφαρμογής</a:t>
            </a:r>
            <a:endParaRPr lang="en-US" sz="2900" dirty="0" smtClean="0">
              <a:latin typeface="Arial" pitchFamily="34" charset="0"/>
              <a:cs typeface="Arial" pitchFamily="34" charset="0"/>
            </a:endParaRPr>
          </a:p>
          <a:p>
            <a:endParaRPr lang="el-GR" sz="13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2900" b="1" dirty="0" smtClean="0">
                <a:latin typeface="Arial" pitchFamily="34" charset="0"/>
                <a:cs typeface="Arial" pitchFamily="34" charset="0"/>
              </a:rPr>
              <a:t>4. RST (</a:t>
            </a:r>
            <a:r>
              <a:rPr lang="el-GR" sz="2900" b="1" dirty="0" err="1" smtClean="0">
                <a:latin typeface="Arial" pitchFamily="34" charset="0"/>
                <a:cs typeface="Arial" pitchFamily="34" charset="0"/>
              </a:rPr>
              <a:t>Reset</a:t>
            </a:r>
            <a:r>
              <a:rPr lang="el-GR" sz="2900" dirty="0" smtClean="0">
                <a:latin typeface="Arial" pitchFamily="34" charset="0"/>
                <a:cs typeface="Arial" pitchFamily="34" charset="0"/>
              </a:rPr>
              <a:t>). Το πεδίο αυτό κάνει επισημαίνει επανεκκίνηση /καθαρισμό της σύνδεσης </a:t>
            </a:r>
            <a:endParaRPr lang="en-US" sz="2900" dirty="0" smtClean="0">
              <a:latin typeface="Arial" pitchFamily="34" charset="0"/>
              <a:cs typeface="Arial" pitchFamily="34" charset="0"/>
            </a:endParaRPr>
          </a:p>
          <a:p>
            <a:endParaRPr lang="el-GR" sz="13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2900" b="1" dirty="0" smtClean="0">
                <a:latin typeface="Arial" pitchFamily="34" charset="0"/>
                <a:cs typeface="Arial" pitchFamily="34" charset="0"/>
              </a:rPr>
              <a:t>5. SYN (</a:t>
            </a:r>
            <a:r>
              <a:rPr lang="el-GR" sz="2900" b="1" dirty="0" err="1" smtClean="0">
                <a:latin typeface="Arial" pitchFamily="34" charset="0"/>
                <a:cs typeface="Arial" pitchFamily="34" charset="0"/>
              </a:rPr>
              <a:t>Synchronize</a:t>
            </a:r>
            <a:r>
              <a:rPr lang="el-GR" sz="2900" b="1" dirty="0" smtClean="0">
                <a:latin typeface="Arial" pitchFamily="34" charset="0"/>
                <a:cs typeface="Arial" pitchFamily="34" charset="0"/>
              </a:rPr>
              <a:t>). </a:t>
            </a:r>
            <a:r>
              <a:rPr lang="el-GR" sz="2900" dirty="0" smtClean="0">
                <a:latin typeface="Arial" pitchFamily="34" charset="0"/>
                <a:cs typeface="Arial" pitchFamily="34" charset="0"/>
              </a:rPr>
              <a:t>Το πεδίο αυτό χρησιμεύει για το συγχρονισμό της εγκατάστασης μιας νέας σύνδεσης χρησιμοποιώντας τα πεδία Αριθμός Σειράς έτσι ώστε να ξεκινήσει μία σύνδεση </a:t>
            </a:r>
            <a:endParaRPr lang="en-US" sz="29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sz="13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2900" b="1" dirty="0" smtClean="0">
                <a:latin typeface="Arial" pitchFamily="34" charset="0"/>
                <a:cs typeface="Arial" pitchFamily="34" charset="0"/>
              </a:rPr>
              <a:t>6. FIN (</a:t>
            </a:r>
            <a:r>
              <a:rPr lang="el-GR" sz="2900" b="1" dirty="0" err="1" smtClean="0">
                <a:latin typeface="Arial" pitchFamily="34" charset="0"/>
                <a:cs typeface="Arial" pitchFamily="34" charset="0"/>
              </a:rPr>
              <a:t>Finalize</a:t>
            </a:r>
            <a:r>
              <a:rPr lang="el-GR" sz="2900" b="1" dirty="0" smtClean="0">
                <a:latin typeface="Arial" pitchFamily="34" charset="0"/>
                <a:cs typeface="Arial" pitchFamily="34" charset="0"/>
              </a:rPr>
              <a:t>). </a:t>
            </a:r>
            <a:r>
              <a:rPr lang="el-GR" sz="2900" dirty="0" smtClean="0">
                <a:latin typeface="Arial" pitchFamily="34" charset="0"/>
                <a:cs typeface="Arial" pitchFamily="34" charset="0"/>
              </a:rPr>
              <a:t>Το πεδίο αυτό ενημερώνει ότι ο αποστολέας έχει τελειώσει την μεταφορά δεδομένων. </a:t>
            </a:r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50106"/>
          </a:xfrm>
        </p:spPr>
        <p:txBody>
          <a:bodyPr>
            <a:normAutofit/>
          </a:bodyPr>
          <a:lstStyle/>
          <a:p>
            <a:r>
              <a:rPr lang="el-GR" sz="2200" dirty="0" smtClean="0">
                <a:latin typeface="Arial" pitchFamily="34" charset="0"/>
                <a:cs typeface="Arial" pitchFamily="34" charset="0"/>
              </a:rPr>
              <a:t>Πεδία επικεφαλίδας</a:t>
            </a:r>
            <a:endParaRPr lang="el-GR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323528" y="1481328"/>
            <a:ext cx="8568952" cy="4525963"/>
          </a:xfrm>
        </p:spPr>
        <p:txBody>
          <a:bodyPr>
            <a:noAutofit/>
          </a:bodyPr>
          <a:lstStyle/>
          <a:p>
            <a:r>
              <a:rPr lang="el-GR" sz="2200" b="1" dirty="0" smtClean="0">
                <a:latin typeface="Arial" pitchFamily="34" charset="0"/>
                <a:cs typeface="Arial" pitchFamily="34" charset="0"/>
              </a:rPr>
              <a:t>Η δομή του τμήματος TCP περιέχει όλες τις πληροφορίες που απαιτούνται για </a:t>
            </a:r>
            <a:r>
              <a:rPr lang="el-GR" sz="2200" b="1" dirty="0" smtClean="0">
                <a:latin typeface="Arial" pitchFamily="34" charset="0"/>
                <a:cs typeface="Arial" pitchFamily="34" charset="0"/>
              </a:rPr>
              <a:t>την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200" b="1" dirty="0" smtClean="0">
                <a:latin typeface="Arial" pitchFamily="34" charset="0"/>
                <a:cs typeface="Arial" pitchFamily="34" charset="0"/>
              </a:rPr>
              <a:t>παροχή </a:t>
            </a:r>
            <a:r>
              <a:rPr lang="el-GR" sz="2200" b="1" dirty="0" smtClean="0">
                <a:latin typeface="Arial" pitchFamily="34" charset="0"/>
                <a:cs typeface="Arial" pitchFamily="34" charset="0"/>
              </a:rPr>
              <a:t>επικοινωνίας με σύνδεση:</a:t>
            </a:r>
          </a:p>
          <a:p>
            <a:r>
              <a:rPr lang="el-GR" sz="2200" i="1" dirty="0" smtClean="0">
                <a:latin typeface="Arial" pitchFamily="34" charset="0"/>
                <a:cs typeface="Arial" pitchFamily="34" charset="0"/>
              </a:rPr>
              <a:t>Την </a:t>
            </a:r>
            <a:r>
              <a:rPr lang="el-GR" sz="2200" b="1" i="1" dirty="0" smtClean="0">
                <a:latin typeface="Arial" pitchFamily="34" charset="0"/>
                <a:cs typeface="Arial" pitchFamily="34" charset="0"/>
              </a:rPr>
              <a:t>εγκατάσταση σύνδεσης</a:t>
            </a:r>
            <a:r>
              <a:rPr lang="el-GR" sz="2200" i="1" dirty="0" smtClean="0">
                <a:latin typeface="Arial" pitchFamily="34" charset="0"/>
                <a:cs typeface="Arial" pitchFamily="34" charset="0"/>
              </a:rPr>
              <a:t> με συμφωνημένες προδιαγραφές επικοινωνίας </a:t>
            </a:r>
            <a:r>
              <a:rPr lang="el-GR" sz="2200" i="1" dirty="0" smtClean="0">
                <a:latin typeface="Arial" pitchFamily="34" charset="0"/>
                <a:cs typeface="Arial" pitchFamily="34" charset="0"/>
              </a:rPr>
              <a:t>με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ταξύ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των δύο άκρων.</a:t>
            </a:r>
          </a:p>
          <a:p>
            <a:r>
              <a:rPr lang="el-GR" sz="2200" i="1" dirty="0" smtClean="0">
                <a:latin typeface="Arial" pitchFamily="34" charset="0"/>
                <a:cs typeface="Arial" pitchFamily="34" charset="0"/>
              </a:rPr>
              <a:t>Την </a:t>
            </a:r>
            <a:r>
              <a:rPr lang="el-GR" sz="2200" b="1" i="1" dirty="0" smtClean="0">
                <a:latin typeface="Arial" pitchFamily="34" charset="0"/>
                <a:cs typeface="Arial" pitchFamily="34" charset="0"/>
              </a:rPr>
              <a:t>αξιοπιστία </a:t>
            </a:r>
            <a:r>
              <a:rPr lang="el-GR" sz="2200" i="1" dirty="0" smtClean="0">
                <a:latin typeface="Arial" pitchFamily="34" charset="0"/>
                <a:cs typeface="Arial" pitchFamily="34" charset="0"/>
              </a:rPr>
              <a:t>στη μετάδοση δεδομένων. Όποια τμήματα χαθούν ή </a:t>
            </a:r>
            <a:r>
              <a:rPr lang="el-GR" sz="2200" i="1" dirty="0" smtClean="0">
                <a:latin typeface="Arial" pitchFamily="34" charset="0"/>
                <a:cs typeface="Arial" pitchFamily="34" charset="0"/>
              </a:rPr>
              <a:t>καταστρα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φούν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θα μεταδοθούν ξανά.</a:t>
            </a:r>
          </a:p>
          <a:p>
            <a:r>
              <a:rPr lang="el-GR" sz="2200" i="1" dirty="0" smtClean="0">
                <a:latin typeface="Arial" pitchFamily="34" charset="0"/>
                <a:cs typeface="Arial" pitchFamily="34" charset="0"/>
              </a:rPr>
              <a:t>Τον </a:t>
            </a:r>
            <a:r>
              <a:rPr lang="el-GR" sz="2200" b="1" i="1" dirty="0" smtClean="0">
                <a:latin typeface="Arial" pitchFamily="34" charset="0"/>
                <a:cs typeface="Arial" pitchFamily="34" charset="0"/>
              </a:rPr>
              <a:t>έλεγχο ροής </a:t>
            </a:r>
            <a:r>
              <a:rPr lang="el-GR" sz="2200" i="1" dirty="0" smtClean="0">
                <a:latin typeface="Arial" pitchFamily="34" charset="0"/>
                <a:cs typeface="Arial" pitchFamily="34" charset="0"/>
              </a:rPr>
              <a:t>δεδομένων που επιτυγχάνεται με το πεδίο </a:t>
            </a:r>
            <a:r>
              <a:rPr lang="el-GR" sz="2200" i="1" dirty="0" err="1" smtClean="0">
                <a:latin typeface="Arial" pitchFamily="34" charset="0"/>
                <a:cs typeface="Arial" pitchFamily="34" charset="0"/>
              </a:rPr>
              <a:t>Window</a:t>
            </a:r>
            <a:r>
              <a:rPr lang="el-GR" sz="2200" i="1" dirty="0" smtClean="0">
                <a:latin typeface="Arial" pitchFamily="34" charset="0"/>
                <a:cs typeface="Arial" pitchFamily="34" charset="0"/>
              </a:rPr>
              <a:t> και </a:t>
            </a:r>
            <a:r>
              <a:rPr lang="el-GR" sz="2200" i="1" dirty="0" smtClean="0">
                <a:latin typeface="Arial" pitchFamily="34" charset="0"/>
                <a:cs typeface="Arial" pitchFamily="34" charset="0"/>
              </a:rPr>
              <a:t>έχει</a:t>
            </a:r>
            <a:r>
              <a:rPr lang="en-US" sz="2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σκοπό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να μην υπερφορτωθεί ένας αργός παραλήπτης από ένα γρήγορο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αποστολέα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l-GR" sz="2200" i="1" dirty="0" smtClean="0">
                <a:latin typeface="Arial" pitchFamily="34" charset="0"/>
                <a:cs typeface="Arial" pitchFamily="34" charset="0"/>
              </a:rPr>
              <a:t>Τον </a:t>
            </a:r>
            <a:r>
              <a:rPr lang="el-GR" sz="2200" b="1" i="1" dirty="0" smtClean="0">
                <a:latin typeface="Arial" pitchFamily="34" charset="0"/>
                <a:cs typeface="Arial" pitchFamily="34" charset="0"/>
              </a:rPr>
              <a:t>έλεγχο συμφόρησης </a:t>
            </a:r>
            <a:r>
              <a:rPr lang="el-GR" sz="2200" i="1" dirty="0" smtClean="0">
                <a:latin typeface="Arial" pitchFamily="34" charset="0"/>
                <a:cs typeface="Arial" pitchFamily="34" charset="0"/>
              </a:rPr>
              <a:t>δεδομένων: που εξασφαλίζει ότι ένα αργό κανάλι </a:t>
            </a:r>
            <a:r>
              <a:rPr lang="el-GR" sz="2200" i="1" dirty="0" smtClean="0">
                <a:latin typeface="Arial" pitchFamily="34" charset="0"/>
                <a:cs typeface="Arial" pitchFamily="34" charset="0"/>
              </a:rPr>
              <a:t>επι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κοινωνίας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δεν θα πλημμυρίσει με δεδομένα με κίνδυνο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κατάρρευσης</a:t>
            </a:r>
            <a:endParaRPr lang="el-GR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</a:t>
            </a: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12568"/>
          </a:xfrm>
        </p:spPr>
        <p:txBody>
          <a:bodyPr>
            <a:normAutofit/>
          </a:bodyPr>
          <a:lstStyle/>
          <a:p>
            <a:r>
              <a:rPr lang="el-GR" sz="2200" dirty="0" smtClean="0">
                <a:latin typeface="Arial" pitchFamily="34" charset="0"/>
                <a:cs typeface="Arial" pitchFamily="34" charset="0"/>
              </a:rPr>
              <a:t>Το πρωτόκολλο </a:t>
            </a:r>
            <a:r>
              <a:rPr lang="el-GR" sz="2200" dirty="0" err="1" smtClean="0">
                <a:latin typeface="Arial" pitchFamily="34" charset="0"/>
                <a:cs typeface="Arial" pitchFamily="34" charset="0"/>
              </a:rPr>
              <a:t>User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200" dirty="0" err="1" smtClean="0">
                <a:latin typeface="Arial" pitchFamily="34" charset="0"/>
                <a:cs typeface="Arial" pitchFamily="34" charset="0"/>
              </a:rPr>
              <a:t>Datagram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200" dirty="0" err="1" smtClean="0">
                <a:latin typeface="Arial" pitchFamily="34" charset="0"/>
                <a:cs typeface="Arial" pitchFamily="34" charset="0"/>
              </a:rPr>
              <a:t>Protocol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 είναι ένα σχετικά </a:t>
            </a:r>
            <a:r>
              <a:rPr lang="el-GR" sz="2200" b="1" dirty="0" smtClean="0">
                <a:latin typeface="Arial" pitchFamily="34" charset="0"/>
                <a:cs typeface="Arial" pitchFamily="34" charset="0"/>
              </a:rPr>
              <a:t>απλούστερο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 πρωτόκολλο σε σχέση με το TCP 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UDP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χρησιμοποιεί αυτοδύναμα πακέτα για τη μεταφορά των δεδομένων του και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είναι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πρωτόκολλο </a:t>
            </a:r>
            <a:r>
              <a:rPr lang="el-GR" sz="2200" b="1" dirty="0" smtClean="0">
                <a:latin typeface="Arial" pitchFamily="34" charset="0"/>
                <a:cs typeface="Arial" pitchFamily="34" charset="0"/>
              </a:rPr>
              <a:t>χωρίς σύνδεση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: η μετάδοση ξεκινά </a:t>
            </a:r>
            <a:r>
              <a:rPr lang="el-GR" sz="2200" b="1" dirty="0" smtClean="0">
                <a:latin typeface="Arial" pitchFamily="34" charset="0"/>
                <a:cs typeface="Arial" pitchFamily="34" charset="0"/>
              </a:rPr>
              <a:t>αμέσως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 χωρίς να υπάρχει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από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πριν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συνεννόηση με την άλλη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πλευρά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2200" dirty="0" smtClean="0">
                <a:latin typeface="Arial" pitchFamily="34" charset="0"/>
                <a:cs typeface="Arial" pitchFamily="34" charset="0"/>
              </a:rPr>
              <a:t>Το UDP </a:t>
            </a:r>
            <a:r>
              <a:rPr lang="el-GR" sz="2200" b="1" dirty="0" smtClean="0">
                <a:latin typeface="Arial" pitchFamily="34" charset="0"/>
                <a:cs typeface="Arial" pitchFamily="34" charset="0"/>
              </a:rPr>
              <a:t>δεν μπορεί να τεμαχίσει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δεδομένα. Αν επιθυμούμε κάτι τέτοιο θα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πρέπει να το αναλάβει το επίπεδο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μεταφοράς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2200" dirty="0" smtClean="0">
                <a:latin typeface="Arial" pitchFamily="34" charset="0"/>
                <a:cs typeface="Arial" pitchFamily="34" charset="0"/>
              </a:rPr>
              <a:t>Το UDP </a:t>
            </a:r>
            <a:r>
              <a:rPr lang="el-GR" sz="2200" b="1" dirty="0" smtClean="0">
                <a:latin typeface="Arial" pitchFamily="34" charset="0"/>
                <a:cs typeface="Arial" pitchFamily="34" charset="0"/>
              </a:rPr>
              <a:t>δεν εξασφαλίζει αξιόπιστη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μετάδοση δεδομένων. Τα πακέτα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είναι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αυτοδύναμα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και δεν παρέχεται αναμετάδοση σε περίπτωση απώλειας ή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καταστροφής πακέτων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2200" dirty="0" smtClean="0">
                <a:latin typeface="Arial" pitchFamily="34" charset="0"/>
                <a:cs typeface="Arial" pitchFamily="34" charset="0"/>
              </a:rPr>
              <a:t>Η επικεφαλίδα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του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είναι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μόνο </a:t>
            </a:r>
            <a:r>
              <a:rPr lang="el-GR" sz="2200" b="1" dirty="0" smtClean="0">
                <a:latin typeface="Arial" pitchFamily="34" charset="0"/>
                <a:cs typeface="Arial" pitchFamily="34" charset="0"/>
              </a:rPr>
              <a:t>8 οκτάδες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, άρα διαθέτει περισσότερο χώρο για να μεταφέρει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χρήσιμα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δεδομένα</a:t>
            </a:r>
            <a:endParaRPr lang="el-GR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4.1.2 Πρωτόκολλο UDP - Δομή πακέτου </a:t>
            </a:r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Δομή πακέτου </a:t>
            </a:r>
            <a:r>
              <a:rPr lang="en-US" dirty="0" smtClean="0"/>
              <a:t>UDP</a:t>
            </a:r>
            <a:endParaRPr lang="el-G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12776"/>
            <a:ext cx="841558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rmAutofit fontScale="85000" lnSpcReduction="10000"/>
          </a:bodyPr>
          <a:lstStyle/>
          <a:p>
            <a:r>
              <a:rPr lang="el-GR" sz="2200" dirty="0" smtClean="0">
                <a:latin typeface="Arial" pitchFamily="34" charset="0"/>
                <a:cs typeface="Arial" pitchFamily="34" charset="0"/>
              </a:rPr>
              <a:t>το UDP χρησιμοποιείται σε εφαρμογές όπου </a:t>
            </a:r>
            <a:r>
              <a:rPr lang="el-GR" sz="2200" b="1" dirty="0" smtClean="0">
                <a:latin typeface="Arial" pitchFamily="34" charset="0"/>
                <a:cs typeface="Arial" pitchFamily="34" charset="0"/>
              </a:rPr>
              <a:t>δεν έχει τόση σημασία η πληρότητα της μεταφοράς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 των δεδομένων σε σύγκριση με την ταχύτητα που θα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παραληφθούν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Τέτοιες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εφαρμογές είναι: 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αυτές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οι οποίες μεταδίδουν σε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πραγματικό χρόνο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ροές </a:t>
            </a:r>
            <a:r>
              <a:rPr lang="el-GR" sz="2400" dirty="0" err="1" smtClean="0">
                <a:latin typeface="Arial" pitchFamily="34" charset="0"/>
                <a:cs typeface="Arial" pitchFamily="34" charset="0"/>
              </a:rPr>
              <a:t>video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και ήχου (</a:t>
            </a:r>
            <a:r>
              <a:rPr lang="el-GR" sz="2400" dirty="0" err="1" smtClean="0">
                <a:latin typeface="Arial" pitchFamily="34" charset="0"/>
                <a:cs typeface="Arial" pitchFamily="34" charset="0"/>
              </a:rPr>
              <a:t>real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l-GR" sz="2400" dirty="0" err="1" smtClean="0">
                <a:latin typeface="Arial" pitchFamily="34" charset="0"/>
                <a:cs typeface="Arial" pitchFamily="34" charset="0"/>
              </a:rPr>
              <a:t>time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err="1" smtClean="0">
                <a:latin typeface="Arial" pitchFamily="34" charset="0"/>
                <a:cs typeface="Arial" pitchFamily="34" charset="0"/>
              </a:rPr>
              <a:t>audio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l-GR" sz="2400" dirty="0" err="1" smtClean="0">
                <a:latin typeface="Arial" pitchFamily="34" charset="0"/>
                <a:cs typeface="Arial" pitchFamily="34" charset="0"/>
              </a:rPr>
              <a:t>videο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), όπως IPTV, </a:t>
            </a:r>
            <a:r>
              <a:rPr lang="el-GR" sz="2400" dirty="0" err="1" smtClean="0">
                <a:latin typeface="Arial" pitchFamily="34" charset="0"/>
                <a:cs typeface="Arial" pitchFamily="34" charset="0"/>
              </a:rPr>
              <a:t>VoIP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. Εδώ μας ενδιαφέρει τα δεδομένα να φτάνουν τη σωστή χρονική στιγμή. </a:t>
            </a:r>
            <a:r>
              <a:rPr lang="el-GR" sz="2400" i="1" dirty="0" smtClean="0">
                <a:latin typeface="Arial" pitchFamily="34" charset="0"/>
                <a:cs typeface="Arial" pitchFamily="34" charset="0"/>
              </a:rPr>
              <a:t>Οποιαδήποτε απώλειά τους μας επηρεάζει μόνο στην ποιότητα του αναπαραγόμενου σήματος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l-GR" sz="2400" b="1" dirty="0" err="1" smtClean="0">
                <a:latin typeface="Arial" pitchFamily="34" charset="0"/>
                <a:cs typeface="Arial" pitchFamily="34" charset="0"/>
              </a:rPr>
              <a:t>Servers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οι οποίοι απαντούν σε μικρά αιτήματα ενός τεράστιου αριθμού από πελάτες/</a:t>
            </a:r>
            <a:r>
              <a:rPr lang="el-GR" sz="2400" dirty="0" err="1" smtClean="0">
                <a:latin typeface="Arial" pitchFamily="34" charset="0"/>
                <a:cs typeface="Arial" pitchFamily="34" charset="0"/>
              </a:rPr>
              <a:t>clients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, όπως στα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δικτυακά </a:t>
            </a:r>
            <a:r>
              <a:rPr lang="el-GR" sz="2400" b="1" dirty="0" err="1" smtClean="0">
                <a:latin typeface="Arial" pitchFamily="34" charset="0"/>
                <a:cs typeface="Arial" pitchFamily="34" charset="0"/>
              </a:rPr>
              <a:t>online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 παιχνίδια.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Οι </a:t>
            </a:r>
            <a:r>
              <a:rPr lang="el-GR" sz="2400" dirty="0" err="1" smtClean="0">
                <a:latin typeface="Arial" pitchFamily="34" charset="0"/>
                <a:cs typeface="Arial" pitchFamily="34" charset="0"/>
              </a:rPr>
              <a:t>Servers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, χρησιμοποιώντας UDP, δεν απασχολούνται με το να ελέγχουν την κατάσταση της κάθε σύνδεσης και έτσι μπορούν να εξυπηρετήσουν ένα πολύ μεγαλύτερο αριθμό χρηστών σε αντίθεση με το αν χρησιμοποιούσαν TCP.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Παρόλα αυτά αν απαιτείται να λυθούν και θέματα αξιοπιστίας, ελέγχου ροής, τεμαχισμού των πακέτων κ.λπ., τότε αναλαμβάνει το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επίπεδο εφαρμογής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να διαχειριστεί αυτά τα ζητήματα. </a:t>
            </a:r>
          </a:p>
          <a:p>
            <a:endParaRPr lang="el-GR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l-GR" sz="2800" dirty="0" smtClean="0"/>
              <a:t>Που χρησιμοποιείται το </a:t>
            </a:r>
            <a:r>
              <a:rPr lang="en-US" sz="2800" dirty="0" smtClean="0"/>
              <a:t>UDP</a:t>
            </a:r>
            <a:endParaRPr lang="el-GR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972008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Οι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δικτυακές εφαρμογές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(ΗΥ, έξυπνες συσκευές κλπ)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επικοινωνούν ανταλλάσσοντας μηνύματα δεδομένων 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Το επίπεδο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μεταφοράς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l-GR" dirty="0" smtClean="0">
                <a:latin typeface="Arial" pitchFamily="34" charset="0"/>
                <a:cs typeface="Arial" pitchFamily="34" charset="0"/>
              </a:rPr>
              <a:t>παρέχει τις διαδικασίες για την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μεταφορά μηνυμάτων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με διαφανή τρόπο από τις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δικτυακές εφαρμογές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που παράγουν τα μηνύματα αυτά</a:t>
            </a:r>
          </a:p>
          <a:p>
            <a:pPr lvl="1"/>
            <a:r>
              <a:rPr lang="el-GR" dirty="0" smtClean="0">
                <a:latin typeface="Arial" pitchFamily="34" charset="0"/>
                <a:cs typeface="Arial" pitchFamily="34" charset="0"/>
              </a:rPr>
              <a:t>είναι υπεύθυνο για την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επικοινωνία των δεδομένων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που λαμβάνονται από το επίπεδο εφαρμογής μεταξύ του υπολογιστή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αφετηρίας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και του υπολογιστή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προορισμού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ή αλλιώς επικοινωνία από-άκρο-σε-άκρο (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end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end</a:t>
            </a: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latin typeface="Arial" pitchFamily="34" charset="0"/>
                <a:cs typeface="Arial" pitchFamily="34" charset="0"/>
              </a:rPr>
              <a:t>4.1 Πρωτόκολλα προσανατολισμένα </a:t>
            </a:r>
            <a:br>
              <a:rPr lang="el-GR" sz="2800" dirty="0" smtClean="0">
                <a:latin typeface="Arial" pitchFamily="34" charset="0"/>
                <a:cs typeface="Arial" pitchFamily="34" charset="0"/>
              </a:rPr>
            </a:br>
            <a:r>
              <a:rPr lang="el-GR" sz="2800" dirty="0" smtClean="0">
                <a:latin typeface="Arial" pitchFamily="34" charset="0"/>
                <a:cs typeface="Arial" pitchFamily="34" charset="0"/>
              </a:rPr>
              <a:t>στη σύνδεση –χωρίς σύνδεση</a:t>
            </a:r>
            <a:endParaRPr lang="el-G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00600"/>
          </a:xfrm>
        </p:spPr>
        <p:txBody>
          <a:bodyPr>
            <a:normAutofit/>
          </a:bodyPr>
          <a:lstStyle/>
          <a:p>
            <a:r>
              <a:rPr lang="el-GR" b="1" u="sng" dirty="0" smtClean="0">
                <a:latin typeface="Arial" pitchFamily="34" charset="0"/>
                <a:cs typeface="Arial" pitchFamily="34" charset="0"/>
              </a:rPr>
              <a:t>Με Σύνδεση </a:t>
            </a:r>
          </a:p>
          <a:p>
            <a:pPr lvl="1"/>
            <a:r>
              <a:rPr lang="el-GR" dirty="0" smtClean="0">
                <a:latin typeface="Arial" pitchFamily="34" charset="0"/>
                <a:cs typeface="Arial" pitchFamily="34" charset="0"/>
              </a:rPr>
              <a:t>όπου αρχικά γίνεται εγκατάσταση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σύνδεσης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και ένα πρόγραμμα στον υπολογιστή αφετηρίας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συνομιλεί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με ένα παρόμοιο πρόγραμμα του υπολογιστή προορισμού </a:t>
            </a:r>
          </a:p>
          <a:p>
            <a:pPr lvl="1"/>
            <a:r>
              <a:rPr lang="el-GR" dirty="0" smtClean="0">
                <a:latin typeface="Arial" pitchFamily="34" charset="0"/>
                <a:cs typeface="Arial" pitchFamily="34" charset="0"/>
              </a:rPr>
              <a:t>οι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πληροφορίες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της εγκατεστημένης σύνδεσης αποθηκεύονται στις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επικεφαλίδες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του μηνύματος και στα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μηνύματα ελέγχου   </a:t>
            </a:r>
          </a:p>
          <a:p>
            <a:r>
              <a:rPr lang="el-GR" b="1" u="sng" dirty="0" smtClean="0">
                <a:latin typeface="Arial" pitchFamily="34" charset="0"/>
                <a:cs typeface="Arial" pitchFamily="34" charset="0"/>
              </a:rPr>
              <a:t>Χωρίς Σύνδεση </a:t>
            </a:r>
          </a:p>
          <a:p>
            <a:pPr lvl="1"/>
            <a:r>
              <a:rPr lang="el-GR" dirty="0" smtClean="0">
                <a:latin typeface="Arial" pitchFamily="34" charset="0"/>
                <a:cs typeface="Arial" pitchFamily="34" charset="0"/>
              </a:rPr>
              <a:t>το πρόγραμμα στην αφετηρία μεταδίδει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άμεσα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τα δεδομένα στο πρόγραμμα προορισμού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χωρίς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να εγκατασταθεί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σύνδεση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μεταξύ των κόμβων</a:t>
            </a: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179512" y="0"/>
            <a:ext cx="8640960" cy="1143000"/>
          </a:xfrm>
        </p:spPr>
        <p:txBody>
          <a:bodyPr>
            <a:normAutofit/>
          </a:bodyPr>
          <a:lstStyle/>
          <a:p>
            <a:r>
              <a:rPr lang="el-GR" sz="2800" dirty="0" smtClean="0"/>
              <a:t>Τρόποι επικοινωνίας στο επίπεδο μεταφοράς</a:t>
            </a:r>
            <a:endParaRPr lang="el-G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251520" y="188640"/>
            <a:ext cx="8229600" cy="4525963"/>
          </a:xfrm>
        </p:spPr>
        <p:txBody>
          <a:bodyPr/>
          <a:lstStyle/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Και στις δυο περιπτώσεις, τα δεδομένα που παράγονται στο επίπεδο μεταφοράς προωθούνται στην πραγματικότητα μέσα από το επίπεδο Διαδικτύου αφού ενθυλακωθούν μέσα σε πακέτα IP</a:t>
            </a:r>
            <a:endParaRPr lang="el-GR" sz="2400" b="1" u="sng" dirty="0" smtClean="0">
              <a:latin typeface="Arial" pitchFamily="34" charset="0"/>
              <a:cs typeface="Arial" pitchFamily="34" charset="0"/>
            </a:endParaRPr>
          </a:p>
          <a:p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772816"/>
            <a:ext cx="8820472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179512" y="980728"/>
            <a:ext cx="8229600" cy="4525963"/>
          </a:xfrm>
        </p:spPr>
        <p:txBody>
          <a:bodyPr/>
          <a:lstStyle/>
          <a:p>
            <a:r>
              <a:rPr lang="el-GR" b="1" i="1" dirty="0" smtClean="0">
                <a:latin typeface="Arial" pitchFamily="34" charset="0"/>
                <a:cs typeface="Arial" pitchFamily="34" charset="0"/>
              </a:rPr>
              <a:t>TCP</a:t>
            </a:r>
            <a:r>
              <a:rPr lang="el-GR" i="1" dirty="0" smtClean="0">
                <a:latin typeface="Arial" pitchFamily="34" charset="0"/>
                <a:cs typeface="Arial" pitchFamily="34" charset="0"/>
              </a:rPr>
              <a:t>,(</a:t>
            </a:r>
            <a:r>
              <a:rPr lang="el-GR" i="1" dirty="0" err="1" smtClean="0">
                <a:latin typeface="Arial" pitchFamily="34" charset="0"/>
                <a:cs typeface="Arial" pitchFamily="34" charset="0"/>
              </a:rPr>
              <a:t>Transmission</a:t>
            </a:r>
            <a:r>
              <a:rPr lang="el-GR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i="1" dirty="0" err="1" smtClean="0">
                <a:latin typeface="Arial" pitchFamily="34" charset="0"/>
                <a:cs typeface="Arial" pitchFamily="34" charset="0"/>
              </a:rPr>
              <a:t>Control</a:t>
            </a:r>
            <a:r>
              <a:rPr lang="el-GR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Protocol</a:t>
            </a:r>
            <a:r>
              <a:rPr lang="el-GR" i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i="1" dirty="0" smtClean="0">
                <a:latin typeface="Arial" pitchFamily="34" charset="0"/>
                <a:cs typeface="Arial" pitchFamily="34" charset="0"/>
              </a:rPr>
              <a:t>που είναι  προσανατολισμένο στη σύνδεση (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connection oriented) </a:t>
            </a:r>
            <a:endParaRPr lang="el-GR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i="1" dirty="0" smtClean="0">
                <a:latin typeface="Arial" pitchFamily="34" charset="0"/>
                <a:cs typeface="Arial" pitchFamily="34" charset="0"/>
              </a:rPr>
              <a:t>UDP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l-GR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User Datagram Protocol</a:t>
            </a:r>
            <a:r>
              <a:rPr lang="el-GR" i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i="1" dirty="0" smtClean="0">
                <a:latin typeface="Arial" pitchFamily="34" charset="0"/>
                <a:cs typeface="Arial" pitchFamily="34" charset="0"/>
              </a:rPr>
              <a:t>που είναι χωρίς σύνδεση (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connectionless)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107504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3200" dirty="0" smtClean="0">
                <a:latin typeface="Arial" pitchFamily="34" charset="0"/>
                <a:cs typeface="Arial" pitchFamily="34" charset="0"/>
              </a:rPr>
              <a:t>Πρωτόκολλα στο επίπεδο Μεταφοράς</a:t>
            </a:r>
            <a:endParaRPr lang="el-GR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40968"/>
            <a:ext cx="9144000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b="1" dirty="0" smtClean="0">
                <a:latin typeface="Arial" pitchFamily="34" charset="0"/>
                <a:cs typeface="Arial" pitchFamily="34" charset="0"/>
              </a:rPr>
              <a:t>Παράδειγμα αποστολή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e-mail</a:t>
            </a:r>
          </a:p>
          <a:p>
            <a:r>
              <a:rPr lang="el-GR" sz="2200" dirty="0" smtClean="0">
                <a:latin typeface="Arial" pitchFamily="34" charset="0"/>
                <a:cs typeface="Arial" pitchFamily="34" charset="0"/>
              </a:rPr>
              <a:t>Ο χρήστης θα γράψει το </a:t>
            </a:r>
            <a:r>
              <a:rPr lang="el-GR" sz="2200" b="1" dirty="0" smtClean="0">
                <a:latin typeface="Arial" pitchFamily="34" charset="0"/>
                <a:cs typeface="Arial" pitchFamily="34" charset="0"/>
              </a:rPr>
              <a:t>μήνυμα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 του στην αντίστοιχη εφαρμογή και θα συμπληρώσει την διεύθυνση ηλεκτρονικού ταχυδρομείου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του </a:t>
            </a:r>
            <a:r>
              <a:rPr lang="el-GR" sz="2200" b="1" dirty="0" smtClean="0">
                <a:latin typeface="Arial" pitchFamily="34" charset="0"/>
                <a:cs typeface="Arial" pitchFamily="34" charset="0"/>
              </a:rPr>
              <a:t>παραλήπτη</a:t>
            </a:r>
            <a:endParaRPr lang="en-US" sz="2200" b="1" dirty="0" smtClean="0"/>
          </a:p>
          <a:p>
            <a:r>
              <a:rPr lang="el-GR" sz="2200" dirty="0" smtClean="0">
                <a:latin typeface="Arial" pitchFamily="34" charset="0"/>
                <a:cs typeface="Arial" pitchFamily="34" charset="0"/>
              </a:rPr>
              <a:t>Η διεύθυνση αυτή (μαζί με την αντίστοιχη του αποστολέα) αποτελούν μέρος της </a:t>
            </a:r>
            <a:r>
              <a:rPr lang="el-GR" sz="2200" b="1" dirty="0" smtClean="0">
                <a:latin typeface="Arial" pitchFamily="34" charset="0"/>
                <a:cs typeface="Arial" pitchFamily="34" charset="0"/>
              </a:rPr>
              <a:t>επικεφαλίδας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 που προστίθεται στο μήνυμα που δημιουργείται απ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το επίπεδο εφαρμογής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2200" dirty="0" smtClean="0">
                <a:latin typeface="Arial" pitchFamily="34" charset="0"/>
                <a:cs typeface="Arial" pitchFamily="34" charset="0"/>
              </a:rPr>
              <a:t>Η πληροφορία παραλαμβάνεται στο </a:t>
            </a:r>
            <a:r>
              <a:rPr lang="el-GR" sz="2200" b="1" dirty="0" smtClean="0">
                <a:latin typeface="Arial" pitchFamily="34" charset="0"/>
                <a:cs typeface="Arial" pitchFamily="34" charset="0"/>
              </a:rPr>
              <a:t>επίπεδο μεταφοράς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από το πρωτόκολλο ΤCP που αναλαμβάνει να μεταφέρει τα δεδομένα – πληροφορίες από το ένα άκρο στο άλλο 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2200" dirty="0" smtClean="0">
                <a:latin typeface="Arial" pitchFamily="34" charset="0"/>
                <a:cs typeface="Arial" pitchFamily="34" charset="0"/>
              </a:rPr>
              <a:t>Έστω ότι στο παραπάνω παράδειγμα το ΤCP παραλαμβάνει από την εφαρμογή ηλεκτρονικού ταχυδρομείου </a:t>
            </a:r>
            <a:r>
              <a:rPr lang="el-GR" sz="2200" b="1" dirty="0" smtClean="0">
                <a:latin typeface="Arial" pitchFamily="34" charset="0"/>
                <a:cs typeface="Arial" pitchFamily="34" charset="0"/>
              </a:rPr>
              <a:t>δεδομένα μεγέθους 6000 </a:t>
            </a:r>
            <a:r>
              <a:rPr lang="el-GR" sz="2200" b="1" dirty="0" err="1" smtClean="0">
                <a:latin typeface="Arial" pitchFamily="34" charset="0"/>
                <a:cs typeface="Arial" pitchFamily="34" charset="0"/>
              </a:rPr>
              <a:t>octets</a:t>
            </a:r>
            <a:r>
              <a:rPr lang="el-GR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(bytes)</a:t>
            </a:r>
          </a:p>
          <a:p>
            <a:endParaRPr lang="el-G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3200" dirty="0" smtClean="0">
                <a:latin typeface="Arial" pitchFamily="34" charset="0"/>
                <a:cs typeface="Arial" pitchFamily="34" charset="0"/>
              </a:rPr>
              <a:t>4.1.1 Πρωτόκολλο TCP - Δομή πακέτου</a:t>
            </a:r>
            <a:endParaRPr lang="el-GR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525963"/>
          </a:xfrm>
        </p:spPr>
        <p:txBody>
          <a:bodyPr>
            <a:normAutofit fontScale="92500" lnSpcReduction="10000"/>
          </a:bodyPr>
          <a:lstStyle/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Ελέγχει το δίκτυο και διαπιστώνει ότι δεν μπορεί να διαχειριστεί πακέτα μεγαλύτερα από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600 </a:t>
            </a:r>
            <a:r>
              <a:rPr lang="el-GR" sz="2400" b="1" dirty="0" err="1" smtClean="0">
                <a:latin typeface="Arial" pitchFamily="34" charset="0"/>
                <a:cs typeface="Arial" pitchFamily="34" charset="0"/>
              </a:rPr>
              <a:t>octets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. Στην πραγματικότητα τα δύο άκρα δηλώνουν το </a:t>
            </a:r>
            <a:r>
              <a:rPr lang="el-GR" sz="2400" u="sng" dirty="0" smtClean="0">
                <a:latin typeface="Arial" pitchFamily="34" charset="0"/>
                <a:cs typeface="Arial" pitchFamily="34" charset="0"/>
              </a:rPr>
              <a:t>μεγαλύτερο μέγεθος που μπορούν να διαχειριστούν</a:t>
            </a: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Για να αντιμετωπιστεί η κατάσταση το αρχικό πακέτο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διασπάται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σε 10 μικρότερα των 600 </a:t>
            </a:r>
            <a:r>
              <a:rPr lang="el-GR" sz="2400" dirty="0" err="1" smtClean="0">
                <a:latin typeface="Arial" pitchFamily="34" charset="0"/>
                <a:cs typeface="Arial" pitchFamily="34" charset="0"/>
              </a:rPr>
              <a:t>octets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και αποστέλλονται ανεξάρτητα από το ένα άκρο στο άλλο 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Τα μικρότερα αυτά κομμάτια συμφωνημένου μεγέθους στο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TCP,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ονομάζονται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Τμήματα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l-GR" sz="2400" dirty="0" err="1" smtClean="0">
                <a:latin typeface="Arial" pitchFamily="34" charset="0"/>
                <a:cs typeface="Arial" pitchFamily="34" charset="0"/>
              </a:rPr>
              <a:t>segments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Στο Τμήμα μεταξύ των δύο άκρων μπορεί να χωρά ολόκληρο το πακέτο, οπότε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δεν θα χρειαστεί να διασπαστεί 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Όταν τα τμήματα φτάσουν στο άλλο άκρο θα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επανασυνδεθούν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για να σχηματίσουν το αρχικό μήνυμα των 6000 οκτάδων</a:t>
            </a:r>
          </a:p>
          <a:p>
            <a:endParaRPr lang="el-GR" sz="2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900000"/>
          </a:xfrm>
        </p:spPr>
        <p:txBody>
          <a:bodyPr>
            <a:normAutofit fontScale="92500"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Ένα ακόμα πρόβλημα που προκύπτει και πρέπει να λυθεί από το πρωτόκολλο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TCP,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είναι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ο διαχωρισμός των δεδομένων της κάθε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σύνδεσης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ανά πάσα στιγμή ένας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υπολογιστής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– πελάτης μπορεί να είναι συνδεδεμένος με πολλαπλές συνδέσεις σε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ένα εξυπηρετητή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Όσο αφορά το TCP υπάρχει ένα είδος </a:t>
            </a:r>
            <a:r>
              <a:rPr lang="el-GR" b="1" i="1" dirty="0" smtClean="0">
                <a:latin typeface="Arial" pitchFamily="34" charset="0"/>
                <a:cs typeface="Arial" pitchFamily="34" charset="0"/>
              </a:rPr>
              <a:t>πολυπλεξίας</a:t>
            </a:r>
            <a:r>
              <a:rPr lang="el-GR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i="1" dirty="0" smtClean="0">
                <a:latin typeface="Arial" pitchFamily="34" charset="0"/>
                <a:cs typeface="Arial" pitchFamily="34" charset="0"/>
              </a:rPr>
              <a:t>δηλ</a:t>
            </a:r>
            <a:r>
              <a:rPr lang="el-GR" i="1" dirty="0" smtClean="0">
                <a:latin typeface="Arial" pitchFamily="34" charset="0"/>
                <a:cs typeface="Arial" pitchFamily="34" charset="0"/>
              </a:rPr>
              <a:t>. η δυνατότητα </a:t>
            </a:r>
            <a:r>
              <a:rPr lang="el-GR" i="1" dirty="0" smtClean="0">
                <a:latin typeface="Arial" pitchFamily="34" charset="0"/>
                <a:cs typeface="Arial" pitchFamily="34" charset="0"/>
              </a:rPr>
              <a:t>πολλές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διεργασίες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μέσα στον ίδιο τερματικό κόμβο (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host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) να χρησιμοποιούν τις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υπηρεσίες του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πρωτοκόλλου </a:t>
            </a:r>
            <a:r>
              <a:rPr lang="el-GR" i="1" dirty="0" smtClean="0">
                <a:latin typeface="Arial" pitchFamily="34" charset="0"/>
                <a:cs typeface="Arial" pitchFamily="34" charset="0"/>
              </a:rPr>
              <a:t>ταυτόχρονα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Η δυνατότητα αυτή εξασφαλίζεται με τα πεδία </a:t>
            </a:r>
            <a:r>
              <a:rPr lang="el-GR" i="1" dirty="0" smtClean="0">
                <a:latin typeface="Arial" pitchFamily="34" charset="0"/>
                <a:cs typeface="Arial" pitchFamily="34" charset="0"/>
              </a:rPr>
              <a:t>Θύρας Προέλευσης </a:t>
            </a:r>
            <a:r>
              <a:rPr lang="el-GR" i="1" dirty="0" smtClean="0">
                <a:latin typeface="Arial" pitchFamily="34" charset="0"/>
                <a:cs typeface="Arial" pitchFamily="34" charset="0"/>
              </a:rPr>
              <a:t>και Θύρας </a:t>
            </a:r>
            <a:r>
              <a:rPr lang="el-GR" i="1" dirty="0" smtClean="0">
                <a:latin typeface="Arial" pitchFamily="34" charset="0"/>
                <a:cs typeface="Arial" pitchFamily="34" charset="0"/>
              </a:rPr>
              <a:t>Προορισμού</a:t>
            </a:r>
          </a:p>
          <a:p>
            <a:endParaRPr lang="el-G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2200" dirty="0" smtClean="0">
                <a:latin typeface="Arial" pitchFamily="34" charset="0"/>
                <a:cs typeface="Arial" pitchFamily="34" charset="0"/>
              </a:rPr>
              <a:t>Το TCP στην φάση της επανασύνδεσης του αρχικού μηνύματος πρέπει να γνωρίζει ποια είναι η </a:t>
            </a:r>
            <a:r>
              <a:rPr lang="el-GR" sz="2200" b="1" dirty="0" smtClean="0">
                <a:latin typeface="Arial" pitchFamily="34" charset="0"/>
                <a:cs typeface="Arial" pitchFamily="34" charset="0"/>
              </a:rPr>
              <a:t>προέλευση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l-GR" sz="2200" dirty="0" err="1" smtClean="0">
                <a:latin typeface="Arial" pitchFamily="34" charset="0"/>
                <a:cs typeface="Arial" pitchFamily="34" charset="0"/>
              </a:rPr>
              <a:t>source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) του μηνύματος και ποιος ο </a:t>
            </a:r>
            <a:r>
              <a:rPr lang="el-GR" sz="2200" b="1" dirty="0" smtClean="0">
                <a:latin typeface="Arial" pitchFamily="34" charset="0"/>
                <a:cs typeface="Arial" pitchFamily="34" charset="0"/>
              </a:rPr>
              <a:t>προορισμός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l-GR" sz="2200" dirty="0" err="1" smtClean="0">
                <a:latin typeface="Arial" pitchFamily="34" charset="0"/>
                <a:cs typeface="Arial" pitchFamily="34" charset="0"/>
              </a:rPr>
              <a:t>destination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endParaRPr lang="el-GR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2200" dirty="0" smtClean="0">
                <a:latin typeface="Arial" pitchFamily="34" charset="0"/>
                <a:cs typeface="Arial" pitchFamily="34" charset="0"/>
              </a:rPr>
              <a:t>Έτσι το TCP εξασφαλίζει την </a:t>
            </a:r>
            <a:r>
              <a:rPr lang="el-GR" sz="2200" b="1" dirty="0" smtClean="0">
                <a:latin typeface="Arial" pitchFamily="34" charset="0"/>
                <a:cs typeface="Arial" pitchFamily="34" charset="0"/>
              </a:rPr>
              <a:t>Αξιοπιστία της σύνδεσης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με</a:t>
            </a:r>
            <a:r>
              <a:rPr lang="el-GR" sz="2200" b="1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lvl="1"/>
            <a:r>
              <a:rPr lang="el-GR" sz="2000" dirty="0" smtClean="0">
                <a:latin typeface="Arial" pitchFamily="34" charset="0"/>
                <a:cs typeface="Arial" pitchFamily="34" charset="0"/>
              </a:rPr>
              <a:t>Την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Εγκατάσταση Σύνδεσης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από την προέλευση στον προορισμό. </a:t>
            </a:r>
          </a:p>
          <a:p>
            <a:pPr lvl="1"/>
            <a:r>
              <a:rPr lang="el-GR" sz="2000" b="1" dirty="0" smtClean="0">
                <a:latin typeface="Arial" pitchFamily="34" charset="0"/>
                <a:cs typeface="Arial" pitchFamily="34" charset="0"/>
              </a:rPr>
              <a:t>Τεμαχίζει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τα δεδομένα αν επιβάλλεται από το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δίκτυο</a:t>
            </a:r>
            <a:endParaRPr lang="el-GR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l-GR" sz="2000" b="1" dirty="0" smtClean="0">
                <a:latin typeface="Arial" pitchFamily="34" charset="0"/>
                <a:cs typeface="Arial" pitchFamily="34" charset="0"/>
              </a:rPr>
              <a:t>Επιβεβαιώνει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την παραλαβή δεδομένων. </a:t>
            </a:r>
          </a:p>
          <a:p>
            <a:pPr lvl="1"/>
            <a:r>
              <a:rPr lang="el-GR" sz="2000" b="1" dirty="0" smtClean="0">
                <a:latin typeface="Arial" pitchFamily="34" charset="0"/>
                <a:cs typeface="Arial" pitchFamily="34" charset="0"/>
              </a:rPr>
              <a:t>Τοποθετεί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στη σειρά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τα τμήματα κατά την παραλαβή </a:t>
            </a:r>
            <a:endParaRPr lang="el-GR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l-G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Όλες αυτές οι πληροφορίες που είναι απαραίτητες για τον έλεγχο και την ανασύνθεση του αρχικού μηνύματος περιέχονται στην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επικεφαλίδα (</a:t>
            </a:r>
            <a:r>
              <a:rPr lang="el-GR" sz="2400" b="1" dirty="0" err="1" smtClean="0">
                <a:latin typeface="Arial" pitchFamily="34" charset="0"/>
                <a:cs typeface="Arial" pitchFamily="34" charset="0"/>
              </a:rPr>
              <a:t>header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) που δημιουργείται κατά τον αρχικό σχηματισμό του τμήματος </a:t>
            </a: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60648"/>
            <a:ext cx="58959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252</TotalTime>
  <Words>1377</Words>
  <Application>Microsoft Office PowerPoint</Application>
  <PresentationFormat>Προβολή στην οθόνη (4:3)</PresentationFormat>
  <Paragraphs>91</Paragraphs>
  <Slides>17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8" baseType="lpstr">
      <vt:lpstr>Συγκέντρωση</vt:lpstr>
      <vt:lpstr>Κεφάλαιο 4 Επίπεδο Μεταφοράς</vt:lpstr>
      <vt:lpstr>4.1 Πρωτόκολλα προσανατολισμένα  στη σύνδεση –χωρίς σύνδεση</vt:lpstr>
      <vt:lpstr>Τρόποι επικοινωνίας στο επίπεδο μεταφοράς</vt:lpstr>
      <vt:lpstr>Διαφάνεια 4</vt:lpstr>
      <vt:lpstr>Πρωτόκολλα στο επίπεδο Μεταφοράς</vt:lpstr>
      <vt:lpstr>4.1.1 Πρωτόκολλο TCP - Δομή πακέτου</vt:lpstr>
      <vt:lpstr>Διαφάνεια 7</vt:lpstr>
      <vt:lpstr>Διαφάνεια 8</vt:lpstr>
      <vt:lpstr>Διαφάνεια 9</vt:lpstr>
      <vt:lpstr>Δομή τμήματος TCP</vt:lpstr>
      <vt:lpstr>Πεδία επικεφαλίδας</vt:lpstr>
      <vt:lpstr>Πεδία επικεφαλίδας</vt:lpstr>
      <vt:lpstr>Πεδία επικεφαλίδας</vt:lpstr>
      <vt:lpstr>TCP</vt:lpstr>
      <vt:lpstr>4.1.2 Πρωτόκολλο UDP - Δομή πακέτου </vt:lpstr>
      <vt:lpstr>Δομή πακέτου UDP</vt:lpstr>
      <vt:lpstr>Που χρησιμοποιείται το UDP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FOTIS</dc:creator>
  <cp:lastModifiedBy>FOTIS</cp:lastModifiedBy>
  <cp:revision>31</cp:revision>
  <dcterms:created xsi:type="dcterms:W3CDTF">2017-02-17T16:20:00Z</dcterms:created>
  <dcterms:modified xsi:type="dcterms:W3CDTF">2017-02-23T20:57:20Z</dcterms:modified>
</cp:coreProperties>
</file>