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6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- Ορθογώνιο τρίγωνο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Τίτλος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7" name="16 - Υπότιτλος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grpSp>
        <p:nvGrpSpPr>
          <p:cNvPr id="2" name="1 - Ομάδα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- Ελεύθερη σχεδίαση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- Ελεύθερη σχεδίαση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- Ελεύθερη σχεδίαση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- Ευθεία γραμμή σύνδεσης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5F63BC6-BE32-45BC-89DD-805DC652080E}" type="datetimeFigureOut">
              <a:rPr lang="el-GR" smtClean="0"/>
              <a:pPr/>
              <a:t>23/2/2017</a:t>
            </a:fld>
            <a:endParaRPr lang="el-GR"/>
          </a:p>
        </p:txBody>
      </p:sp>
      <p:sp>
        <p:nvSpPr>
          <p:cNvPr id="19" name="1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9068FBC-30A2-4D6E-B72B-C6E896FF382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F63BC6-BE32-45BC-89DD-805DC652080E}" type="datetimeFigureOut">
              <a:rPr lang="el-GR" smtClean="0"/>
              <a:pPr/>
              <a:t>23/2/2017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068FBC-30A2-4D6E-B72B-C6E896FF382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F63BC6-BE32-45BC-89DD-805DC652080E}" type="datetimeFigureOut">
              <a:rPr lang="el-GR" smtClean="0"/>
              <a:pPr/>
              <a:t>23/2/2017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068FBC-30A2-4D6E-B72B-C6E896FF382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F63BC6-BE32-45BC-89DD-805DC652080E}" type="datetimeFigureOut">
              <a:rPr lang="el-GR" smtClean="0"/>
              <a:pPr/>
              <a:t>23/2/2017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068FBC-30A2-4D6E-B72B-C6E896FF382B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7" name="6 - Τίτλος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F63BC6-BE32-45BC-89DD-805DC652080E}" type="datetimeFigureOut">
              <a:rPr lang="el-GR" smtClean="0"/>
              <a:pPr/>
              <a:t>23/2/2017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068FBC-30A2-4D6E-B72B-C6E896FF382B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7" name="6 - Διάσημα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- Διάσημα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F63BC6-BE32-45BC-89DD-805DC652080E}" type="datetimeFigureOut">
              <a:rPr lang="el-GR" smtClean="0"/>
              <a:pPr/>
              <a:t>23/2/2017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068FBC-30A2-4D6E-B72B-C6E896FF382B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Τίτλος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F63BC6-BE32-45BC-89DD-805DC652080E}" type="datetimeFigureOut">
              <a:rPr lang="el-GR" smtClean="0"/>
              <a:pPr/>
              <a:t>23/2/2017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068FBC-30A2-4D6E-B72B-C6E896FF382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F63BC6-BE32-45BC-89DD-805DC652080E}" type="datetimeFigureOut">
              <a:rPr lang="el-GR" smtClean="0"/>
              <a:pPr/>
              <a:t>23/2/2017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068FBC-30A2-4D6E-B72B-C6E896FF382B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6" name="5 - Τίτλος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F63BC6-BE32-45BC-89DD-805DC652080E}" type="datetimeFigureOut">
              <a:rPr lang="el-GR" smtClean="0"/>
              <a:pPr/>
              <a:t>23/2/2017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068FBC-30A2-4D6E-B72B-C6E896FF382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C5F63BC6-BE32-45BC-89DD-805DC652080E}" type="datetimeFigureOut">
              <a:rPr lang="el-GR" smtClean="0"/>
              <a:pPr/>
              <a:t>23/2/2017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068FBC-30A2-4D6E-B72B-C6E896FF382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5F63BC6-BE32-45BC-89DD-805DC652080E}" type="datetimeFigureOut">
              <a:rPr lang="el-GR" smtClean="0"/>
              <a:pPr/>
              <a:t>23/2/2017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9068FBC-30A2-4D6E-B72B-C6E896FF382B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8" name="7 - Ελεύθερη σχεδίαση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- Ελεύθερη σχεδίαση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- Ορθογώνιο τρίγωνο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- Ευθεία γραμμή σύνδεσης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- Διάσημα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- Διάσημα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- Ελεύθερη σχεδίαση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- Ελεύθερη σχεδίαση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- Ορθογώνιο τρίγωνο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- Ευθεία γραμμή σύνδεσης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0" name="29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5F63BC6-BE32-45BC-89DD-805DC652080E}" type="datetimeFigureOut">
              <a:rPr lang="el-GR" smtClean="0"/>
              <a:pPr/>
              <a:t>23/2/2017</a:t>
            </a:fld>
            <a:endParaRPr lang="el-GR"/>
          </a:p>
        </p:txBody>
      </p:sp>
      <p:sp>
        <p:nvSpPr>
          <p:cNvPr id="22" name="21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18" name="17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9068FBC-30A2-4D6E-B72B-C6E896FF382B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11560" y="1196752"/>
            <a:ext cx="7772400" cy="1829761"/>
          </a:xfrm>
        </p:spPr>
        <p:txBody>
          <a:bodyPr/>
          <a:lstStyle/>
          <a:p>
            <a:pPr algn="l"/>
            <a:r>
              <a:rPr lang="el-GR" dirty="0" smtClean="0"/>
              <a:t>Κεφάλαιο 4</a:t>
            </a:r>
            <a:br>
              <a:rPr lang="el-GR" dirty="0" smtClean="0"/>
            </a:br>
            <a:r>
              <a:rPr lang="el-GR" dirty="0" smtClean="0"/>
              <a:t>Επίπεδο Μεταφοράς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685800" y="3611606"/>
            <a:ext cx="7772400" cy="1617593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l-GR" b="1" dirty="0" smtClean="0">
                <a:latin typeface="Arial" pitchFamily="34" charset="0"/>
                <a:cs typeface="Arial" pitchFamily="34" charset="0"/>
              </a:rPr>
              <a:t>4.1 Πρωτόκολλα Προσανατολισμένα στη </a:t>
            </a:r>
          </a:p>
          <a:p>
            <a:pPr algn="l"/>
            <a:r>
              <a:rPr lang="el-GR" b="1" dirty="0" smtClean="0">
                <a:latin typeface="Arial" pitchFamily="34" charset="0"/>
                <a:cs typeface="Arial" pitchFamily="34" charset="0"/>
              </a:rPr>
              <a:t>Σύνδεση – Χωρίς Σύνδεση</a:t>
            </a:r>
          </a:p>
          <a:p>
            <a:pPr algn="l"/>
            <a:r>
              <a:rPr lang="el-GR" b="1" dirty="0" smtClean="0">
                <a:latin typeface="Arial" pitchFamily="34" charset="0"/>
                <a:cs typeface="Arial" pitchFamily="34" charset="0"/>
              </a:rPr>
              <a:t>4.1.1 Πρωτόκολλο TCP – Δομή Πακέτου</a:t>
            </a:r>
          </a:p>
          <a:p>
            <a:pPr algn="l"/>
            <a:r>
              <a:rPr lang="el-GR" b="1" dirty="0" smtClean="0">
                <a:latin typeface="Arial" pitchFamily="34" charset="0"/>
                <a:cs typeface="Arial" pitchFamily="34" charset="0"/>
              </a:rPr>
              <a:t>4.1.2 Πρωτόκολλο UDP – Δομή Πακέτου</a:t>
            </a:r>
          </a:p>
          <a:p>
            <a:pPr algn="l"/>
            <a:endParaRPr lang="el-G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el-GR" sz="2800" dirty="0" smtClean="0"/>
              <a:t>Δομή τμήματος </a:t>
            </a:r>
            <a:r>
              <a:rPr lang="en-US" sz="2800" dirty="0" smtClean="0"/>
              <a:t>TCP</a:t>
            </a:r>
            <a:endParaRPr lang="el-GR" sz="28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1124744"/>
            <a:ext cx="7143750" cy="5184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395536" y="836712"/>
            <a:ext cx="8229600" cy="5400600"/>
          </a:xfrm>
        </p:spPr>
        <p:txBody>
          <a:bodyPr>
            <a:normAutofit/>
          </a:bodyPr>
          <a:lstStyle/>
          <a:p>
            <a:r>
              <a:rPr lang="el-GR" sz="2000" b="1" dirty="0" smtClean="0">
                <a:latin typeface="Arial" pitchFamily="34" charset="0"/>
                <a:cs typeface="Arial" pitchFamily="34" charset="0"/>
              </a:rPr>
              <a:t>Αριθμός Θύρας Προέλευσης (</a:t>
            </a:r>
            <a:r>
              <a:rPr lang="el-GR" sz="2000" b="1" dirty="0" err="1" smtClean="0">
                <a:latin typeface="Arial" pitchFamily="34" charset="0"/>
                <a:cs typeface="Arial" pitchFamily="34" charset="0"/>
              </a:rPr>
              <a:t>Source</a:t>
            </a:r>
            <a:r>
              <a:rPr lang="el-GR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000" b="1" dirty="0" err="1" smtClean="0">
                <a:latin typeface="Arial" pitchFamily="34" charset="0"/>
                <a:cs typeface="Arial" pitchFamily="34" charset="0"/>
              </a:rPr>
              <a:t>Port</a:t>
            </a:r>
            <a:r>
              <a:rPr lang="el-GR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000" b="1" dirty="0" err="1" smtClean="0">
                <a:latin typeface="Arial" pitchFamily="34" charset="0"/>
                <a:cs typeface="Arial" pitchFamily="34" charset="0"/>
              </a:rPr>
              <a:t>number</a:t>
            </a:r>
            <a:r>
              <a:rPr lang="el-GR" sz="2000" b="1" dirty="0" smtClean="0">
                <a:latin typeface="Arial" pitchFamily="34" charset="0"/>
                <a:cs typeface="Arial" pitchFamily="34" charset="0"/>
              </a:rPr>
              <a:t>) και Αριθμός </a:t>
            </a:r>
            <a:r>
              <a:rPr lang="el-GR" sz="2000" b="1" dirty="0" smtClean="0">
                <a:latin typeface="Arial" pitchFamily="34" charset="0"/>
                <a:cs typeface="Arial" pitchFamily="34" charset="0"/>
              </a:rPr>
              <a:t>Θύρας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000" b="1" dirty="0" smtClean="0">
                <a:latin typeface="Arial" pitchFamily="34" charset="0"/>
                <a:cs typeface="Arial" pitchFamily="34" charset="0"/>
              </a:rPr>
              <a:t>Προορισμού </a:t>
            </a:r>
            <a:r>
              <a:rPr lang="el-GR" sz="2000" b="1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l-GR" sz="2000" b="1" dirty="0" err="1" smtClean="0">
                <a:latin typeface="Arial" pitchFamily="34" charset="0"/>
                <a:cs typeface="Arial" pitchFamily="34" charset="0"/>
              </a:rPr>
              <a:t>Destination</a:t>
            </a:r>
            <a:r>
              <a:rPr lang="el-GR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000" b="1" dirty="0" err="1" smtClean="0">
                <a:latin typeface="Arial" pitchFamily="34" charset="0"/>
                <a:cs typeface="Arial" pitchFamily="34" charset="0"/>
              </a:rPr>
              <a:t>Port</a:t>
            </a:r>
            <a:r>
              <a:rPr lang="el-GR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000" b="1" dirty="0" err="1" smtClean="0">
                <a:latin typeface="Arial" pitchFamily="34" charset="0"/>
                <a:cs typeface="Arial" pitchFamily="34" charset="0"/>
              </a:rPr>
              <a:t>Number</a:t>
            </a:r>
            <a:r>
              <a:rPr lang="el-GR" sz="2000" b="1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000" b="1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οι 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δύο αυτοί αριθμοί χρησιμεύουν στην ταυτοποίηση διαφορετικών 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συνομιλιών 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TCP. Για παράδειγμα ένα πρόγραμμα εξυπηρέτησης ηλεκτρονικού 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ταχυδρομείου 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χρησιμοποιεί (βάση προτύπου) τη θύρα TCP 25, ενώ ένα 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αντίστοιχο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ιστοσελίδων τη θύρα 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80</a:t>
            </a:r>
          </a:p>
          <a:p>
            <a:r>
              <a:rPr lang="el-GR" sz="2000" dirty="0" smtClean="0">
                <a:latin typeface="Arial" pitchFamily="34" charset="0"/>
                <a:cs typeface="Arial" pitchFamily="34" charset="0"/>
              </a:rPr>
              <a:t>Ο </a:t>
            </a:r>
            <a:r>
              <a:rPr lang="el-GR" sz="2000" b="1" dirty="0" smtClean="0">
                <a:latin typeface="Arial" pitchFamily="34" charset="0"/>
                <a:cs typeface="Arial" pitchFamily="34" charset="0"/>
              </a:rPr>
              <a:t>Αριθμός Σειράς (</a:t>
            </a:r>
            <a:r>
              <a:rPr lang="el-GR" sz="2000" b="1" dirty="0" err="1" smtClean="0">
                <a:latin typeface="Arial" pitchFamily="34" charset="0"/>
                <a:cs typeface="Arial" pitchFamily="34" charset="0"/>
              </a:rPr>
              <a:t>Sequence</a:t>
            </a:r>
            <a:r>
              <a:rPr lang="el-GR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000" b="1" dirty="0" err="1" smtClean="0">
                <a:latin typeface="Arial" pitchFamily="34" charset="0"/>
                <a:cs typeface="Arial" pitchFamily="34" charset="0"/>
              </a:rPr>
              <a:t>Number</a:t>
            </a:r>
            <a:r>
              <a:rPr lang="el-GR" sz="2000" b="1" dirty="0" smtClean="0">
                <a:latin typeface="Arial" pitchFamily="34" charset="0"/>
                <a:cs typeface="Arial" pitchFamily="34" charset="0"/>
              </a:rPr>
              <a:t>). 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Ο αριθμός αυτός χρησιμεύει ώστε ο παραλήπτης στο άλλο άκρο να τοποθετεί τα τμήματα στη σωστή 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σειρά. Το 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TCP αριθμεί τα τμήματα με βάση τα </a:t>
            </a:r>
            <a:r>
              <a:rPr lang="el-GR" sz="2000" b="1" dirty="0" err="1" smtClean="0">
                <a:latin typeface="Arial" pitchFamily="34" charset="0"/>
                <a:cs typeface="Arial" pitchFamily="34" charset="0"/>
              </a:rPr>
              <a:t>octets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, έτσι αν κάθε τμήμα αποτελείται από 600 </a:t>
            </a:r>
            <a:r>
              <a:rPr lang="el-GR" sz="2000" dirty="0" err="1" smtClean="0">
                <a:latin typeface="Arial" pitchFamily="34" charset="0"/>
                <a:cs typeface="Arial" pitchFamily="34" charset="0"/>
              </a:rPr>
              <a:t>octets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, τότε ο αριθμός σειράς στην επικεφαλίδα του πρώτου τμήματος θα έχει τον αριθμό </a:t>
            </a:r>
            <a:r>
              <a:rPr lang="el-GR" sz="2000" b="1" dirty="0" smtClean="0">
                <a:latin typeface="Arial" pitchFamily="34" charset="0"/>
                <a:cs typeface="Arial" pitchFamily="34" charset="0"/>
              </a:rPr>
              <a:t>0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, στου δεύτερου </a:t>
            </a:r>
            <a:r>
              <a:rPr lang="el-GR" sz="2000" b="1" dirty="0" smtClean="0">
                <a:latin typeface="Arial" pitchFamily="34" charset="0"/>
                <a:cs typeface="Arial" pitchFamily="34" charset="0"/>
              </a:rPr>
              <a:t>600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, στου τρίτου </a:t>
            </a:r>
            <a:r>
              <a:rPr lang="el-GR" sz="2000" b="1" dirty="0" smtClean="0">
                <a:latin typeface="Arial" pitchFamily="34" charset="0"/>
                <a:cs typeface="Arial" pitchFamily="34" charset="0"/>
              </a:rPr>
              <a:t>1200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000" dirty="0" err="1" smtClean="0">
                <a:latin typeface="Arial" pitchFamily="34" charset="0"/>
                <a:cs typeface="Arial" pitchFamily="34" charset="0"/>
              </a:rPr>
              <a:t>κ.ο.κ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. </a:t>
            </a:r>
            <a:endParaRPr lang="el-GR" sz="2000" dirty="0" smtClean="0"/>
          </a:p>
          <a:p>
            <a:r>
              <a:rPr lang="el-GR" sz="2000" dirty="0" smtClean="0">
                <a:latin typeface="Arial" pitchFamily="34" charset="0"/>
                <a:cs typeface="Arial" pitchFamily="34" charset="0"/>
              </a:rPr>
              <a:t>Ο </a:t>
            </a:r>
            <a:r>
              <a:rPr lang="el-GR" sz="2000" b="1" dirty="0" smtClean="0">
                <a:latin typeface="Arial" pitchFamily="34" charset="0"/>
                <a:cs typeface="Arial" pitchFamily="34" charset="0"/>
              </a:rPr>
              <a:t>Αριθμός Επιβεβαίωσης (</a:t>
            </a:r>
            <a:r>
              <a:rPr lang="el-GR" sz="2000" b="1" dirty="0" err="1" smtClean="0">
                <a:latin typeface="Arial" pitchFamily="34" charset="0"/>
                <a:cs typeface="Arial" pitchFamily="34" charset="0"/>
              </a:rPr>
              <a:t>Acknowledgment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). Ο αριθμός αυτός χρησιμοποιείται για να διασφαλιστεί ότι κάθε τμήμα έχει φτάσει στον προορισμό 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του. Στέλνοντας ο παραλήπτης ένα 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τμήμα με επιβεβαίωση τον αριθμό 1201, σημαίνει ότι έχουν φτάσει όλα τα δεδομένα μέχρι και το </a:t>
            </a:r>
            <a:r>
              <a:rPr lang="el-GR" sz="2000" dirty="0" err="1" smtClean="0">
                <a:latin typeface="Arial" pitchFamily="34" charset="0"/>
                <a:cs typeface="Arial" pitchFamily="34" charset="0"/>
              </a:rPr>
              <a:t>octet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 με αριθμό 1200 </a:t>
            </a:r>
          </a:p>
          <a:p>
            <a:endParaRPr lang="el-GR" sz="2000" dirty="0" smtClean="0">
              <a:latin typeface="Arial" pitchFamily="34" charset="0"/>
              <a:cs typeface="Arial" pitchFamily="34" charset="0"/>
            </a:endParaRPr>
          </a:p>
          <a:p>
            <a:endParaRPr lang="el-GR" sz="2000" dirty="0" smtClean="0">
              <a:latin typeface="Arial" pitchFamily="34" charset="0"/>
              <a:cs typeface="Arial" pitchFamily="34" charset="0"/>
            </a:endParaRPr>
          </a:p>
          <a:p>
            <a:endParaRPr lang="el-GR" sz="2000" dirty="0" smtClean="0">
              <a:latin typeface="Arial" pitchFamily="34" charset="0"/>
              <a:cs typeface="Arial" pitchFamily="34" charset="0"/>
            </a:endParaRPr>
          </a:p>
          <a:p>
            <a:endParaRPr lang="el-GR" sz="2000" dirty="0" smtClean="0">
              <a:latin typeface="Arial" pitchFamily="34" charset="0"/>
              <a:cs typeface="Arial" pitchFamily="34" charset="0"/>
            </a:endParaRPr>
          </a:p>
          <a:p>
            <a:endParaRPr lang="el-GR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el-GR" sz="2800" dirty="0" smtClean="0"/>
              <a:t>Πεδία επικεφαλίδας</a:t>
            </a:r>
            <a:endParaRPr lang="el-GR"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256584"/>
          </a:xfrm>
        </p:spPr>
        <p:txBody>
          <a:bodyPr/>
          <a:lstStyle/>
          <a:p>
            <a:r>
              <a:rPr lang="el-GR" sz="2200" dirty="0" smtClean="0">
                <a:latin typeface="Arial" pitchFamily="34" charset="0"/>
                <a:cs typeface="Arial" pitchFamily="34" charset="0"/>
              </a:rPr>
              <a:t>Το </a:t>
            </a:r>
            <a:r>
              <a:rPr lang="el-GR" sz="2200" b="1" dirty="0" smtClean="0">
                <a:latin typeface="Arial" pitchFamily="34" charset="0"/>
                <a:cs typeface="Arial" pitchFamily="34" charset="0"/>
              </a:rPr>
              <a:t>Μέγεθος Παράθυρο (</a:t>
            </a: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Window). </a:t>
            </a:r>
            <a:r>
              <a:rPr lang="el-GR" sz="2200" dirty="0" smtClean="0">
                <a:latin typeface="Arial" pitchFamily="34" charset="0"/>
                <a:cs typeface="Arial" pitchFamily="34" charset="0"/>
              </a:rPr>
              <a:t>κάθε </a:t>
            </a:r>
            <a:r>
              <a:rPr lang="el-GR" sz="2200" dirty="0" smtClean="0">
                <a:latin typeface="Arial" pitchFamily="34" charset="0"/>
                <a:cs typeface="Arial" pitchFamily="34" charset="0"/>
              </a:rPr>
              <a:t>άκρο δηλώνει πόσα </a:t>
            </a:r>
            <a:r>
              <a:rPr lang="el-GR" sz="2200" b="1" dirty="0" smtClean="0">
                <a:latin typeface="Arial" pitchFamily="34" charset="0"/>
                <a:cs typeface="Arial" pitchFamily="34" charset="0"/>
              </a:rPr>
              <a:t>νέα δεδομένα </a:t>
            </a:r>
            <a:r>
              <a:rPr lang="el-GR" sz="2200" dirty="0" smtClean="0">
                <a:latin typeface="Arial" pitchFamily="34" charset="0"/>
                <a:cs typeface="Arial" pitchFamily="34" charset="0"/>
              </a:rPr>
              <a:t>μπορεί να </a:t>
            </a:r>
            <a:r>
              <a:rPr lang="el-GR" sz="2200" b="1" dirty="0" smtClean="0">
                <a:latin typeface="Arial" pitchFamily="34" charset="0"/>
                <a:cs typeface="Arial" pitchFamily="34" charset="0"/>
              </a:rPr>
              <a:t>απορροφήσει</a:t>
            </a:r>
            <a:r>
              <a:rPr lang="el-GR" sz="2200" dirty="0" smtClean="0">
                <a:latin typeface="Arial" pitchFamily="34" charset="0"/>
                <a:cs typeface="Arial" pitchFamily="34" charset="0"/>
              </a:rPr>
              <a:t> τοποθετώντας σ' αυτό το πεδίο τον αριθμό από </a:t>
            </a:r>
            <a:r>
              <a:rPr lang="el-GR" sz="2200" dirty="0" err="1" smtClean="0">
                <a:latin typeface="Arial" pitchFamily="34" charset="0"/>
                <a:cs typeface="Arial" pitchFamily="34" charset="0"/>
              </a:rPr>
              <a:t>octets</a:t>
            </a:r>
            <a:r>
              <a:rPr lang="el-GR" sz="2200" dirty="0" smtClean="0">
                <a:latin typeface="Arial" pitchFamily="34" charset="0"/>
                <a:cs typeface="Arial" pitchFamily="34" charset="0"/>
              </a:rPr>
              <a:t> που διαθέτει ελεύθερα ο </a:t>
            </a:r>
            <a:r>
              <a:rPr lang="el-GR" sz="2200" dirty="0" err="1" smtClean="0">
                <a:latin typeface="Arial" pitchFamily="34" charset="0"/>
                <a:cs typeface="Arial" pitchFamily="34" charset="0"/>
              </a:rPr>
              <a:t>ενταμιευτής</a:t>
            </a:r>
            <a:r>
              <a:rPr lang="el-GR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200" dirty="0" smtClean="0">
                <a:latin typeface="Arial" pitchFamily="34" charset="0"/>
                <a:cs typeface="Arial" pitchFamily="34" charset="0"/>
              </a:rPr>
              <a:t>εισόδου (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buffer)</a:t>
            </a:r>
          </a:p>
          <a:p>
            <a:r>
              <a:rPr lang="el-GR" sz="2200" b="1" dirty="0" smtClean="0">
                <a:latin typeface="Arial" pitchFamily="34" charset="0"/>
                <a:cs typeface="Arial" pitchFamily="34" charset="0"/>
              </a:rPr>
              <a:t>Άθροισμα Ελέγχου (TCP </a:t>
            </a:r>
            <a:r>
              <a:rPr lang="el-GR" sz="2200" b="1" dirty="0" err="1" smtClean="0">
                <a:latin typeface="Arial" pitchFamily="34" charset="0"/>
                <a:cs typeface="Arial" pitchFamily="34" charset="0"/>
              </a:rPr>
              <a:t>Checksum</a:t>
            </a:r>
            <a:r>
              <a:rPr lang="el-GR" sz="2200" b="1" dirty="0" smtClean="0">
                <a:latin typeface="Arial" pitchFamily="34" charset="0"/>
                <a:cs typeface="Arial" pitchFamily="34" charset="0"/>
              </a:rPr>
              <a:t>): </a:t>
            </a:r>
            <a:r>
              <a:rPr lang="el-GR" sz="2200" dirty="0" smtClean="0">
                <a:latin typeface="Arial" pitchFamily="34" charset="0"/>
                <a:cs typeface="Arial" pitchFamily="34" charset="0"/>
              </a:rPr>
              <a:t>Το πεδίο αυτό περιέχει ένα </a:t>
            </a:r>
            <a:r>
              <a:rPr lang="el-GR" sz="2200" dirty="0" smtClean="0">
                <a:latin typeface="Arial" pitchFamily="34" charset="0"/>
                <a:cs typeface="Arial" pitchFamily="34" charset="0"/>
              </a:rPr>
              <a:t>άθροισμα </a:t>
            </a:r>
            <a:r>
              <a:rPr lang="el-GR" sz="2200" dirty="0" smtClean="0">
                <a:latin typeface="Arial" pitchFamily="34" charset="0"/>
                <a:cs typeface="Arial" pitchFamily="34" charset="0"/>
              </a:rPr>
              <a:t>ελέγχου όλων των οκτάδων του τμήματος (επικεφαλίδας και δεδομένων</a:t>
            </a:r>
            <a:r>
              <a:rPr lang="el-GR" sz="2200" dirty="0" smtClean="0">
                <a:latin typeface="Arial" pitchFamily="34" charset="0"/>
                <a:cs typeface="Arial" pitchFamily="34" charset="0"/>
              </a:rPr>
              <a:t>)</a:t>
            </a:r>
            <a:endParaRPr lang="en-US" sz="2200" dirty="0" smtClean="0">
              <a:latin typeface="Arial" pitchFamily="34" charset="0"/>
              <a:cs typeface="Arial" pitchFamily="34" charset="0"/>
            </a:endParaRPr>
          </a:p>
          <a:p>
            <a:r>
              <a:rPr lang="el-GR" sz="2200" b="1" dirty="0" smtClean="0">
                <a:latin typeface="Arial" pitchFamily="34" charset="0"/>
                <a:cs typeface="Arial" pitchFamily="34" charset="0"/>
              </a:rPr>
              <a:t>Μέγεθος Επικεφαλίδας (</a:t>
            </a:r>
            <a:r>
              <a:rPr lang="el-GR" sz="2200" b="1" dirty="0" err="1" smtClean="0">
                <a:latin typeface="Arial" pitchFamily="34" charset="0"/>
                <a:cs typeface="Arial" pitchFamily="34" charset="0"/>
              </a:rPr>
              <a:t>Data</a:t>
            </a:r>
            <a:r>
              <a:rPr lang="el-GR" sz="2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200" b="1" dirty="0" err="1" smtClean="0">
                <a:latin typeface="Arial" pitchFamily="34" charset="0"/>
                <a:cs typeface="Arial" pitchFamily="34" charset="0"/>
              </a:rPr>
              <a:t>Offset</a:t>
            </a:r>
            <a:r>
              <a:rPr lang="el-GR" sz="2200" b="1" dirty="0" smtClean="0">
                <a:latin typeface="Arial" pitchFamily="34" charset="0"/>
                <a:cs typeface="Arial" pitchFamily="34" charset="0"/>
              </a:rPr>
              <a:t>): </a:t>
            </a:r>
            <a:r>
              <a:rPr lang="el-GR" sz="2200" dirty="0" smtClean="0">
                <a:latin typeface="Arial" pitchFamily="34" charset="0"/>
                <a:cs typeface="Arial" pitchFamily="34" charset="0"/>
              </a:rPr>
              <a:t>Το πεδίο αυτό καθορίζει το </a:t>
            </a:r>
            <a:r>
              <a:rPr lang="el-GR" sz="2200" dirty="0" smtClean="0">
                <a:latin typeface="Arial" pitchFamily="34" charset="0"/>
                <a:cs typeface="Arial" pitchFamily="34" charset="0"/>
              </a:rPr>
              <a:t>μέγεθος</a:t>
            </a: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200" dirty="0" smtClean="0">
                <a:latin typeface="Arial" pitchFamily="34" charset="0"/>
                <a:cs typeface="Arial" pitchFamily="34" charset="0"/>
              </a:rPr>
              <a:t>της </a:t>
            </a:r>
            <a:r>
              <a:rPr lang="el-GR" sz="2200" dirty="0" smtClean="0">
                <a:latin typeface="Arial" pitchFamily="34" charset="0"/>
                <a:cs typeface="Arial" pitchFamily="34" charset="0"/>
              </a:rPr>
              <a:t>επικεφαλίδας σε λέξεις των </a:t>
            </a:r>
            <a:r>
              <a:rPr lang="el-GR" sz="2200" dirty="0" smtClean="0">
                <a:latin typeface="Arial" pitchFamily="34" charset="0"/>
                <a:cs typeface="Arial" pitchFamily="34" charset="0"/>
              </a:rPr>
              <a:t>32bit</a:t>
            </a:r>
            <a:endParaRPr lang="en-US" sz="2200" dirty="0" smtClean="0">
              <a:latin typeface="Arial" pitchFamily="34" charset="0"/>
              <a:cs typeface="Arial" pitchFamily="34" charset="0"/>
            </a:endParaRPr>
          </a:p>
          <a:p>
            <a:endParaRPr lang="el-GR" sz="2200" dirty="0" smtClean="0">
              <a:latin typeface="Arial" pitchFamily="34" charset="0"/>
              <a:cs typeface="Arial" pitchFamily="34" charset="0"/>
            </a:endParaRPr>
          </a:p>
          <a:p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el-GR" sz="2800" dirty="0" smtClean="0">
                <a:latin typeface="Arial" pitchFamily="34" charset="0"/>
                <a:cs typeface="Arial" pitchFamily="34" charset="0"/>
              </a:rPr>
              <a:t>Πεδία επικεφαλίδας</a:t>
            </a:r>
            <a:endParaRPr lang="el-GR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323528" y="692696"/>
            <a:ext cx="8496944" cy="576064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endParaRPr lang="el-GR" dirty="0" smtClean="0"/>
          </a:p>
          <a:p>
            <a:pPr>
              <a:buNone/>
            </a:pPr>
            <a:r>
              <a:rPr lang="el-GR" sz="3200" b="1" dirty="0" smtClean="0">
                <a:latin typeface="Arial" pitchFamily="34" charset="0"/>
                <a:cs typeface="Arial" pitchFamily="34" charset="0"/>
              </a:rPr>
              <a:t>Σημαίες </a:t>
            </a:r>
            <a:r>
              <a:rPr lang="el-GR" sz="3200" b="1" dirty="0" smtClean="0">
                <a:latin typeface="Arial" pitchFamily="34" charset="0"/>
                <a:cs typeface="Arial" pitchFamily="34" charset="0"/>
              </a:rPr>
              <a:t>Ελέγχου 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l-GR" sz="3200" b="1" dirty="0" err="1" smtClean="0">
                <a:latin typeface="Arial" pitchFamily="34" charset="0"/>
                <a:cs typeface="Arial" pitchFamily="34" charset="0"/>
              </a:rPr>
              <a:t>Flags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) 9bit</a:t>
            </a:r>
          </a:p>
          <a:p>
            <a:pPr>
              <a:buNone/>
            </a:pPr>
            <a:endParaRPr lang="el-GR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l-GR" sz="2900" b="1" dirty="0" smtClean="0">
                <a:latin typeface="Arial" pitchFamily="34" charset="0"/>
                <a:cs typeface="Arial" pitchFamily="34" charset="0"/>
              </a:rPr>
              <a:t>1. URG (</a:t>
            </a:r>
            <a:r>
              <a:rPr lang="el-GR" sz="2900" b="1" dirty="0" err="1" smtClean="0">
                <a:latin typeface="Arial" pitchFamily="34" charset="0"/>
                <a:cs typeface="Arial" pitchFamily="34" charset="0"/>
              </a:rPr>
              <a:t>Urgent</a:t>
            </a:r>
            <a:r>
              <a:rPr lang="el-GR" sz="29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900" b="1" dirty="0" err="1" smtClean="0">
                <a:latin typeface="Arial" pitchFamily="34" charset="0"/>
                <a:cs typeface="Arial" pitchFamily="34" charset="0"/>
              </a:rPr>
              <a:t>Pointer</a:t>
            </a:r>
            <a:r>
              <a:rPr lang="el-GR" sz="2900" b="1" dirty="0" smtClean="0">
                <a:latin typeface="Arial" pitchFamily="34" charset="0"/>
                <a:cs typeface="Arial" pitchFamily="34" charset="0"/>
              </a:rPr>
              <a:t>). </a:t>
            </a:r>
            <a:r>
              <a:rPr lang="el-GR" sz="2900" dirty="0" smtClean="0">
                <a:latin typeface="Arial" pitchFamily="34" charset="0"/>
                <a:cs typeface="Arial" pitchFamily="34" charset="0"/>
              </a:rPr>
              <a:t>Το πεδίο URG επιτρέπει στο ένα άκρο να πληροφορήσει το άλλο για κάτι </a:t>
            </a:r>
            <a:r>
              <a:rPr lang="el-GR" sz="2900" b="1" dirty="0" smtClean="0">
                <a:latin typeface="Arial" pitchFamily="34" charset="0"/>
                <a:cs typeface="Arial" pitchFamily="34" charset="0"/>
              </a:rPr>
              <a:t>σημαντικό</a:t>
            </a:r>
            <a:r>
              <a:rPr lang="el-GR" sz="2900" dirty="0" smtClean="0">
                <a:latin typeface="Arial" pitchFamily="34" charset="0"/>
                <a:cs typeface="Arial" pitchFamily="34" charset="0"/>
              </a:rPr>
              <a:t>, όπως να προχωρήσει στην επεξεργασία ενός </a:t>
            </a:r>
            <a:r>
              <a:rPr lang="el-GR" sz="2900" dirty="0" smtClean="0">
                <a:latin typeface="Arial" pitchFamily="34" charset="0"/>
                <a:cs typeface="Arial" pitchFamily="34" charset="0"/>
              </a:rPr>
              <a:t>συγκεκριμένου </a:t>
            </a:r>
            <a:r>
              <a:rPr lang="el-GR" sz="2900" dirty="0" err="1" smtClean="0">
                <a:latin typeface="Arial" pitchFamily="34" charset="0"/>
                <a:cs typeface="Arial" pitchFamily="34" charset="0"/>
              </a:rPr>
              <a:t>octet</a:t>
            </a:r>
            <a:r>
              <a:rPr lang="el-GR" sz="2900" dirty="0" smtClean="0">
                <a:latin typeface="Arial" pitchFamily="34" charset="0"/>
                <a:cs typeface="Arial" pitchFamily="34" charset="0"/>
              </a:rPr>
              <a:t>, τη διακοπή της εξόδου με την πληκτρολόγηση κάποιου χαρακτήρα ελέγχου (</a:t>
            </a:r>
            <a:r>
              <a:rPr lang="el-GR" sz="2900" dirty="0" err="1" smtClean="0">
                <a:latin typeface="Arial" pitchFamily="34" charset="0"/>
                <a:cs typeface="Arial" pitchFamily="34" charset="0"/>
              </a:rPr>
              <a:t>control</a:t>
            </a:r>
            <a:r>
              <a:rPr lang="el-GR" sz="2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900" dirty="0" err="1" smtClean="0">
                <a:latin typeface="Arial" pitchFamily="34" charset="0"/>
                <a:cs typeface="Arial" pitchFamily="34" charset="0"/>
              </a:rPr>
              <a:t>character</a:t>
            </a:r>
            <a:r>
              <a:rPr lang="el-GR" sz="2900" dirty="0" smtClean="0">
                <a:latin typeface="Arial" pitchFamily="34" charset="0"/>
                <a:cs typeface="Arial" pitchFamily="34" charset="0"/>
              </a:rPr>
              <a:t>) κ.α. </a:t>
            </a:r>
            <a:endParaRPr lang="en-US" sz="29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l-GR" sz="13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l-GR" sz="2900" b="1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l-GR" sz="2900" b="1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el-GR" sz="29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smtClean="0"/>
              <a:t>ACK </a:t>
            </a:r>
            <a:r>
              <a:rPr lang="en-US" sz="2900" b="1" dirty="0" smtClean="0"/>
              <a:t>(Acknowledgment). </a:t>
            </a:r>
            <a:r>
              <a:rPr lang="el-GR" sz="2900" dirty="0" smtClean="0">
                <a:latin typeface="Arial" pitchFamily="34" charset="0"/>
                <a:cs typeface="Arial" pitchFamily="34" charset="0"/>
              </a:rPr>
              <a:t>Το </a:t>
            </a:r>
            <a:r>
              <a:rPr lang="el-GR" sz="2900" dirty="0" smtClean="0">
                <a:latin typeface="Arial" pitchFamily="34" charset="0"/>
                <a:cs typeface="Arial" pitchFamily="34" charset="0"/>
              </a:rPr>
              <a:t>πεδίο αυτό δηλώνει ότι ο κόμβος που στέλνει το </a:t>
            </a:r>
            <a:r>
              <a:rPr lang="el-GR" sz="2900" dirty="0" err="1" smtClean="0">
                <a:latin typeface="Arial" pitchFamily="34" charset="0"/>
                <a:cs typeface="Arial" pitchFamily="34" charset="0"/>
              </a:rPr>
              <a:t>bit</a:t>
            </a:r>
            <a:r>
              <a:rPr lang="el-GR" sz="2900" dirty="0" smtClean="0">
                <a:latin typeface="Arial" pitchFamily="34" charset="0"/>
                <a:cs typeface="Arial" pitchFamily="34" charset="0"/>
              </a:rPr>
              <a:t> με τιμή 1 (</a:t>
            </a:r>
            <a:r>
              <a:rPr lang="el-GR" sz="2900" dirty="0" err="1" smtClean="0">
                <a:latin typeface="Arial" pitchFamily="34" charset="0"/>
                <a:cs typeface="Arial" pitchFamily="34" charset="0"/>
              </a:rPr>
              <a:t>On</a:t>
            </a:r>
            <a:r>
              <a:rPr lang="el-GR" sz="2900" dirty="0" smtClean="0">
                <a:latin typeface="Arial" pitchFamily="34" charset="0"/>
                <a:cs typeface="Arial" pitchFamily="34" charset="0"/>
              </a:rPr>
              <a:t>) επιβεβαιώνει τη λήψη δεδομένων. </a:t>
            </a:r>
            <a:r>
              <a:rPr lang="el-GR" sz="2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900" dirty="0" smtClean="0">
                <a:latin typeface="Arial" pitchFamily="34" charset="0"/>
                <a:cs typeface="Arial" pitchFamily="34" charset="0"/>
              </a:rPr>
              <a:t>ACK (</a:t>
            </a:r>
            <a:r>
              <a:rPr lang="el-GR" sz="2900" dirty="0" err="1" smtClean="0">
                <a:latin typeface="Arial" pitchFamily="34" charset="0"/>
                <a:cs typeface="Arial" pitchFamily="34" charset="0"/>
              </a:rPr>
              <a:t>Acknowledgment</a:t>
            </a:r>
            <a:r>
              <a:rPr lang="el-GR" sz="2900" dirty="0" smtClean="0">
                <a:latin typeface="Arial" pitchFamily="34" charset="0"/>
                <a:cs typeface="Arial" pitchFamily="34" charset="0"/>
              </a:rPr>
              <a:t>) </a:t>
            </a:r>
            <a:endParaRPr lang="en-US" sz="29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l-GR" sz="13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l-GR" sz="2900" b="1" dirty="0" smtClean="0">
                <a:latin typeface="Arial" pitchFamily="34" charset="0"/>
                <a:cs typeface="Arial" pitchFamily="34" charset="0"/>
              </a:rPr>
              <a:t>3. PSH (</a:t>
            </a:r>
            <a:r>
              <a:rPr lang="el-GR" sz="2900" b="1" dirty="0" err="1" smtClean="0">
                <a:latin typeface="Arial" pitchFamily="34" charset="0"/>
                <a:cs typeface="Arial" pitchFamily="34" charset="0"/>
              </a:rPr>
              <a:t>Push</a:t>
            </a:r>
            <a:r>
              <a:rPr lang="el-GR" sz="2900" b="1" dirty="0" smtClean="0">
                <a:latin typeface="Arial" pitchFamily="34" charset="0"/>
                <a:cs typeface="Arial" pitchFamily="34" charset="0"/>
              </a:rPr>
              <a:t>). </a:t>
            </a:r>
            <a:r>
              <a:rPr lang="el-GR" sz="2900" dirty="0" smtClean="0">
                <a:latin typeface="Arial" pitchFamily="34" charset="0"/>
                <a:cs typeface="Arial" pitchFamily="34" charset="0"/>
              </a:rPr>
              <a:t>Το πεδίο αυτό ενημερώνει το παραλήπτη ότι πρέπει όσο το δυνατό γρηγορότερα να προωθήσει τα δεδομένα στο επίπεδο </a:t>
            </a:r>
            <a:r>
              <a:rPr lang="el-GR" sz="2900" dirty="0" smtClean="0">
                <a:latin typeface="Arial" pitchFamily="34" charset="0"/>
                <a:cs typeface="Arial" pitchFamily="34" charset="0"/>
              </a:rPr>
              <a:t>εφαρμογής</a:t>
            </a:r>
            <a:endParaRPr lang="en-US" sz="2900" dirty="0" smtClean="0">
              <a:latin typeface="Arial" pitchFamily="34" charset="0"/>
              <a:cs typeface="Arial" pitchFamily="34" charset="0"/>
            </a:endParaRPr>
          </a:p>
          <a:p>
            <a:endParaRPr lang="el-GR" sz="13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l-GR" sz="2900" b="1" dirty="0" smtClean="0">
                <a:latin typeface="Arial" pitchFamily="34" charset="0"/>
                <a:cs typeface="Arial" pitchFamily="34" charset="0"/>
              </a:rPr>
              <a:t>4. RST (</a:t>
            </a:r>
            <a:r>
              <a:rPr lang="el-GR" sz="2900" b="1" dirty="0" err="1" smtClean="0">
                <a:latin typeface="Arial" pitchFamily="34" charset="0"/>
                <a:cs typeface="Arial" pitchFamily="34" charset="0"/>
              </a:rPr>
              <a:t>Reset</a:t>
            </a:r>
            <a:r>
              <a:rPr lang="el-GR" sz="2900" dirty="0" smtClean="0">
                <a:latin typeface="Arial" pitchFamily="34" charset="0"/>
                <a:cs typeface="Arial" pitchFamily="34" charset="0"/>
              </a:rPr>
              <a:t>). Το πεδίο αυτό κάνει επισημαίνει επανεκκίνηση /καθαρισμό της σύνδεσης </a:t>
            </a:r>
            <a:endParaRPr lang="en-US" sz="2900" dirty="0" smtClean="0">
              <a:latin typeface="Arial" pitchFamily="34" charset="0"/>
              <a:cs typeface="Arial" pitchFamily="34" charset="0"/>
            </a:endParaRPr>
          </a:p>
          <a:p>
            <a:endParaRPr lang="el-GR" sz="13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l-GR" sz="2900" b="1" dirty="0" smtClean="0">
                <a:latin typeface="Arial" pitchFamily="34" charset="0"/>
                <a:cs typeface="Arial" pitchFamily="34" charset="0"/>
              </a:rPr>
              <a:t>5. SYN (</a:t>
            </a:r>
            <a:r>
              <a:rPr lang="el-GR" sz="2900" b="1" dirty="0" err="1" smtClean="0">
                <a:latin typeface="Arial" pitchFamily="34" charset="0"/>
                <a:cs typeface="Arial" pitchFamily="34" charset="0"/>
              </a:rPr>
              <a:t>Synchronize</a:t>
            </a:r>
            <a:r>
              <a:rPr lang="el-GR" sz="2900" b="1" dirty="0" smtClean="0">
                <a:latin typeface="Arial" pitchFamily="34" charset="0"/>
                <a:cs typeface="Arial" pitchFamily="34" charset="0"/>
              </a:rPr>
              <a:t>). </a:t>
            </a:r>
            <a:r>
              <a:rPr lang="el-GR" sz="2900" dirty="0" smtClean="0">
                <a:latin typeface="Arial" pitchFamily="34" charset="0"/>
                <a:cs typeface="Arial" pitchFamily="34" charset="0"/>
              </a:rPr>
              <a:t>Το πεδίο αυτό χρησιμεύει για το συγχρονισμό της εγκατάστασης μιας νέας σύνδεσης χρησιμοποιώντας τα πεδία Αριθμός Σειράς έτσι ώστε να ξεκινήσει μία σύνδεση </a:t>
            </a:r>
            <a:endParaRPr lang="en-US" sz="29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l-GR" sz="13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l-GR" sz="2900" b="1" dirty="0" smtClean="0">
                <a:latin typeface="Arial" pitchFamily="34" charset="0"/>
                <a:cs typeface="Arial" pitchFamily="34" charset="0"/>
              </a:rPr>
              <a:t>6. FIN (</a:t>
            </a:r>
            <a:r>
              <a:rPr lang="el-GR" sz="2900" b="1" dirty="0" err="1" smtClean="0">
                <a:latin typeface="Arial" pitchFamily="34" charset="0"/>
                <a:cs typeface="Arial" pitchFamily="34" charset="0"/>
              </a:rPr>
              <a:t>Finalize</a:t>
            </a:r>
            <a:r>
              <a:rPr lang="el-GR" sz="2900" b="1" dirty="0" smtClean="0">
                <a:latin typeface="Arial" pitchFamily="34" charset="0"/>
                <a:cs typeface="Arial" pitchFamily="34" charset="0"/>
              </a:rPr>
              <a:t>). </a:t>
            </a:r>
            <a:r>
              <a:rPr lang="el-GR" sz="2900" dirty="0" smtClean="0">
                <a:latin typeface="Arial" pitchFamily="34" charset="0"/>
                <a:cs typeface="Arial" pitchFamily="34" charset="0"/>
              </a:rPr>
              <a:t>Το πεδίο αυτό ενημερώνει ότι ο αποστολέας έχει τελειώσει την μεταφορά δεδομένων. </a:t>
            </a:r>
          </a:p>
          <a:p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850106"/>
          </a:xfrm>
        </p:spPr>
        <p:txBody>
          <a:bodyPr>
            <a:normAutofit/>
          </a:bodyPr>
          <a:lstStyle/>
          <a:p>
            <a:r>
              <a:rPr lang="el-GR" sz="2200" dirty="0" smtClean="0">
                <a:latin typeface="Arial" pitchFamily="34" charset="0"/>
                <a:cs typeface="Arial" pitchFamily="34" charset="0"/>
              </a:rPr>
              <a:t>Πεδία επικεφαλίδας</a:t>
            </a:r>
            <a:endParaRPr lang="el-GR" sz="2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323528" y="1481328"/>
            <a:ext cx="8568952" cy="4525963"/>
          </a:xfrm>
        </p:spPr>
        <p:txBody>
          <a:bodyPr>
            <a:noAutofit/>
          </a:bodyPr>
          <a:lstStyle/>
          <a:p>
            <a:r>
              <a:rPr lang="el-GR" sz="2200" b="1" dirty="0" smtClean="0">
                <a:latin typeface="Arial" pitchFamily="34" charset="0"/>
                <a:cs typeface="Arial" pitchFamily="34" charset="0"/>
              </a:rPr>
              <a:t>Η δομή του τμήματος TCP περιέχει όλες τις πληροφορίες που απαιτούνται για </a:t>
            </a:r>
            <a:r>
              <a:rPr lang="el-GR" sz="2200" b="1" dirty="0" smtClean="0">
                <a:latin typeface="Arial" pitchFamily="34" charset="0"/>
                <a:cs typeface="Arial" pitchFamily="34" charset="0"/>
              </a:rPr>
              <a:t>την</a:t>
            </a: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200" b="1" dirty="0" smtClean="0">
                <a:latin typeface="Arial" pitchFamily="34" charset="0"/>
                <a:cs typeface="Arial" pitchFamily="34" charset="0"/>
              </a:rPr>
              <a:t>παροχή </a:t>
            </a:r>
            <a:r>
              <a:rPr lang="el-GR" sz="2200" b="1" dirty="0" smtClean="0">
                <a:latin typeface="Arial" pitchFamily="34" charset="0"/>
                <a:cs typeface="Arial" pitchFamily="34" charset="0"/>
              </a:rPr>
              <a:t>επικοινωνίας με σύνδεση:</a:t>
            </a:r>
          </a:p>
          <a:p>
            <a:r>
              <a:rPr lang="el-GR" sz="2200" i="1" dirty="0" smtClean="0">
                <a:latin typeface="Arial" pitchFamily="34" charset="0"/>
                <a:cs typeface="Arial" pitchFamily="34" charset="0"/>
              </a:rPr>
              <a:t>Την </a:t>
            </a:r>
            <a:r>
              <a:rPr lang="el-GR" sz="2200" b="1" i="1" dirty="0" smtClean="0">
                <a:latin typeface="Arial" pitchFamily="34" charset="0"/>
                <a:cs typeface="Arial" pitchFamily="34" charset="0"/>
              </a:rPr>
              <a:t>εγκατάσταση σύνδεσης</a:t>
            </a:r>
            <a:r>
              <a:rPr lang="el-GR" sz="2200" i="1" dirty="0" smtClean="0">
                <a:latin typeface="Arial" pitchFamily="34" charset="0"/>
                <a:cs typeface="Arial" pitchFamily="34" charset="0"/>
              </a:rPr>
              <a:t> με συμφωνημένες προδιαγραφές επικοινωνίας </a:t>
            </a:r>
            <a:r>
              <a:rPr lang="el-GR" sz="2200" i="1" dirty="0" smtClean="0">
                <a:latin typeface="Arial" pitchFamily="34" charset="0"/>
                <a:cs typeface="Arial" pitchFamily="34" charset="0"/>
              </a:rPr>
              <a:t>με</a:t>
            </a:r>
            <a:r>
              <a:rPr lang="el-GR" sz="2200" dirty="0" smtClean="0">
                <a:latin typeface="Arial" pitchFamily="34" charset="0"/>
                <a:cs typeface="Arial" pitchFamily="34" charset="0"/>
              </a:rPr>
              <a:t>ταξύ </a:t>
            </a:r>
            <a:r>
              <a:rPr lang="el-GR" sz="2200" dirty="0" smtClean="0">
                <a:latin typeface="Arial" pitchFamily="34" charset="0"/>
                <a:cs typeface="Arial" pitchFamily="34" charset="0"/>
              </a:rPr>
              <a:t>των δύο άκρων.</a:t>
            </a:r>
          </a:p>
          <a:p>
            <a:r>
              <a:rPr lang="el-GR" sz="2200" i="1" dirty="0" smtClean="0">
                <a:latin typeface="Arial" pitchFamily="34" charset="0"/>
                <a:cs typeface="Arial" pitchFamily="34" charset="0"/>
              </a:rPr>
              <a:t>Την </a:t>
            </a:r>
            <a:r>
              <a:rPr lang="el-GR" sz="2200" b="1" i="1" dirty="0" smtClean="0">
                <a:latin typeface="Arial" pitchFamily="34" charset="0"/>
                <a:cs typeface="Arial" pitchFamily="34" charset="0"/>
              </a:rPr>
              <a:t>αξιοπιστία </a:t>
            </a:r>
            <a:r>
              <a:rPr lang="el-GR" sz="2200" i="1" dirty="0" smtClean="0">
                <a:latin typeface="Arial" pitchFamily="34" charset="0"/>
                <a:cs typeface="Arial" pitchFamily="34" charset="0"/>
              </a:rPr>
              <a:t>στη μετάδοση δεδομένων. Όποια τμήματα χαθούν ή </a:t>
            </a:r>
            <a:r>
              <a:rPr lang="el-GR" sz="2200" i="1" dirty="0" smtClean="0">
                <a:latin typeface="Arial" pitchFamily="34" charset="0"/>
                <a:cs typeface="Arial" pitchFamily="34" charset="0"/>
              </a:rPr>
              <a:t>καταστρα</a:t>
            </a:r>
            <a:r>
              <a:rPr lang="el-GR" sz="2200" dirty="0" smtClean="0">
                <a:latin typeface="Arial" pitchFamily="34" charset="0"/>
                <a:cs typeface="Arial" pitchFamily="34" charset="0"/>
              </a:rPr>
              <a:t>φούν </a:t>
            </a:r>
            <a:r>
              <a:rPr lang="el-GR" sz="2200" dirty="0" smtClean="0">
                <a:latin typeface="Arial" pitchFamily="34" charset="0"/>
                <a:cs typeface="Arial" pitchFamily="34" charset="0"/>
              </a:rPr>
              <a:t>θα μεταδοθούν ξανά.</a:t>
            </a:r>
          </a:p>
          <a:p>
            <a:r>
              <a:rPr lang="el-GR" sz="2200" i="1" dirty="0" smtClean="0">
                <a:latin typeface="Arial" pitchFamily="34" charset="0"/>
                <a:cs typeface="Arial" pitchFamily="34" charset="0"/>
              </a:rPr>
              <a:t>Τον </a:t>
            </a:r>
            <a:r>
              <a:rPr lang="el-GR" sz="2200" b="1" i="1" dirty="0" smtClean="0">
                <a:latin typeface="Arial" pitchFamily="34" charset="0"/>
                <a:cs typeface="Arial" pitchFamily="34" charset="0"/>
              </a:rPr>
              <a:t>έλεγχο ροής </a:t>
            </a:r>
            <a:r>
              <a:rPr lang="el-GR" sz="2200" i="1" dirty="0" smtClean="0">
                <a:latin typeface="Arial" pitchFamily="34" charset="0"/>
                <a:cs typeface="Arial" pitchFamily="34" charset="0"/>
              </a:rPr>
              <a:t>δεδομένων που επιτυγχάνεται με το πεδίο </a:t>
            </a:r>
            <a:r>
              <a:rPr lang="el-GR" sz="2200" i="1" dirty="0" err="1" smtClean="0">
                <a:latin typeface="Arial" pitchFamily="34" charset="0"/>
                <a:cs typeface="Arial" pitchFamily="34" charset="0"/>
              </a:rPr>
              <a:t>Window</a:t>
            </a:r>
            <a:r>
              <a:rPr lang="el-GR" sz="2200" i="1" dirty="0" smtClean="0">
                <a:latin typeface="Arial" pitchFamily="34" charset="0"/>
                <a:cs typeface="Arial" pitchFamily="34" charset="0"/>
              </a:rPr>
              <a:t> και </a:t>
            </a:r>
            <a:r>
              <a:rPr lang="el-GR" sz="2200" i="1" dirty="0" smtClean="0">
                <a:latin typeface="Arial" pitchFamily="34" charset="0"/>
                <a:cs typeface="Arial" pitchFamily="34" charset="0"/>
              </a:rPr>
              <a:t>έχει</a:t>
            </a:r>
            <a:r>
              <a:rPr lang="en-US" sz="22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200" dirty="0" smtClean="0">
                <a:latin typeface="Arial" pitchFamily="34" charset="0"/>
                <a:cs typeface="Arial" pitchFamily="34" charset="0"/>
              </a:rPr>
              <a:t>σκοπό </a:t>
            </a:r>
            <a:r>
              <a:rPr lang="el-GR" sz="2200" dirty="0" smtClean="0">
                <a:latin typeface="Arial" pitchFamily="34" charset="0"/>
                <a:cs typeface="Arial" pitchFamily="34" charset="0"/>
              </a:rPr>
              <a:t>να μην υπερφορτωθεί ένας αργός παραλήπτης από ένα γρήγορο </a:t>
            </a:r>
            <a:r>
              <a:rPr lang="el-GR" sz="2200" dirty="0" smtClean="0">
                <a:latin typeface="Arial" pitchFamily="34" charset="0"/>
                <a:cs typeface="Arial" pitchFamily="34" charset="0"/>
              </a:rPr>
              <a:t>αποστολέα</a:t>
            </a:r>
            <a:r>
              <a:rPr lang="el-GR" sz="22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l-GR" sz="2200" i="1" dirty="0" smtClean="0">
                <a:latin typeface="Arial" pitchFamily="34" charset="0"/>
                <a:cs typeface="Arial" pitchFamily="34" charset="0"/>
              </a:rPr>
              <a:t>Τον </a:t>
            </a:r>
            <a:r>
              <a:rPr lang="el-GR" sz="2200" b="1" i="1" dirty="0" smtClean="0">
                <a:latin typeface="Arial" pitchFamily="34" charset="0"/>
                <a:cs typeface="Arial" pitchFamily="34" charset="0"/>
              </a:rPr>
              <a:t>έλεγχο συμφόρησης </a:t>
            </a:r>
            <a:r>
              <a:rPr lang="el-GR" sz="2200" i="1" dirty="0" smtClean="0">
                <a:latin typeface="Arial" pitchFamily="34" charset="0"/>
                <a:cs typeface="Arial" pitchFamily="34" charset="0"/>
              </a:rPr>
              <a:t>δεδομένων: που εξασφαλίζει ότι ένα αργό κανάλι </a:t>
            </a:r>
            <a:r>
              <a:rPr lang="el-GR" sz="2200" i="1" dirty="0" smtClean="0">
                <a:latin typeface="Arial" pitchFamily="34" charset="0"/>
                <a:cs typeface="Arial" pitchFamily="34" charset="0"/>
              </a:rPr>
              <a:t>επι</a:t>
            </a:r>
            <a:r>
              <a:rPr lang="el-GR" sz="2200" dirty="0" smtClean="0">
                <a:latin typeface="Arial" pitchFamily="34" charset="0"/>
                <a:cs typeface="Arial" pitchFamily="34" charset="0"/>
              </a:rPr>
              <a:t>κοινωνίας </a:t>
            </a:r>
            <a:r>
              <a:rPr lang="el-GR" sz="2200" dirty="0" smtClean="0">
                <a:latin typeface="Arial" pitchFamily="34" charset="0"/>
                <a:cs typeface="Arial" pitchFamily="34" charset="0"/>
              </a:rPr>
              <a:t>δεν θα πλημμυρίσει με δεδομένα με κίνδυνο </a:t>
            </a:r>
            <a:r>
              <a:rPr lang="el-GR" sz="2200" dirty="0" smtClean="0">
                <a:latin typeface="Arial" pitchFamily="34" charset="0"/>
                <a:cs typeface="Arial" pitchFamily="34" charset="0"/>
              </a:rPr>
              <a:t>κατάρρευσης</a:t>
            </a:r>
            <a:endParaRPr lang="el-GR" sz="2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TCP</a:t>
            </a:r>
            <a:endParaRPr lang="el-G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12568"/>
          </a:xfrm>
        </p:spPr>
        <p:txBody>
          <a:bodyPr>
            <a:normAutofit/>
          </a:bodyPr>
          <a:lstStyle/>
          <a:p>
            <a:r>
              <a:rPr lang="el-GR" sz="2200" dirty="0" smtClean="0">
                <a:latin typeface="Arial" pitchFamily="34" charset="0"/>
                <a:cs typeface="Arial" pitchFamily="34" charset="0"/>
              </a:rPr>
              <a:t>Το πρωτόκολλο </a:t>
            </a:r>
            <a:r>
              <a:rPr lang="el-GR" sz="2200" dirty="0" err="1" smtClean="0">
                <a:latin typeface="Arial" pitchFamily="34" charset="0"/>
                <a:cs typeface="Arial" pitchFamily="34" charset="0"/>
              </a:rPr>
              <a:t>User</a:t>
            </a:r>
            <a:r>
              <a:rPr lang="el-GR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200" dirty="0" err="1" smtClean="0">
                <a:latin typeface="Arial" pitchFamily="34" charset="0"/>
                <a:cs typeface="Arial" pitchFamily="34" charset="0"/>
              </a:rPr>
              <a:t>Datagram</a:t>
            </a:r>
            <a:r>
              <a:rPr lang="el-GR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200" dirty="0" err="1" smtClean="0">
                <a:latin typeface="Arial" pitchFamily="34" charset="0"/>
                <a:cs typeface="Arial" pitchFamily="34" charset="0"/>
              </a:rPr>
              <a:t>Protocol</a:t>
            </a:r>
            <a:r>
              <a:rPr lang="el-GR" sz="2200" dirty="0" smtClean="0">
                <a:latin typeface="Arial" pitchFamily="34" charset="0"/>
                <a:cs typeface="Arial" pitchFamily="34" charset="0"/>
              </a:rPr>
              <a:t> είναι ένα σχετικά </a:t>
            </a:r>
            <a:r>
              <a:rPr lang="el-GR" sz="2200" b="1" dirty="0" smtClean="0">
                <a:latin typeface="Arial" pitchFamily="34" charset="0"/>
                <a:cs typeface="Arial" pitchFamily="34" charset="0"/>
              </a:rPr>
              <a:t>απλούστερο</a:t>
            </a:r>
            <a:r>
              <a:rPr lang="el-GR" sz="2200" dirty="0" smtClean="0">
                <a:latin typeface="Arial" pitchFamily="34" charset="0"/>
                <a:cs typeface="Arial" pitchFamily="34" charset="0"/>
              </a:rPr>
              <a:t> πρωτόκολλο σε σχέση με το TCP </a:t>
            </a:r>
            <a:endParaRPr lang="en-US" sz="22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200" dirty="0" smtClean="0">
                <a:latin typeface="Arial" pitchFamily="34" charset="0"/>
                <a:cs typeface="Arial" pitchFamily="34" charset="0"/>
              </a:rPr>
              <a:t>To </a:t>
            </a:r>
            <a:r>
              <a:rPr lang="el-GR" sz="2200" dirty="0" smtClean="0">
                <a:latin typeface="Arial" pitchFamily="34" charset="0"/>
                <a:cs typeface="Arial" pitchFamily="34" charset="0"/>
              </a:rPr>
              <a:t>UDP </a:t>
            </a:r>
            <a:r>
              <a:rPr lang="el-GR" sz="2200" dirty="0" smtClean="0">
                <a:latin typeface="Arial" pitchFamily="34" charset="0"/>
                <a:cs typeface="Arial" pitchFamily="34" charset="0"/>
              </a:rPr>
              <a:t>χρησιμοποιεί αυτοδύναμα πακέτα για τη μεταφορά των δεδομένων του και </a:t>
            </a:r>
            <a:r>
              <a:rPr lang="el-GR" sz="2200" dirty="0" smtClean="0">
                <a:latin typeface="Arial" pitchFamily="34" charset="0"/>
                <a:cs typeface="Arial" pitchFamily="34" charset="0"/>
              </a:rPr>
              <a:t>είναι </a:t>
            </a:r>
            <a:r>
              <a:rPr lang="el-GR" sz="2200" dirty="0" smtClean="0">
                <a:latin typeface="Arial" pitchFamily="34" charset="0"/>
                <a:cs typeface="Arial" pitchFamily="34" charset="0"/>
              </a:rPr>
              <a:t>πρωτόκολλο </a:t>
            </a:r>
            <a:r>
              <a:rPr lang="el-GR" sz="2200" b="1" dirty="0" smtClean="0">
                <a:latin typeface="Arial" pitchFamily="34" charset="0"/>
                <a:cs typeface="Arial" pitchFamily="34" charset="0"/>
              </a:rPr>
              <a:t>χωρίς σύνδεση</a:t>
            </a:r>
            <a:r>
              <a:rPr lang="el-GR" sz="2200" dirty="0" smtClean="0">
                <a:latin typeface="Arial" pitchFamily="34" charset="0"/>
                <a:cs typeface="Arial" pitchFamily="34" charset="0"/>
              </a:rPr>
              <a:t>: η μετάδοση ξεκινά </a:t>
            </a:r>
            <a:r>
              <a:rPr lang="el-GR" sz="2200" b="1" dirty="0" smtClean="0">
                <a:latin typeface="Arial" pitchFamily="34" charset="0"/>
                <a:cs typeface="Arial" pitchFamily="34" charset="0"/>
              </a:rPr>
              <a:t>αμέσως</a:t>
            </a:r>
            <a:r>
              <a:rPr lang="el-GR" sz="2200" dirty="0" smtClean="0">
                <a:latin typeface="Arial" pitchFamily="34" charset="0"/>
                <a:cs typeface="Arial" pitchFamily="34" charset="0"/>
              </a:rPr>
              <a:t> χωρίς να υπάρχει </a:t>
            </a:r>
            <a:r>
              <a:rPr lang="el-GR" sz="2200" dirty="0" smtClean="0">
                <a:latin typeface="Arial" pitchFamily="34" charset="0"/>
                <a:cs typeface="Arial" pitchFamily="34" charset="0"/>
              </a:rPr>
              <a:t>από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200" dirty="0" smtClean="0">
                <a:latin typeface="Arial" pitchFamily="34" charset="0"/>
                <a:cs typeface="Arial" pitchFamily="34" charset="0"/>
              </a:rPr>
              <a:t>πριν </a:t>
            </a:r>
            <a:r>
              <a:rPr lang="el-GR" sz="2200" dirty="0" smtClean="0">
                <a:latin typeface="Arial" pitchFamily="34" charset="0"/>
                <a:cs typeface="Arial" pitchFamily="34" charset="0"/>
              </a:rPr>
              <a:t>συνεννόηση με την άλλη </a:t>
            </a:r>
            <a:r>
              <a:rPr lang="el-GR" sz="2200" dirty="0" smtClean="0">
                <a:latin typeface="Arial" pitchFamily="34" charset="0"/>
                <a:cs typeface="Arial" pitchFamily="34" charset="0"/>
              </a:rPr>
              <a:t>πλευρά</a:t>
            </a:r>
            <a:endParaRPr lang="en-US" sz="2200" dirty="0" smtClean="0">
              <a:latin typeface="Arial" pitchFamily="34" charset="0"/>
              <a:cs typeface="Arial" pitchFamily="34" charset="0"/>
            </a:endParaRPr>
          </a:p>
          <a:p>
            <a:r>
              <a:rPr lang="el-GR" sz="2200" dirty="0" smtClean="0">
                <a:latin typeface="Arial" pitchFamily="34" charset="0"/>
                <a:cs typeface="Arial" pitchFamily="34" charset="0"/>
              </a:rPr>
              <a:t>Το UDP </a:t>
            </a:r>
            <a:r>
              <a:rPr lang="el-GR" sz="2200" b="1" dirty="0" smtClean="0">
                <a:latin typeface="Arial" pitchFamily="34" charset="0"/>
                <a:cs typeface="Arial" pitchFamily="34" charset="0"/>
              </a:rPr>
              <a:t>δεν μπορεί να τεμαχίσει </a:t>
            </a:r>
            <a:r>
              <a:rPr lang="el-GR" sz="2200" dirty="0" smtClean="0">
                <a:latin typeface="Arial" pitchFamily="34" charset="0"/>
                <a:cs typeface="Arial" pitchFamily="34" charset="0"/>
              </a:rPr>
              <a:t>δεδομένα. Αν επιθυμούμε κάτι τέτοιο θα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200" dirty="0" smtClean="0">
                <a:latin typeface="Arial" pitchFamily="34" charset="0"/>
                <a:cs typeface="Arial" pitchFamily="34" charset="0"/>
              </a:rPr>
              <a:t>πρέπει να το αναλάβει το επίπεδο </a:t>
            </a:r>
            <a:r>
              <a:rPr lang="el-GR" sz="2200" dirty="0" smtClean="0">
                <a:latin typeface="Arial" pitchFamily="34" charset="0"/>
                <a:cs typeface="Arial" pitchFamily="34" charset="0"/>
              </a:rPr>
              <a:t>μεταφοράς</a:t>
            </a:r>
            <a:endParaRPr lang="en-US" sz="2200" dirty="0" smtClean="0">
              <a:latin typeface="Arial" pitchFamily="34" charset="0"/>
              <a:cs typeface="Arial" pitchFamily="34" charset="0"/>
            </a:endParaRPr>
          </a:p>
          <a:p>
            <a:r>
              <a:rPr lang="el-GR" sz="2200" dirty="0" smtClean="0">
                <a:latin typeface="Arial" pitchFamily="34" charset="0"/>
                <a:cs typeface="Arial" pitchFamily="34" charset="0"/>
              </a:rPr>
              <a:t>Το UDP </a:t>
            </a:r>
            <a:r>
              <a:rPr lang="el-GR" sz="2200" b="1" dirty="0" smtClean="0">
                <a:latin typeface="Arial" pitchFamily="34" charset="0"/>
                <a:cs typeface="Arial" pitchFamily="34" charset="0"/>
              </a:rPr>
              <a:t>δεν εξασφαλίζει αξιόπιστη </a:t>
            </a:r>
            <a:r>
              <a:rPr lang="el-GR" sz="2200" dirty="0" smtClean="0">
                <a:latin typeface="Arial" pitchFamily="34" charset="0"/>
                <a:cs typeface="Arial" pitchFamily="34" charset="0"/>
              </a:rPr>
              <a:t>μετάδοση δεδομένων. Τα πακέτα </a:t>
            </a:r>
            <a:r>
              <a:rPr lang="el-GR" sz="2200" dirty="0" smtClean="0">
                <a:latin typeface="Arial" pitchFamily="34" charset="0"/>
                <a:cs typeface="Arial" pitchFamily="34" charset="0"/>
              </a:rPr>
              <a:t>είναι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200" dirty="0" smtClean="0">
                <a:latin typeface="Arial" pitchFamily="34" charset="0"/>
                <a:cs typeface="Arial" pitchFamily="34" charset="0"/>
              </a:rPr>
              <a:t>αυτοδύναμα </a:t>
            </a:r>
            <a:r>
              <a:rPr lang="el-GR" sz="2200" dirty="0" smtClean="0">
                <a:latin typeface="Arial" pitchFamily="34" charset="0"/>
                <a:cs typeface="Arial" pitchFamily="34" charset="0"/>
              </a:rPr>
              <a:t>και δεν παρέχεται αναμετάδοση σε περίπτωση απώλειας ή </a:t>
            </a:r>
            <a:r>
              <a:rPr lang="el-GR" sz="2200" dirty="0" smtClean="0">
                <a:latin typeface="Arial" pitchFamily="34" charset="0"/>
                <a:cs typeface="Arial" pitchFamily="34" charset="0"/>
              </a:rPr>
              <a:t>καταστροφής πακέτων</a:t>
            </a:r>
            <a:endParaRPr lang="en-US" sz="2200" dirty="0" smtClean="0">
              <a:latin typeface="Arial" pitchFamily="34" charset="0"/>
              <a:cs typeface="Arial" pitchFamily="34" charset="0"/>
            </a:endParaRPr>
          </a:p>
          <a:p>
            <a:r>
              <a:rPr lang="el-GR" sz="2200" dirty="0" smtClean="0">
                <a:latin typeface="Arial" pitchFamily="34" charset="0"/>
                <a:cs typeface="Arial" pitchFamily="34" charset="0"/>
              </a:rPr>
              <a:t>Η επικεφαλίδα </a:t>
            </a:r>
            <a:r>
              <a:rPr lang="el-GR" sz="2200" dirty="0" smtClean="0">
                <a:latin typeface="Arial" pitchFamily="34" charset="0"/>
                <a:cs typeface="Arial" pitchFamily="34" charset="0"/>
              </a:rPr>
              <a:t>του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200" dirty="0" smtClean="0">
                <a:latin typeface="Arial" pitchFamily="34" charset="0"/>
                <a:cs typeface="Arial" pitchFamily="34" charset="0"/>
              </a:rPr>
              <a:t>είναι </a:t>
            </a:r>
            <a:r>
              <a:rPr lang="el-GR" sz="2200" dirty="0" smtClean="0">
                <a:latin typeface="Arial" pitchFamily="34" charset="0"/>
                <a:cs typeface="Arial" pitchFamily="34" charset="0"/>
              </a:rPr>
              <a:t>μόνο </a:t>
            </a:r>
            <a:r>
              <a:rPr lang="el-GR" sz="2200" b="1" dirty="0" smtClean="0">
                <a:latin typeface="Arial" pitchFamily="34" charset="0"/>
                <a:cs typeface="Arial" pitchFamily="34" charset="0"/>
              </a:rPr>
              <a:t>8 οκτάδες</a:t>
            </a:r>
            <a:r>
              <a:rPr lang="el-GR" sz="2200" dirty="0" smtClean="0">
                <a:latin typeface="Arial" pitchFamily="34" charset="0"/>
                <a:cs typeface="Arial" pitchFamily="34" charset="0"/>
              </a:rPr>
              <a:t>, άρα διαθέτει περισσότερο χώρο για να μεταφέρει </a:t>
            </a:r>
            <a:r>
              <a:rPr lang="el-GR" sz="2200" dirty="0" smtClean="0">
                <a:latin typeface="Arial" pitchFamily="34" charset="0"/>
                <a:cs typeface="Arial" pitchFamily="34" charset="0"/>
              </a:rPr>
              <a:t>χρήσιμα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200" dirty="0" smtClean="0">
                <a:latin typeface="Arial" pitchFamily="34" charset="0"/>
                <a:cs typeface="Arial" pitchFamily="34" charset="0"/>
              </a:rPr>
              <a:t>δεδομένα</a:t>
            </a:r>
            <a:endParaRPr lang="el-GR" sz="22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el-GR" sz="2400" dirty="0" smtClean="0">
                <a:latin typeface="Arial" pitchFamily="34" charset="0"/>
                <a:cs typeface="Arial" pitchFamily="34" charset="0"/>
              </a:rPr>
              <a:t>4.1.2 Πρωτόκολλο UDP - Δομή πακέτου </a:t>
            </a:r>
            <a:endParaRPr lang="el-GR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Δομή πακέτου </a:t>
            </a:r>
            <a:r>
              <a:rPr lang="en-US" dirty="0" smtClean="0"/>
              <a:t>UDP</a:t>
            </a:r>
            <a:endParaRPr lang="el-G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412776"/>
            <a:ext cx="8415588" cy="316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400600"/>
          </a:xfrm>
        </p:spPr>
        <p:txBody>
          <a:bodyPr>
            <a:normAutofit fontScale="85000" lnSpcReduction="10000"/>
          </a:bodyPr>
          <a:lstStyle/>
          <a:p>
            <a:r>
              <a:rPr lang="el-GR" sz="2200" dirty="0" smtClean="0">
                <a:latin typeface="Arial" pitchFamily="34" charset="0"/>
                <a:cs typeface="Arial" pitchFamily="34" charset="0"/>
              </a:rPr>
              <a:t>το UDP χρησιμοποιείται σε εφαρμογές όπου </a:t>
            </a:r>
            <a:r>
              <a:rPr lang="el-GR" sz="2200" b="1" dirty="0" smtClean="0">
                <a:latin typeface="Arial" pitchFamily="34" charset="0"/>
                <a:cs typeface="Arial" pitchFamily="34" charset="0"/>
              </a:rPr>
              <a:t>δεν έχει τόση σημασία η πληρότητα της μεταφοράς</a:t>
            </a:r>
            <a:r>
              <a:rPr lang="el-GR" sz="2200" dirty="0" smtClean="0">
                <a:latin typeface="Arial" pitchFamily="34" charset="0"/>
                <a:cs typeface="Arial" pitchFamily="34" charset="0"/>
              </a:rPr>
              <a:t> των δεδομένων σε σύγκριση με την ταχύτητα που θα </a:t>
            </a:r>
            <a:r>
              <a:rPr lang="el-GR" sz="2200" dirty="0" smtClean="0">
                <a:latin typeface="Arial" pitchFamily="34" charset="0"/>
                <a:cs typeface="Arial" pitchFamily="34" charset="0"/>
              </a:rPr>
              <a:t>παραληφθούν</a:t>
            </a:r>
            <a:endParaRPr lang="en-US" sz="22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Τέτοιες 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εφαρμογές είναι: </a:t>
            </a:r>
          </a:p>
          <a:p>
            <a:r>
              <a:rPr lang="el-GR" sz="2400" dirty="0" smtClean="0">
                <a:latin typeface="Arial" pitchFamily="34" charset="0"/>
                <a:cs typeface="Arial" pitchFamily="34" charset="0"/>
              </a:rPr>
              <a:t>αυτές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οι οποίες μεταδίδουν σε 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πραγματικό χρόνο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ροές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video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και ήχου (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real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time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audio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videο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), όπως IPTV,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VoIP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. Εδώ μας ενδιαφέρει τα δεδομένα να φτάνουν τη σωστή χρονική στιγμή. </a:t>
            </a:r>
            <a:r>
              <a:rPr lang="el-GR" sz="2400" i="1" dirty="0" smtClean="0">
                <a:latin typeface="Arial" pitchFamily="34" charset="0"/>
                <a:cs typeface="Arial" pitchFamily="34" charset="0"/>
              </a:rPr>
              <a:t>Οποιαδήποτε απώλειά τους μας επηρεάζει μόνο στην ποιότητα του αναπαραγόμενου σήματος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r>
              <a:rPr lang="el-GR" sz="2400" b="1" dirty="0" err="1" smtClean="0">
                <a:latin typeface="Arial" pitchFamily="34" charset="0"/>
                <a:cs typeface="Arial" pitchFamily="34" charset="0"/>
              </a:rPr>
              <a:t>Servers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οι οποίοι απαντούν σε μικρά αιτήματα ενός τεράστιου αριθμού από πελάτες/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clients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, όπως στα 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δικτυακά </a:t>
            </a:r>
            <a:r>
              <a:rPr lang="el-GR" sz="2400" b="1" dirty="0" err="1" smtClean="0">
                <a:latin typeface="Arial" pitchFamily="34" charset="0"/>
                <a:cs typeface="Arial" pitchFamily="34" charset="0"/>
              </a:rPr>
              <a:t>online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 παιχνίδια.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Οι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Servers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, χρησιμοποιώντας UDP, δεν απασχολούνται με το να ελέγχουν την κατάσταση της κάθε σύνδεσης και έτσι μπορούν να εξυπηρετήσουν ένα πολύ μεγαλύτερο αριθμό χρηστών σε αντίθεση με το αν χρησιμοποιούσαν TCP. 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l-GR" sz="2400" dirty="0" smtClean="0">
                <a:latin typeface="Arial" pitchFamily="34" charset="0"/>
                <a:cs typeface="Arial" pitchFamily="34" charset="0"/>
              </a:rPr>
              <a:t>Παρόλα αυτά αν απαιτείται να λυθούν και θέματα αξιοπιστίας, ελέγχου ροής, τεμαχισμού των πακέτων κ.λπ., τότε αναλαμβάνει το 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επίπεδο εφαρμογής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να διαχειριστεί αυτά τα ζητήματα. </a:t>
            </a:r>
          </a:p>
          <a:p>
            <a:endParaRPr lang="el-GR" sz="2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el-GR" sz="2800" dirty="0" smtClean="0"/>
              <a:t>Που χρησιμοποιείται το </a:t>
            </a:r>
            <a:r>
              <a:rPr lang="en-US" sz="2800" dirty="0" smtClean="0"/>
              <a:t>UDP</a:t>
            </a:r>
            <a:endParaRPr lang="el-GR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457200" y="1481328"/>
            <a:ext cx="8435280" cy="4972008"/>
          </a:xfrm>
        </p:spPr>
        <p:txBody>
          <a:bodyPr>
            <a:normAutofit/>
          </a:bodyPr>
          <a:lstStyle/>
          <a:p>
            <a:r>
              <a:rPr lang="el-GR" dirty="0" smtClean="0">
                <a:latin typeface="Arial" pitchFamily="34" charset="0"/>
                <a:cs typeface="Arial" pitchFamily="34" charset="0"/>
              </a:rPr>
              <a:t>Οι </a:t>
            </a:r>
            <a:r>
              <a:rPr lang="el-GR" b="1" dirty="0" smtClean="0">
                <a:latin typeface="Arial" pitchFamily="34" charset="0"/>
                <a:cs typeface="Arial" pitchFamily="34" charset="0"/>
              </a:rPr>
              <a:t>δικτυακές εφαρμογές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 (ΗΥ, έξυπνες συσκευές κλπ)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επικοινωνούν ανταλλάσσοντας μηνύματα δεδομένων </a:t>
            </a:r>
          </a:p>
          <a:p>
            <a:r>
              <a:rPr lang="el-GR" dirty="0" smtClean="0">
                <a:latin typeface="Arial" pitchFamily="34" charset="0"/>
                <a:cs typeface="Arial" pitchFamily="34" charset="0"/>
              </a:rPr>
              <a:t>Το επίπεδο </a:t>
            </a:r>
            <a:r>
              <a:rPr lang="el-GR" b="1" dirty="0" smtClean="0">
                <a:latin typeface="Arial" pitchFamily="34" charset="0"/>
                <a:cs typeface="Arial" pitchFamily="34" charset="0"/>
              </a:rPr>
              <a:t>μεταφοράς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1"/>
            <a:r>
              <a:rPr lang="el-GR" dirty="0" smtClean="0">
                <a:latin typeface="Arial" pitchFamily="34" charset="0"/>
                <a:cs typeface="Arial" pitchFamily="34" charset="0"/>
              </a:rPr>
              <a:t>παρέχει τις διαδικασίες για την </a:t>
            </a:r>
            <a:r>
              <a:rPr lang="el-GR" b="1" dirty="0" smtClean="0">
                <a:latin typeface="Arial" pitchFamily="34" charset="0"/>
                <a:cs typeface="Arial" pitchFamily="34" charset="0"/>
              </a:rPr>
              <a:t>μεταφορά μηνυμάτων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με διαφανή τρόπο από τις </a:t>
            </a:r>
            <a:r>
              <a:rPr lang="el-GR" b="1" dirty="0" smtClean="0">
                <a:latin typeface="Arial" pitchFamily="34" charset="0"/>
                <a:cs typeface="Arial" pitchFamily="34" charset="0"/>
              </a:rPr>
              <a:t>δικτυακές εφαρμογές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που παράγουν τα μηνύματα αυτά</a:t>
            </a:r>
          </a:p>
          <a:p>
            <a:pPr lvl="1"/>
            <a:r>
              <a:rPr lang="el-GR" dirty="0" smtClean="0">
                <a:latin typeface="Arial" pitchFamily="34" charset="0"/>
                <a:cs typeface="Arial" pitchFamily="34" charset="0"/>
              </a:rPr>
              <a:t>είναι υπεύθυνο για την </a:t>
            </a:r>
            <a:r>
              <a:rPr lang="el-GR" b="1" dirty="0" smtClean="0">
                <a:latin typeface="Arial" pitchFamily="34" charset="0"/>
                <a:cs typeface="Arial" pitchFamily="34" charset="0"/>
              </a:rPr>
              <a:t>επικοινωνία των δεδομένων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που λαμβάνονται από το επίπεδο εφαρμογής μεταξύ του υπολογιστή </a:t>
            </a:r>
            <a:r>
              <a:rPr lang="el-GR" b="1" dirty="0" smtClean="0">
                <a:latin typeface="Arial" pitchFamily="34" charset="0"/>
                <a:cs typeface="Arial" pitchFamily="34" charset="0"/>
              </a:rPr>
              <a:t>αφετηρίας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 και του υπολογιστή </a:t>
            </a:r>
            <a:r>
              <a:rPr lang="el-GR" b="1" dirty="0" smtClean="0">
                <a:latin typeface="Arial" pitchFamily="34" charset="0"/>
                <a:cs typeface="Arial" pitchFamily="34" charset="0"/>
              </a:rPr>
              <a:t>προορισμού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 ή αλλιώς επικοινωνία από-άκρο-σε-άκρο (</a:t>
            </a:r>
            <a:r>
              <a:rPr lang="el-GR" dirty="0" err="1" smtClean="0">
                <a:latin typeface="Arial" pitchFamily="34" charset="0"/>
                <a:cs typeface="Arial" pitchFamily="34" charset="0"/>
              </a:rPr>
              <a:t>end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el-GR" dirty="0" err="1" smtClean="0">
                <a:latin typeface="Arial" pitchFamily="34" charset="0"/>
                <a:cs typeface="Arial" pitchFamily="34" charset="0"/>
              </a:rPr>
              <a:t>to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el-GR" dirty="0" err="1" smtClean="0">
                <a:latin typeface="Arial" pitchFamily="34" charset="0"/>
                <a:cs typeface="Arial" pitchFamily="34" charset="0"/>
              </a:rPr>
              <a:t>end</a:t>
            </a:r>
            <a:endParaRPr lang="el-GR" dirty="0" smtClean="0">
              <a:latin typeface="Arial" pitchFamily="34" charset="0"/>
              <a:cs typeface="Arial" pitchFamily="34" charset="0"/>
            </a:endParaRP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l-G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dirty="0" smtClean="0">
                <a:latin typeface="Arial" pitchFamily="34" charset="0"/>
                <a:cs typeface="Arial" pitchFamily="34" charset="0"/>
              </a:rPr>
              <a:t>4.1 Πρωτόκολλα προσανατολισμένα </a:t>
            </a:r>
            <a:br>
              <a:rPr lang="el-GR" sz="2800" dirty="0" smtClean="0">
                <a:latin typeface="Arial" pitchFamily="34" charset="0"/>
                <a:cs typeface="Arial" pitchFamily="34" charset="0"/>
              </a:rPr>
            </a:br>
            <a:r>
              <a:rPr lang="el-GR" sz="2800" dirty="0" smtClean="0">
                <a:latin typeface="Arial" pitchFamily="34" charset="0"/>
                <a:cs typeface="Arial" pitchFamily="34" charset="0"/>
              </a:rPr>
              <a:t>στη σύνδεση –χωρίς σύνδεση</a:t>
            </a:r>
            <a:endParaRPr lang="el-GR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5400600"/>
          </a:xfrm>
        </p:spPr>
        <p:txBody>
          <a:bodyPr>
            <a:normAutofit/>
          </a:bodyPr>
          <a:lstStyle/>
          <a:p>
            <a:r>
              <a:rPr lang="el-GR" b="1" u="sng" dirty="0" smtClean="0">
                <a:latin typeface="Arial" pitchFamily="34" charset="0"/>
                <a:cs typeface="Arial" pitchFamily="34" charset="0"/>
              </a:rPr>
              <a:t>Με Σύνδεση </a:t>
            </a:r>
          </a:p>
          <a:p>
            <a:pPr lvl="1"/>
            <a:r>
              <a:rPr lang="el-GR" dirty="0" smtClean="0">
                <a:latin typeface="Arial" pitchFamily="34" charset="0"/>
                <a:cs typeface="Arial" pitchFamily="34" charset="0"/>
              </a:rPr>
              <a:t>όπου αρχικά γίνεται εγκατάσταση </a:t>
            </a:r>
            <a:r>
              <a:rPr lang="el-GR" b="1" dirty="0" smtClean="0">
                <a:latin typeface="Arial" pitchFamily="34" charset="0"/>
                <a:cs typeface="Arial" pitchFamily="34" charset="0"/>
              </a:rPr>
              <a:t>σύνδεσης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 και ένα πρόγραμμα στον υπολογιστή αφετηρίας </a:t>
            </a:r>
            <a:r>
              <a:rPr lang="el-GR" b="1" dirty="0" smtClean="0">
                <a:latin typeface="Arial" pitchFamily="34" charset="0"/>
                <a:cs typeface="Arial" pitchFamily="34" charset="0"/>
              </a:rPr>
              <a:t>συνομιλεί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 με ένα παρόμοιο πρόγραμμα του υπολογιστή προορισμού </a:t>
            </a:r>
          </a:p>
          <a:p>
            <a:pPr lvl="1"/>
            <a:r>
              <a:rPr lang="el-GR" dirty="0" smtClean="0">
                <a:latin typeface="Arial" pitchFamily="34" charset="0"/>
                <a:cs typeface="Arial" pitchFamily="34" charset="0"/>
              </a:rPr>
              <a:t>οι </a:t>
            </a:r>
            <a:r>
              <a:rPr lang="el-GR" b="1" dirty="0" smtClean="0">
                <a:latin typeface="Arial" pitchFamily="34" charset="0"/>
                <a:cs typeface="Arial" pitchFamily="34" charset="0"/>
              </a:rPr>
              <a:t>πληροφορίες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 της εγκατεστημένης σύνδεσης αποθηκεύονται στις </a:t>
            </a:r>
            <a:r>
              <a:rPr lang="el-GR" b="1" dirty="0" smtClean="0">
                <a:latin typeface="Arial" pitchFamily="34" charset="0"/>
                <a:cs typeface="Arial" pitchFamily="34" charset="0"/>
              </a:rPr>
              <a:t>επικεφαλίδες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 του μηνύματος και στα </a:t>
            </a:r>
            <a:r>
              <a:rPr lang="el-GR" b="1" dirty="0" smtClean="0">
                <a:latin typeface="Arial" pitchFamily="34" charset="0"/>
                <a:cs typeface="Arial" pitchFamily="34" charset="0"/>
              </a:rPr>
              <a:t>μηνύματα ελέγχου   </a:t>
            </a:r>
          </a:p>
          <a:p>
            <a:r>
              <a:rPr lang="el-GR" b="1" u="sng" dirty="0" smtClean="0">
                <a:latin typeface="Arial" pitchFamily="34" charset="0"/>
                <a:cs typeface="Arial" pitchFamily="34" charset="0"/>
              </a:rPr>
              <a:t>Χωρίς Σύνδεση </a:t>
            </a:r>
          </a:p>
          <a:p>
            <a:pPr lvl="1"/>
            <a:r>
              <a:rPr lang="el-GR" dirty="0" smtClean="0">
                <a:latin typeface="Arial" pitchFamily="34" charset="0"/>
                <a:cs typeface="Arial" pitchFamily="34" charset="0"/>
              </a:rPr>
              <a:t>το πρόγραμμα στην αφετηρία μεταδίδει </a:t>
            </a:r>
            <a:r>
              <a:rPr lang="el-GR" b="1" dirty="0" smtClean="0">
                <a:latin typeface="Arial" pitchFamily="34" charset="0"/>
                <a:cs typeface="Arial" pitchFamily="34" charset="0"/>
              </a:rPr>
              <a:t>άμεσα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 τα δεδομένα στο πρόγραμμα προορισμού </a:t>
            </a:r>
            <a:r>
              <a:rPr lang="el-GR" b="1" dirty="0" smtClean="0">
                <a:latin typeface="Arial" pitchFamily="34" charset="0"/>
                <a:cs typeface="Arial" pitchFamily="34" charset="0"/>
              </a:rPr>
              <a:t>χωρίς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 να εγκατασταθεί </a:t>
            </a:r>
            <a:r>
              <a:rPr lang="el-GR" b="1" dirty="0" smtClean="0">
                <a:latin typeface="Arial" pitchFamily="34" charset="0"/>
                <a:cs typeface="Arial" pitchFamily="34" charset="0"/>
              </a:rPr>
              <a:t>σύνδεση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 μεταξύ των κόμβων</a:t>
            </a: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179512" y="0"/>
            <a:ext cx="8640960" cy="1143000"/>
          </a:xfrm>
        </p:spPr>
        <p:txBody>
          <a:bodyPr>
            <a:normAutofit/>
          </a:bodyPr>
          <a:lstStyle/>
          <a:p>
            <a:r>
              <a:rPr lang="el-GR" sz="2800" dirty="0" smtClean="0"/>
              <a:t>Τρόποι επικοινωνίας στο επίπεδο μεταφοράς</a:t>
            </a:r>
            <a:endParaRPr lang="el-GR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251520" y="188640"/>
            <a:ext cx="8229600" cy="4525963"/>
          </a:xfrm>
        </p:spPr>
        <p:txBody>
          <a:bodyPr/>
          <a:lstStyle/>
          <a:p>
            <a:r>
              <a:rPr lang="el-GR" sz="2400" dirty="0" smtClean="0">
                <a:latin typeface="Arial" pitchFamily="34" charset="0"/>
                <a:cs typeface="Arial" pitchFamily="34" charset="0"/>
              </a:rPr>
              <a:t>Και στις δυο περιπτώσεις, τα δεδομένα που παράγονται στο επίπεδο μεταφοράς προωθούνται στην πραγματικότητα μέσα από το επίπεδο Διαδικτύου αφού ενθυλακωθούν μέσα σε πακέτα IP</a:t>
            </a:r>
            <a:endParaRPr lang="el-GR" sz="2400" b="1" u="sng" dirty="0" smtClean="0">
              <a:latin typeface="Arial" pitchFamily="34" charset="0"/>
              <a:cs typeface="Arial" pitchFamily="34" charset="0"/>
            </a:endParaRPr>
          </a:p>
          <a:p>
            <a:endParaRPr lang="el-G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772816"/>
            <a:ext cx="8820472" cy="4896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179512" y="980728"/>
            <a:ext cx="8229600" cy="4525963"/>
          </a:xfrm>
        </p:spPr>
        <p:txBody>
          <a:bodyPr/>
          <a:lstStyle/>
          <a:p>
            <a:r>
              <a:rPr lang="el-GR" b="1" i="1" dirty="0" smtClean="0">
                <a:latin typeface="Arial" pitchFamily="34" charset="0"/>
                <a:cs typeface="Arial" pitchFamily="34" charset="0"/>
              </a:rPr>
              <a:t>TCP</a:t>
            </a:r>
            <a:r>
              <a:rPr lang="el-GR" i="1" dirty="0" smtClean="0">
                <a:latin typeface="Arial" pitchFamily="34" charset="0"/>
                <a:cs typeface="Arial" pitchFamily="34" charset="0"/>
              </a:rPr>
              <a:t>,(</a:t>
            </a:r>
            <a:r>
              <a:rPr lang="el-GR" i="1" dirty="0" err="1" smtClean="0">
                <a:latin typeface="Arial" pitchFamily="34" charset="0"/>
                <a:cs typeface="Arial" pitchFamily="34" charset="0"/>
              </a:rPr>
              <a:t>Transmission</a:t>
            </a:r>
            <a:r>
              <a:rPr lang="el-GR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i="1" dirty="0" err="1" smtClean="0">
                <a:latin typeface="Arial" pitchFamily="34" charset="0"/>
                <a:cs typeface="Arial" pitchFamily="34" charset="0"/>
              </a:rPr>
              <a:t>Control</a:t>
            </a:r>
            <a:r>
              <a:rPr lang="el-GR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Protocol</a:t>
            </a:r>
            <a:r>
              <a:rPr lang="el-GR" i="1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i="1" dirty="0" smtClean="0">
                <a:latin typeface="Arial" pitchFamily="34" charset="0"/>
                <a:cs typeface="Arial" pitchFamily="34" charset="0"/>
              </a:rPr>
              <a:t>που είναι  προσανατολισμένο στη σύνδεση (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connection oriented) </a:t>
            </a:r>
            <a:endParaRPr lang="el-GR" i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b="1" i="1" dirty="0" smtClean="0">
                <a:latin typeface="Arial" pitchFamily="34" charset="0"/>
                <a:cs typeface="Arial" pitchFamily="34" charset="0"/>
              </a:rPr>
              <a:t>UDP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l-GR" i="1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User Datagram Protocol</a:t>
            </a:r>
            <a:r>
              <a:rPr lang="el-GR" i="1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i="1" dirty="0" smtClean="0">
                <a:latin typeface="Arial" pitchFamily="34" charset="0"/>
                <a:cs typeface="Arial" pitchFamily="34" charset="0"/>
              </a:rPr>
              <a:t>που είναι χωρίς σύνδεση (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connectionless)</a:t>
            </a:r>
            <a:endParaRPr lang="el-G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107504" y="0"/>
            <a:ext cx="8229600" cy="1143000"/>
          </a:xfrm>
        </p:spPr>
        <p:txBody>
          <a:bodyPr>
            <a:normAutofit/>
          </a:bodyPr>
          <a:lstStyle/>
          <a:p>
            <a:r>
              <a:rPr lang="el-GR" sz="3200" dirty="0" smtClean="0">
                <a:latin typeface="Arial" pitchFamily="34" charset="0"/>
                <a:cs typeface="Arial" pitchFamily="34" charset="0"/>
              </a:rPr>
              <a:t>Πρωτόκολλα στο επίπεδο Μεταφοράς</a:t>
            </a:r>
            <a:endParaRPr lang="el-GR" sz="3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140968"/>
            <a:ext cx="9144000" cy="3533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323528" y="980728"/>
            <a:ext cx="8229600" cy="554461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b="1" dirty="0" smtClean="0">
                <a:latin typeface="Arial" pitchFamily="34" charset="0"/>
                <a:cs typeface="Arial" pitchFamily="34" charset="0"/>
              </a:rPr>
              <a:t>Παράδειγμα αποστολή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e-mail</a:t>
            </a:r>
          </a:p>
          <a:p>
            <a:r>
              <a:rPr lang="el-GR" sz="2200" dirty="0" smtClean="0">
                <a:latin typeface="Arial" pitchFamily="34" charset="0"/>
                <a:cs typeface="Arial" pitchFamily="34" charset="0"/>
              </a:rPr>
              <a:t>Ο χρήστης θα γράψει το </a:t>
            </a:r>
            <a:r>
              <a:rPr lang="el-GR" sz="2200" b="1" dirty="0" smtClean="0">
                <a:latin typeface="Arial" pitchFamily="34" charset="0"/>
                <a:cs typeface="Arial" pitchFamily="34" charset="0"/>
              </a:rPr>
              <a:t>μήνυμα</a:t>
            </a:r>
            <a:r>
              <a:rPr lang="el-GR" sz="2200" dirty="0" smtClean="0">
                <a:latin typeface="Arial" pitchFamily="34" charset="0"/>
                <a:cs typeface="Arial" pitchFamily="34" charset="0"/>
              </a:rPr>
              <a:t> του στην αντίστοιχη εφαρμογή και θα συμπληρώσει την διεύθυνση ηλεκτρονικού ταχυδρομείου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200" dirty="0" smtClean="0">
                <a:latin typeface="Arial" pitchFamily="34" charset="0"/>
                <a:cs typeface="Arial" pitchFamily="34" charset="0"/>
              </a:rPr>
              <a:t>του </a:t>
            </a:r>
            <a:r>
              <a:rPr lang="el-GR" sz="2200" b="1" dirty="0" smtClean="0">
                <a:latin typeface="Arial" pitchFamily="34" charset="0"/>
                <a:cs typeface="Arial" pitchFamily="34" charset="0"/>
              </a:rPr>
              <a:t>παραλήπτη</a:t>
            </a:r>
            <a:endParaRPr lang="en-US" sz="2200" b="1" dirty="0" smtClean="0"/>
          </a:p>
          <a:p>
            <a:r>
              <a:rPr lang="el-GR" sz="2200" dirty="0" smtClean="0">
                <a:latin typeface="Arial" pitchFamily="34" charset="0"/>
                <a:cs typeface="Arial" pitchFamily="34" charset="0"/>
              </a:rPr>
              <a:t>Η διεύθυνση αυτή (μαζί με την αντίστοιχη του αποστολέα) αποτελούν μέρος της </a:t>
            </a:r>
            <a:r>
              <a:rPr lang="el-GR" sz="2200" b="1" dirty="0" smtClean="0">
                <a:latin typeface="Arial" pitchFamily="34" charset="0"/>
                <a:cs typeface="Arial" pitchFamily="34" charset="0"/>
              </a:rPr>
              <a:t>επικεφαλίδας</a:t>
            </a:r>
            <a:r>
              <a:rPr lang="el-GR" sz="2200" dirty="0" smtClean="0">
                <a:latin typeface="Arial" pitchFamily="34" charset="0"/>
                <a:cs typeface="Arial" pitchFamily="34" charset="0"/>
              </a:rPr>
              <a:t> που προστίθεται στο μήνυμα που δημιουργείται απ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o </a:t>
            </a:r>
            <a:r>
              <a:rPr lang="el-GR" sz="2200" dirty="0" smtClean="0">
                <a:latin typeface="Arial" pitchFamily="34" charset="0"/>
                <a:cs typeface="Arial" pitchFamily="34" charset="0"/>
              </a:rPr>
              <a:t>το επίπεδο εφαρμογής</a:t>
            </a:r>
            <a:endParaRPr lang="en-US" sz="2200" dirty="0" smtClean="0">
              <a:latin typeface="Arial" pitchFamily="34" charset="0"/>
              <a:cs typeface="Arial" pitchFamily="34" charset="0"/>
            </a:endParaRPr>
          </a:p>
          <a:p>
            <a:r>
              <a:rPr lang="el-GR" sz="2200" dirty="0" smtClean="0">
                <a:latin typeface="Arial" pitchFamily="34" charset="0"/>
                <a:cs typeface="Arial" pitchFamily="34" charset="0"/>
              </a:rPr>
              <a:t>Η πληροφορία παραλαμβάνεται στο </a:t>
            </a:r>
            <a:r>
              <a:rPr lang="el-GR" sz="2200" b="1" dirty="0" smtClean="0">
                <a:latin typeface="Arial" pitchFamily="34" charset="0"/>
                <a:cs typeface="Arial" pitchFamily="34" charset="0"/>
              </a:rPr>
              <a:t>επίπεδο μεταφοράς </a:t>
            </a:r>
            <a:r>
              <a:rPr lang="el-GR" sz="2200" dirty="0" smtClean="0">
                <a:latin typeface="Arial" pitchFamily="34" charset="0"/>
                <a:cs typeface="Arial" pitchFamily="34" charset="0"/>
              </a:rPr>
              <a:t>από το πρωτόκολλο ΤCP που αναλαμβάνει να μεταφέρει τα δεδομένα – πληροφορίες από το ένα άκρο στο άλλο </a:t>
            </a:r>
            <a:endParaRPr lang="en-US" sz="2200" dirty="0" smtClean="0">
              <a:latin typeface="Arial" pitchFamily="34" charset="0"/>
              <a:cs typeface="Arial" pitchFamily="34" charset="0"/>
            </a:endParaRPr>
          </a:p>
          <a:p>
            <a:r>
              <a:rPr lang="el-GR" sz="2200" dirty="0" smtClean="0">
                <a:latin typeface="Arial" pitchFamily="34" charset="0"/>
                <a:cs typeface="Arial" pitchFamily="34" charset="0"/>
              </a:rPr>
              <a:t>Έστω ότι στο παραπάνω παράδειγμα το ΤCP παραλαμβάνει από την εφαρμογή ηλεκτρονικού ταχυδρομείου </a:t>
            </a:r>
            <a:r>
              <a:rPr lang="el-GR" sz="2200" b="1" dirty="0" smtClean="0">
                <a:latin typeface="Arial" pitchFamily="34" charset="0"/>
                <a:cs typeface="Arial" pitchFamily="34" charset="0"/>
              </a:rPr>
              <a:t>δεδομένα μεγέθους 6000 </a:t>
            </a:r>
            <a:r>
              <a:rPr lang="el-GR" sz="2200" b="1" dirty="0" err="1" smtClean="0">
                <a:latin typeface="Arial" pitchFamily="34" charset="0"/>
                <a:cs typeface="Arial" pitchFamily="34" charset="0"/>
              </a:rPr>
              <a:t>octets</a:t>
            </a:r>
            <a:r>
              <a:rPr lang="el-GR" sz="2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(bytes)</a:t>
            </a:r>
          </a:p>
          <a:p>
            <a:endParaRPr lang="el-GR" sz="2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el-GR" sz="3200" dirty="0" smtClean="0">
                <a:latin typeface="Arial" pitchFamily="34" charset="0"/>
                <a:cs typeface="Arial" pitchFamily="34" charset="0"/>
              </a:rPr>
              <a:t>4.1.1 Πρωτόκολλο TCP - Δομή πακέτου</a:t>
            </a:r>
            <a:endParaRPr lang="el-GR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457200" y="1481328"/>
            <a:ext cx="8435280" cy="4525963"/>
          </a:xfrm>
        </p:spPr>
        <p:txBody>
          <a:bodyPr>
            <a:normAutofit fontScale="92500" lnSpcReduction="10000"/>
          </a:bodyPr>
          <a:lstStyle/>
          <a:p>
            <a:r>
              <a:rPr lang="el-GR" sz="2400" dirty="0" smtClean="0">
                <a:latin typeface="Arial" pitchFamily="34" charset="0"/>
                <a:cs typeface="Arial" pitchFamily="34" charset="0"/>
              </a:rPr>
              <a:t>Ελέγχει το δίκτυο και διαπιστώνει ότι δεν μπορεί να διαχειριστεί πακέτα μεγαλύτερα από 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600 </a:t>
            </a:r>
            <a:r>
              <a:rPr lang="el-GR" sz="2400" b="1" dirty="0" err="1" smtClean="0">
                <a:latin typeface="Arial" pitchFamily="34" charset="0"/>
                <a:cs typeface="Arial" pitchFamily="34" charset="0"/>
              </a:rPr>
              <a:t>octets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. Στην πραγματικότητα τα δύο άκρα δηλώνουν το </a:t>
            </a:r>
            <a:r>
              <a:rPr lang="el-GR" sz="2400" u="sng" dirty="0" smtClean="0">
                <a:latin typeface="Arial" pitchFamily="34" charset="0"/>
                <a:cs typeface="Arial" pitchFamily="34" charset="0"/>
              </a:rPr>
              <a:t>μεγαλύτερο μέγεθος που μπορούν να διαχειριστούν</a:t>
            </a:r>
            <a:endParaRPr lang="el-GR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l-GR" sz="2400" dirty="0" smtClean="0">
                <a:latin typeface="Arial" pitchFamily="34" charset="0"/>
                <a:cs typeface="Arial" pitchFamily="34" charset="0"/>
              </a:rPr>
              <a:t>Για να αντιμετωπιστεί η κατάσταση το αρχικό πακέτο 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διασπάται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σε 10 μικρότερα των 600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octets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και αποστέλλονται ανεξάρτητα από το ένα άκρο στο άλλο </a:t>
            </a:r>
          </a:p>
          <a:p>
            <a:r>
              <a:rPr lang="el-GR" sz="2400" dirty="0" smtClean="0">
                <a:latin typeface="Arial" pitchFamily="34" charset="0"/>
                <a:cs typeface="Arial" pitchFamily="34" charset="0"/>
              </a:rPr>
              <a:t>Τα μικρότερα αυτά κομμάτια συμφωνημένου μεγέθους στο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TCP,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ονομάζονται 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Τμήματα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segments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)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l-GR" sz="2400" dirty="0" smtClean="0">
                <a:latin typeface="Arial" pitchFamily="34" charset="0"/>
                <a:cs typeface="Arial" pitchFamily="34" charset="0"/>
              </a:rPr>
              <a:t>Στο Τμήμα μεταξύ των δύο άκρων μπορεί να χωρά ολόκληρο το πακέτο, οπότε 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δεν θα χρειαστεί να διασπαστεί </a:t>
            </a:r>
          </a:p>
          <a:p>
            <a:r>
              <a:rPr lang="el-GR" sz="2400" dirty="0" smtClean="0">
                <a:latin typeface="Arial" pitchFamily="34" charset="0"/>
                <a:cs typeface="Arial" pitchFamily="34" charset="0"/>
              </a:rPr>
              <a:t>Όταν τα τμήματα φτάσουν στο άλλο άκρο θα 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επανασυνδεθούν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για να σχηματίσουν το αρχικό μήνυμα των 6000 οκτάδων</a:t>
            </a:r>
          </a:p>
          <a:p>
            <a:endParaRPr lang="el-GR" sz="22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457200" y="1481328"/>
            <a:ext cx="8435280" cy="4900000"/>
          </a:xfrm>
        </p:spPr>
        <p:txBody>
          <a:bodyPr>
            <a:normAutofit fontScale="92500"/>
          </a:bodyPr>
          <a:lstStyle/>
          <a:p>
            <a:r>
              <a:rPr lang="el-GR" dirty="0" smtClean="0">
                <a:latin typeface="Arial" pitchFamily="34" charset="0"/>
                <a:cs typeface="Arial" pitchFamily="34" charset="0"/>
              </a:rPr>
              <a:t>Ένα ακόμα πρόβλημα που προκύπτει και πρέπει να λυθεί από το πρωτόκολλο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TCP,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είναι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ο διαχωρισμός των δεδομένων της κάθε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σύνδεσης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l-GR" dirty="0" smtClean="0">
                <a:latin typeface="Arial" pitchFamily="34" charset="0"/>
                <a:cs typeface="Arial" pitchFamily="34" charset="0"/>
              </a:rPr>
              <a:t>ανά πάσα στιγμή ένας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υπολογιστής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– πελάτης μπορεί να είναι συνδεδεμένος με πολλαπλές συνδέσεις σε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ένα εξυπηρετητή</a:t>
            </a:r>
          </a:p>
          <a:p>
            <a:r>
              <a:rPr lang="el-GR" dirty="0" smtClean="0">
                <a:latin typeface="Arial" pitchFamily="34" charset="0"/>
                <a:cs typeface="Arial" pitchFamily="34" charset="0"/>
              </a:rPr>
              <a:t>Όσο αφορά το TCP υπάρχει ένα είδος </a:t>
            </a:r>
            <a:r>
              <a:rPr lang="el-GR" b="1" i="1" dirty="0" smtClean="0">
                <a:latin typeface="Arial" pitchFamily="34" charset="0"/>
                <a:cs typeface="Arial" pitchFamily="34" charset="0"/>
              </a:rPr>
              <a:t>πολυπλεξίας</a:t>
            </a:r>
            <a:r>
              <a:rPr lang="el-GR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i="1" dirty="0" smtClean="0">
                <a:latin typeface="Arial" pitchFamily="34" charset="0"/>
                <a:cs typeface="Arial" pitchFamily="34" charset="0"/>
              </a:rPr>
              <a:t>δηλ</a:t>
            </a:r>
            <a:r>
              <a:rPr lang="el-GR" i="1" dirty="0" smtClean="0">
                <a:latin typeface="Arial" pitchFamily="34" charset="0"/>
                <a:cs typeface="Arial" pitchFamily="34" charset="0"/>
              </a:rPr>
              <a:t>. η δυνατότητα </a:t>
            </a:r>
            <a:r>
              <a:rPr lang="el-GR" i="1" dirty="0" smtClean="0">
                <a:latin typeface="Arial" pitchFamily="34" charset="0"/>
                <a:cs typeface="Arial" pitchFamily="34" charset="0"/>
              </a:rPr>
              <a:t>πολλές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διεργασίες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μέσα στον ίδιο τερματικό κόμβο (</a:t>
            </a:r>
            <a:r>
              <a:rPr lang="el-GR" dirty="0" err="1" smtClean="0">
                <a:latin typeface="Arial" pitchFamily="34" charset="0"/>
                <a:cs typeface="Arial" pitchFamily="34" charset="0"/>
              </a:rPr>
              <a:t>host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) να χρησιμοποιούν τις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υπηρεσίες του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πρωτοκόλλου </a:t>
            </a:r>
            <a:r>
              <a:rPr lang="el-GR" i="1" dirty="0" smtClean="0">
                <a:latin typeface="Arial" pitchFamily="34" charset="0"/>
                <a:cs typeface="Arial" pitchFamily="34" charset="0"/>
              </a:rPr>
              <a:t>ταυτόχρονα</a:t>
            </a:r>
          </a:p>
          <a:p>
            <a:r>
              <a:rPr lang="el-GR" dirty="0" smtClean="0">
                <a:latin typeface="Arial" pitchFamily="34" charset="0"/>
                <a:cs typeface="Arial" pitchFamily="34" charset="0"/>
              </a:rPr>
              <a:t>Η δυνατότητα αυτή εξασφαλίζεται με τα πεδία </a:t>
            </a:r>
            <a:r>
              <a:rPr lang="el-GR" i="1" dirty="0" smtClean="0">
                <a:latin typeface="Arial" pitchFamily="34" charset="0"/>
                <a:cs typeface="Arial" pitchFamily="34" charset="0"/>
              </a:rPr>
              <a:t>Θύρας Προέλευσης </a:t>
            </a:r>
            <a:r>
              <a:rPr lang="el-GR" i="1" dirty="0" smtClean="0">
                <a:latin typeface="Arial" pitchFamily="34" charset="0"/>
                <a:cs typeface="Arial" pitchFamily="34" charset="0"/>
              </a:rPr>
              <a:t>και Θύρας </a:t>
            </a:r>
            <a:r>
              <a:rPr lang="el-GR" i="1" dirty="0" smtClean="0">
                <a:latin typeface="Arial" pitchFamily="34" charset="0"/>
                <a:cs typeface="Arial" pitchFamily="34" charset="0"/>
              </a:rPr>
              <a:t>Προορισμού</a:t>
            </a:r>
          </a:p>
          <a:p>
            <a:endParaRPr lang="el-G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sz="2200" dirty="0" smtClean="0">
                <a:latin typeface="Arial" pitchFamily="34" charset="0"/>
                <a:cs typeface="Arial" pitchFamily="34" charset="0"/>
              </a:rPr>
              <a:t>Το TCP στην φάση της επανασύνδεσης του αρχικού μηνύματος πρέπει να γνωρίζει ποια είναι η </a:t>
            </a:r>
            <a:r>
              <a:rPr lang="el-GR" sz="2200" b="1" dirty="0" smtClean="0">
                <a:latin typeface="Arial" pitchFamily="34" charset="0"/>
                <a:cs typeface="Arial" pitchFamily="34" charset="0"/>
              </a:rPr>
              <a:t>προέλευση</a:t>
            </a:r>
            <a:r>
              <a:rPr lang="el-GR" sz="22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l-GR" sz="2200" dirty="0" err="1" smtClean="0">
                <a:latin typeface="Arial" pitchFamily="34" charset="0"/>
                <a:cs typeface="Arial" pitchFamily="34" charset="0"/>
              </a:rPr>
              <a:t>source</a:t>
            </a:r>
            <a:r>
              <a:rPr lang="el-GR" sz="2200" dirty="0" smtClean="0">
                <a:latin typeface="Arial" pitchFamily="34" charset="0"/>
                <a:cs typeface="Arial" pitchFamily="34" charset="0"/>
              </a:rPr>
              <a:t>) του μηνύματος και ποιος ο </a:t>
            </a:r>
            <a:r>
              <a:rPr lang="el-GR" sz="2200" b="1" dirty="0" smtClean="0">
                <a:latin typeface="Arial" pitchFamily="34" charset="0"/>
                <a:cs typeface="Arial" pitchFamily="34" charset="0"/>
              </a:rPr>
              <a:t>προορισμός</a:t>
            </a:r>
            <a:r>
              <a:rPr lang="el-GR" sz="22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l-GR" sz="2200" dirty="0" err="1" smtClean="0">
                <a:latin typeface="Arial" pitchFamily="34" charset="0"/>
                <a:cs typeface="Arial" pitchFamily="34" charset="0"/>
              </a:rPr>
              <a:t>destination</a:t>
            </a:r>
            <a:r>
              <a:rPr lang="el-GR" sz="22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>
              <a:buNone/>
            </a:pPr>
            <a:endParaRPr lang="el-GR" sz="2200" dirty="0" smtClean="0">
              <a:latin typeface="Arial" pitchFamily="34" charset="0"/>
              <a:cs typeface="Arial" pitchFamily="34" charset="0"/>
            </a:endParaRPr>
          </a:p>
          <a:p>
            <a:r>
              <a:rPr lang="el-GR" sz="2200" dirty="0" smtClean="0">
                <a:latin typeface="Arial" pitchFamily="34" charset="0"/>
                <a:cs typeface="Arial" pitchFamily="34" charset="0"/>
              </a:rPr>
              <a:t>Έτσι το TCP εξασφαλίζει την </a:t>
            </a:r>
            <a:r>
              <a:rPr lang="el-GR" sz="2200" b="1" dirty="0" smtClean="0">
                <a:latin typeface="Arial" pitchFamily="34" charset="0"/>
                <a:cs typeface="Arial" pitchFamily="34" charset="0"/>
              </a:rPr>
              <a:t>Αξιοπιστία της σύνδεσης </a:t>
            </a:r>
            <a:r>
              <a:rPr lang="el-GR" sz="2200" dirty="0" smtClean="0">
                <a:latin typeface="Arial" pitchFamily="34" charset="0"/>
                <a:cs typeface="Arial" pitchFamily="34" charset="0"/>
              </a:rPr>
              <a:t>με</a:t>
            </a:r>
            <a:r>
              <a:rPr lang="el-GR" sz="2200" b="1" dirty="0" smtClean="0">
                <a:latin typeface="Arial" pitchFamily="34" charset="0"/>
                <a:cs typeface="Arial" pitchFamily="34" charset="0"/>
              </a:rPr>
              <a:t>: </a:t>
            </a:r>
          </a:p>
          <a:p>
            <a:pPr lvl="1"/>
            <a:r>
              <a:rPr lang="el-GR" sz="2000" dirty="0" smtClean="0">
                <a:latin typeface="Arial" pitchFamily="34" charset="0"/>
                <a:cs typeface="Arial" pitchFamily="34" charset="0"/>
              </a:rPr>
              <a:t>Την </a:t>
            </a:r>
            <a:r>
              <a:rPr lang="el-GR" sz="2000" b="1" dirty="0" smtClean="0">
                <a:latin typeface="Arial" pitchFamily="34" charset="0"/>
                <a:cs typeface="Arial" pitchFamily="34" charset="0"/>
              </a:rPr>
              <a:t>Εγκατάσταση Σύνδεσης 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από την προέλευση στον προορισμό. </a:t>
            </a:r>
          </a:p>
          <a:p>
            <a:pPr lvl="1"/>
            <a:r>
              <a:rPr lang="el-GR" sz="2000" b="1" dirty="0" smtClean="0">
                <a:latin typeface="Arial" pitchFamily="34" charset="0"/>
                <a:cs typeface="Arial" pitchFamily="34" charset="0"/>
              </a:rPr>
              <a:t>Τεμαχίζει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τα δεδομένα αν επιβάλλεται από το 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δίκτυο</a:t>
            </a:r>
            <a:endParaRPr lang="el-GR" sz="2000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l-GR" sz="2000" b="1" dirty="0" smtClean="0">
                <a:latin typeface="Arial" pitchFamily="34" charset="0"/>
                <a:cs typeface="Arial" pitchFamily="34" charset="0"/>
              </a:rPr>
              <a:t>Επιβεβαιώνει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την παραλαβή δεδομένων. </a:t>
            </a:r>
          </a:p>
          <a:p>
            <a:pPr lvl="1"/>
            <a:r>
              <a:rPr lang="el-GR" sz="2000" b="1" dirty="0" smtClean="0">
                <a:latin typeface="Arial" pitchFamily="34" charset="0"/>
                <a:cs typeface="Arial" pitchFamily="34" charset="0"/>
              </a:rPr>
              <a:t>Τοποθετεί </a:t>
            </a:r>
            <a:r>
              <a:rPr lang="el-GR" sz="2000" b="1" dirty="0" smtClean="0">
                <a:latin typeface="Arial" pitchFamily="34" charset="0"/>
                <a:cs typeface="Arial" pitchFamily="34" charset="0"/>
              </a:rPr>
              <a:t>στη σειρά 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τα τμήματα κατά την παραλαβή </a:t>
            </a:r>
            <a:endParaRPr lang="el-GR" sz="2000" dirty="0" smtClean="0">
              <a:latin typeface="Arial" pitchFamily="34" charset="0"/>
              <a:cs typeface="Arial" pitchFamily="34" charset="0"/>
            </a:endParaRPr>
          </a:p>
          <a:p>
            <a:pPr lvl="1"/>
            <a:endParaRPr lang="el-GR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l-GR" sz="2400" dirty="0" smtClean="0">
                <a:latin typeface="Arial" pitchFamily="34" charset="0"/>
                <a:cs typeface="Arial" pitchFamily="34" charset="0"/>
              </a:rPr>
              <a:t>Όλες αυτές οι πληροφορίες που είναι απαραίτητες για τον έλεγχο και την ανασύνθεση του αρχικού μηνύματος περιέχονται στην 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επικεφαλίδα (</a:t>
            </a:r>
            <a:r>
              <a:rPr lang="el-GR" sz="2400" b="1" dirty="0" err="1" smtClean="0">
                <a:latin typeface="Arial" pitchFamily="34" charset="0"/>
                <a:cs typeface="Arial" pitchFamily="34" charset="0"/>
              </a:rPr>
              <a:t>header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) που δημιουργείται κατά τον αρχικό σχηματισμό του τμήματος </a:t>
            </a:r>
            <a:endParaRPr lang="el-GR" sz="2400" dirty="0" smtClean="0">
              <a:latin typeface="Arial" pitchFamily="34" charset="0"/>
              <a:cs typeface="Arial" pitchFamily="34" charset="0"/>
            </a:endParaRPr>
          </a:p>
          <a:p>
            <a:endParaRPr lang="el-GR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260648"/>
            <a:ext cx="5895975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Συγκέντρωση">
  <a:themeElements>
    <a:clrScheme name="Συγκέντρωση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Συγκέντρωση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Συγκέντρωση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252</TotalTime>
  <Words>1377</Words>
  <Application>Microsoft Office PowerPoint</Application>
  <PresentationFormat>Προβολή στην οθόνη (4:3)</PresentationFormat>
  <Paragraphs>91</Paragraphs>
  <Slides>17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17</vt:i4>
      </vt:variant>
    </vt:vector>
  </HeadingPairs>
  <TitlesOfParts>
    <vt:vector size="18" baseType="lpstr">
      <vt:lpstr>Συγκέντρωση</vt:lpstr>
      <vt:lpstr>Κεφάλαιο 4 Επίπεδο Μεταφοράς</vt:lpstr>
      <vt:lpstr>4.1 Πρωτόκολλα προσανατολισμένα  στη σύνδεση –χωρίς σύνδεση</vt:lpstr>
      <vt:lpstr>Τρόποι επικοινωνίας στο επίπεδο μεταφοράς</vt:lpstr>
      <vt:lpstr>Διαφάνεια 4</vt:lpstr>
      <vt:lpstr>Πρωτόκολλα στο επίπεδο Μεταφοράς</vt:lpstr>
      <vt:lpstr>4.1.1 Πρωτόκολλο TCP - Δομή πακέτου</vt:lpstr>
      <vt:lpstr>Διαφάνεια 7</vt:lpstr>
      <vt:lpstr>Διαφάνεια 8</vt:lpstr>
      <vt:lpstr>Διαφάνεια 9</vt:lpstr>
      <vt:lpstr>Δομή τμήματος TCP</vt:lpstr>
      <vt:lpstr>Πεδία επικεφαλίδας</vt:lpstr>
      <vt:lpstr>Πεδία επικεφαλίδας</vt:lpstr>
      <vt:lpstr>Πεδία επικεφαλίδας</vt:lpstr>
      <vt:lpstr>TCP</vt:lpstr>
      <vt:lpstr>4.1.2 Πρωτόκολλο UDP - Δομή πακέτου </vt:lpstr>
      <vt:lpstr>Δομή πακέτου UDP</vt:lpstr>
      <vt:lpstr>Που χρησιμοποιείται το UDP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FOTIS</dc:creator>
  <cp:lastModifiedBy>FOTIS</cp:lastModifiedBy>
  <cp:revision>31</cp:revision>
  <dcterms:created xsi:type="dcterms:W3CDTF">2017-02-17T16:20:00Z</dcterms:created>
  <dcterms:modified xsi:type="dcterms:W3CDTF">2017-02-23T20:57:20Z</dcterms:modified>
</cp:coreProperties>
</file>