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custDataLst>
    <p:tags r:id="rId1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3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19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DABA7E-2432-45E4-A02A-B27200DC82E1}" type="datetimeFigureOut">
              <a:rPr lang="el-GR" smtClean="0"/>
              <a:pPr/>
              <a:t>18/2/2017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C95B6-44B8-47BC-A242-028A6780295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19400"/>
            <a:ext cx="4191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7912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7912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524000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fld id="{576B64E0-078E-430C-9FE8-D731AF77BF39}" type="datetimeFigureOut">
              <a:rPr lang="el-GR" smtClean="0"/>
              <a:pPr/>
              <a:t>18/2/2017</a:t>
            </a:fld>
            <a:endParaRPr lang="el-G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endParaRPr lang="el-G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xxxxx@yyyyy.zz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8229600" cy="1919286"/>
          </a:xfrm>
        </p:spPr>
        <p:txBody>
          <a:bodyPr>
            <a:normAutofit/>
          </a:bodyPr>
          <a:lstStyle/>
          <a:p>
            <a:r>
              <a:rPr lang="el-GR" sz="4000" dirty="0" smtClean="0"/>
              <a:t>Κεφάλαιο </a:t>
            </a:r>
            <a:r>
              <a:rPr lang="en-US" sz="4000" dirty="0" smtClean="0"/>
              <a:t>6o</a:t>
            </a:r>
            <a:r>
              <a:rPr lang="el-GR" sz="4000" dirty="0" smtClean="0"/>
              <a:t>. Επίπεδο εφαρμογής</a:t>
            </a:r>
            <a:br>
              <a:rPr lang="el-GR" sz="4000" dirty="0" smtClean="0"/>
            </a:br>
            <a:endParaRPr lang="el-GR" sz="40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500430" y="3286124"/>
            <a:ext cx="5643570" cy="928694"/>
          </a:xfrm>
        </p:spPr>
        <p:txBody>
          <a:bodyPr/>
          <a:lstStyle/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el-GR" sz="2800" b="1" dirty="0" smtClean="0"/>
              <a:t>6.2.1 Υπηρεσία ηλεκτρονικού ταχυδρομείου E-</a:t>
            </a:r>
            <a:r>
              <a:rPr lang="el-GR" sz="2800" b="1" dirty="0" err="1" smtClean="0"/>
              <a:t>mail</a:t>
            </a:r>
            <a:r>
              <a:rPr lang="el-GR" sz="2800" b="1" dirty="0" smtClean="0"/>
              <a:t> (POP3 - IMAP/SMTP)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 smtClean="0"/>
              <a:t>Το POP3 επιτρέπει σε ένα </a:t>
            </a:r>
            <a:r>
              <a:rPr lang="el-GR" sz="2800" dirty="0" err="1" smtClean="0"/>
              <a:t>email</a:t>
            </a:r>
            <a:r>
              <a:rPr lang="en-US" sz="2800" dirty="0" smtClean="0"/>
              <a:t> </a:t>
            </a:r>
            <a:r>
              <a:rPr lang="el-GR" sz="2800" dirty="0" err="1" smtClean="0"/>
              <a:t>client</a:t>
            </a:r>
            <a:r>
              <a:rPr lang="el-GR" sz="2800" dirty="0" smtClean="0"/>
              <a:t> να “</a:t>
            </a:r>
            <a:r>
              <a:rPr lang="el-GR" sz="2800" b="1" dirty="0" smtClean="0"/>
              <a:t>κατεβάσει</a:t>
            </a:r>
            <a:r>
              <a:rPr lang="el-GR" sz="2800" dirty="0" smtClean="0"/>
              <a:t>” ένα ηλεκτρονικό μήνυμα από έναν εξυπηρετητή (</a:t>
            </a:r>
            <a:r>
              <a:rPr lang="el-GR" sz="2800" dirty="0" err="1" smtClean="0"/>
              <a:t>διακομιστή</a:t>
            </a:r>
            <a:r>
              <a:rPr lang="el-GR" sz="2800" dirty="0" smtClean="0"/>
              <a:t>)</a:t>
            </a:r>
            <a:r>
              <a:rPr lang="en-US" sz="2800" dirty="0" smtClean="0"/>
              <a:t> </a:t>
            </a:r>
            <a:r>
              <a:rPr lang="el-GR" sz="2800" dirty="0" smtClean="0"/>
              <a:t>ηλεκτρονικού ταχυδρομείου στο σταθμό εργασίας του</a:t>
            </a:r>
            <a:endParaRPr lang="en-US" sz="2800" dirty="0" smtClean="0"/>
          </a:p>
          <a:p>
            <a:r>
              <a:rPr lang="el-GR" sz="2800" dirty="0" smtClean="0"/>
              <a:t>Ρυθμίζεται να διαγράφει από τον </a:t>
            </a:r>
            <a:r>
              <a:rPr lang="en-US" sz="2800" dirty="0" smtClean="0"/>
              <a:t>email server </a:t>
            </a:r>
            <a:r>
              <a:rPr lang="el-GR" sz="2800" dirty="0" smtClean="0"/>
              <a:t>τα μηνύματα που</a:t>
            </a:r>
            <a:r>
              <a:rPr lang="en-US" sz="2800" dirty="0" smtClean="0"/>
              <a:t> </a:t>
            </a:r>
            <a:r>
              <a:rPr lang="el-GR" sz="2800" dirty="0" smtClean="0"/>
              <a:t>κατεβάζει </a:t>
            </a:r>
          </a:p>
          <a:p>
            <a:r>
              <a:rPr lang="el-GR" sz="2800" dirty="0" smtClean="0"/>
              <a:t>Το POP3 κανονικά χρησιμοποιεί τη TCP θύρα </a:t>
            </a:r>
            <a:r>
              <a:rPr lang="el-GR" sz="2800" b="1" dirty="0" smtClean="0"/>
              <a:t>110 </a:t>
            </a:r>
            <a:r>
              <a:rPr lang="el-GR" sz="2800" dirty="0" smtClean="0"/>
              <a:t>ή τη θύρα </a:t>
            </a:r>
            <a:r>
              <a:rPr lang="el-GR" sz="2800" b="1" dirty="0" smtClean="0"/>
              <a:t>995</a:t>
            </a:r>
            <a:r>
              <a:rPr lang="el-GR" sz="2800" dirty="0" smtClean="0"/>
              <a:t> για κρυπτογραφημένη επικοινωνία (SSL). 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IMAP.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14480" y="1071546"/>
            <a:ext cx="7010400" cy="5786454"/>
          </a:xfrm>
        </p:spPr>
        <p:txBody>
          <a:bodyPr/>
          <a:lstStyle/>
          <a:p>
            <a:r>
              <a:rPr lang="el-GR" sz="2400" dirty="0" smtClean="0"/>
              <a:t>Το πρωτόκολλο IMAP έχει πολλά παρόμοια χαρακτηριστικά με το POP3 αλλά και πολλές περισσότερες δυνατότητες</a:t>
            </a:r>
          </a:p>
          <a:p>
            <a:r>
              <a:rPr lang="el-GR" sz="2400" dirty="0" smtClean="0"/>
              <a:t>χρησιμοποιήσει για να κατεβάσει αλληλογραφία από ένα </a:t>
            </a:r>
            <a:r>
              <a:rPr lang="el-GR" sz="2400" dirty="0" err="1" smtClean="0"/>
              <a:t>διακομιστή</a:t>
            </a:r>
            <a:r>
              <a:rPr lang="el-GR" sz="2400" dirty="0" smtClean="0"/>
              <a:t> ηλεκτρονικού ταχυδρομείου</a:t>
            </a:r>
          </a:p>
          <a:p>
            <a:r>
              <a:rPr lang="el-GR" sz="2400" dirty="0" smtClean="0"/>
              <a:t>Το πρωτόκολλο </a:t>
            </a:r>
            <a:r>
              <a:rPr lang="en-US" sz="2400" dirty="0" smtClean="0"/>
              <a:t>IMAP </a:t>
            </a:r>
            <a:r>
              <a:rPr lang="el-GR" sz="2400" dirty="0" smtClean="0"/>
              <a:t>έχει σχεδιαστεί για να επιτρέπει στους χρήστες να διατηρούν τα </a:t>
            </a:r>
            <a:r>
              <a:rPr lang="el-GR" sz="2400" dirty="0" err="1" smtClean="0"/>
              <a:t>emails</a:t>
            </a:r>
            <a:r>
              <a:rPr lang="el-GR" sz="2400" dirty="0" smtClean="0"/>
              <a:t> τους στο </a:t>
            </a:r>
            <a:r>
              <a:rPr lang="el-GR" sz="2400" dirty="0" err="1" smtClean="0"/>
              <a:t>διακομιστή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απαιτεί περισσότερο χώρο στο δίσκο στον κεντρικό υπολογιστή (</a:t>
            </a:r>
            <a:r>
              <a:rPr lang="el-GR" sz="2400" dirty="0" err="1" smtClean="0"/>
              <a:t>Mail</a:t>
            </a:r>
            <a:r>
              <a:rPr lang="el-GR" sz="2400" dirty="0" smtClean="0"/>
              <a:t> </a:t>
            </a:r>
            <a:r>
              <a:rPr lang="el-GR" sz="2400" dirty="0" err="1" smtClean="0"/>
              <a:t>server</a:t>
            </a:r>
            <a:r>
              <a:rPr lang="el-GR" sz="2400" dirty="0" smtClean="0"/>
              <a:t>) και περισσότερους πόρους CPU από το POP3</a:t>
            </a:r>
          </a:p>
          <a:p>
            <a:r>
              <a:rPr lang="el-GR" sz="2400" dirty="0" smtClean="0"/>
              <a:t>Το IMAP συνήθως χρησιμοποιεί τη TCP θύρα</a:t>
            </a:r>
            <a:r>
              <a:rPr lang="el-GR" sz="2400" b="1" dirty="0" smtClean="0"/>
              <a:t>143</a:t>
            </a:r>
            <a:r>
              <a:rPr lang="el-GR" sz="2400" dirty="0" smtClean="0"/>
              <a:t> ή τη θύρα </a:t>
            </a:r>
            <a:r>
              <a:rPr lang="el-GR" sz="2400" b="1" dirty="0" smtClean="0"/>
              <a:t>993</a:t>
            </a:r>
            <a:r>
              <a:rPr lang="el-GR" sz="2400" dirty="0" smtClean="0"/>
              <a:t> για κρυπτογραφημένη επικοινωνία (SSL).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468313"/>
          </a:xfrm>
        </p:spPr>
        <p:txBody>
          <a:bodyPr/>
          <a:lstStyle/>
          <a:p>
            <a:pPr eaLnBrk="1" hangingPunct="1"/>
            <a:r>
              <a:rPr lang="el-GR" smtClean="0"/>
              <a:t>Ηλεκτρονικό ταχυδρομείο</a:t>
            </a:r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" y="1768475"/>
            <a:ext cx="7856538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571480"/>
            <a:ext cx="44656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 dirty="0"/>
              <a:t>Ο αποστολέας </a:t>
            </a:r>
            <a:r>
              <a:rPr lang="el-GR" sz="1400" dirty="0" smtClean="0"/>
              <a:t>(</a:t>
            </a:r>
            <a:r>
              <a:rPr lang="en-US" sz="1400" dirty="0" smtClean="0"/>
              <a:t>bob@otenet.gr</a:t>
            </a:r>
            <a:r>
              <a:rPr lang="el-GR" sz="1400" dirty="0" smtClean="0"/>
              <a:t>) </a:t>
            </a:r>
            <a:r>
              <a:rPr lang="el-GR" sz="1400" dirty="0"/>
              <a:t>χρησιμοποιεί μια εφαρμογή ηλεκτρονικού ταχυδρομείου (π.χ. Outlook, </a:t>
            </a:r>
            <a:r>
              <a:rPr lang="el-GR" sz="1400" dirty="0" err="1"/>
              <a:t>Eudora</a:t>
            </a:r>
            <a:r>
              <a:rPr lang="el-GR" sz="1400" dirty="0"/>
              <a:t>, κτλ) με την οποία συνθέτει το ηλεκτρονικό μήνυμα κατά τα γνωστά.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28596" y="928670"/>
            <a:ext cx="6121400" cy="73866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 dirty="0"/>
              <a:t>• Ο αποστολέας Α (πατώντας το κουμπί «Αποστολή» - «</a:t>
            </a:r>
            <a:r>
              <a:rPr lang="el-GR" sz="1400" dirty="0" err="1"/>
              <a:t>Send</a:t>
            </a:r>
            <a:r>
              <a:rPr lang="el-GR" sz="1400" dirty="0"/>
              <a:t>» της εφαρμογής ηλεκτρονικού ταχυδρομείου), αποστέλλει το e-</a:t>
            </a:r>
            <a:r>
              <a:rPr lang="el-GR" sz="1400" dirty="0" err="1"/>
              <a:t>mail</a:t>
            </a:r>
            <a:r>
              <a:rPr lang="el-GR" sz="1400" dirty="0"/>
              <a:t> προς </a:t>
            </a:r>
            <a:r>
              <a:rPr lang="el-GR" sz="1400" dirty="0" smtClean="0"/>
              <a:t>τον</a:t>
            </a:r>
            <a:r>
              <a:rPr lang="en-US" sz="1400" dirty="0" smtClean="0"/>
              <a:t> </a:t>
            </a:r>
            <a:r>
              <a:rPr lang="el-GR" sz="1400" dirty="0" smtClean="0"/>
              <a:t>προκαθορισμένο </a:t>
            </a:r>
            <a:r>
              <a:rPr lang="en-US" sz="1400" dirty="0" smtClean="0"/>
              <a:t>SMTP mail server</a:t>
            </a:r>
            <a:r>
              <a:rPr lang="el-GR" sz="1400" dirty="0" smtClean="0"/>
              <a:t> του </a:t>
            </a:r>
            <a:r>
              <a:rPr lang="en-US" sz="1400" dirty="0" smtClean="0"/>
              <a:t>(mail.otenet.gr)</a:t>
            </a:r>
            <a:endParaRPr lang="el-GR" sz="14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85852" y="571480"/>
            <a:ext cx="4572000" cy="138499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 dirty="0"/>
              <a:t>Ο εξυπηρετητής ηλεκτρονικού ταχυδρομείου του αποστολέα Α, εξετάζει τη διεύθυνση του παραλήπτη </a:t>
            </a:r>
            <a:r>
              <a:rPr lang="el-GR" sz="1400" dirty="0" smtClean="0"/>
              <a:t>Β</a:t>
            </a:r>
            <a:r>
              <a:rPr lang="en-US" sz="1400" dirty="0" smtClean="0"/>
              <a:t> </a:t>
            </a:r>
            <a:r>
              <a:rPr lang="en-US" sz="1400" dirty="0" smtClean="0"/>
              <a:t>(</a:t>
            </a:r>
            <a:r>
              <a:rPr lang="en-US" sz="1400" dirty="0" smtClean="0"/>
              <a:t>alice@hol.gr)</a:t>
            </a:r>
            <a:r>
              <a:rPr lang="el-GR" sz="1400" dirty="0" smtClean="0"/>
              <a:t>. </a:t>
            </a:r>
            <a:r>
              <a:rPr lang="el-GR" sz="1400" dirty="0"/>
              <a:t>Στη συνέχεια ερωτά τον κατάλληλο εξυπηρετητή ονόματος (DNS Server) για την ΙΡ διεύθυνση </a:t>
            </a:r>
            <a:r>
              <a:rPr lang="el-GR" sz="1400" dirty="0" smtClean="0"/>
              <a:t>που </a:t>
            </a:r>
            <a:r>
              <a:rPr lang="el-GR" sz="1400" dirty="0"/>
              <a:t>αντιστοιχεί στην διεύθυνση ηλεκτρονικού ταχυδρομείου του παραλήπτη </a:t>
            </a:r>
            <a:r>
              <a:rPr lang="el-GR" sz="1400" dirty="0" smtClean="0"/>
              <a:t>Β</a:t>
            </a:r>
            <a:r>
              <a:rPr lang="en-US" sz="1400" dirty="0" smtClean="0"/>
              <a:t> (mail.hol.gr)</a:t>
            </a:r>
            <a:r>
              <a:rPr lang="el-GR" sz="1400" dirty="0" smtClean="0"/>
              <a:t>.</a:t>
            </a:r>
            <a:endParaRPr lang="el-GR" sz="14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40200" y="0"/>
            <a:ext cx="4248150" cy="18161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l-GR" sz="1400" dirty="0"/>
              <a:t>Ο εξυπηρετητής ηλεκτρονικού ταχυδρομείου του αποστολέα λειτουργεί ως SMTP πελάτης και ανοίγει μια TCP σύνδεση με τον αντίστοιχο εξυπηρετητή ηλεκτρονικού ταχυδρομείου του παραλήπτη Β, χρησιμοποιώντας ως TCP </a:t>
            </a:r>
            <a:r>
              <a:rPr lang="el-GR" sz="1400" dirty="0" err="1"/>
              <a:t>port</a:t>
            </a:r>
            <a:r>
              <a:rPr lang="el-GR" sz="1400" dirty="0"/>
              <a:t> προορισμού το 25. Ο εξυπηρετητής ηλεκτρονικού ταχυδρομείου του παραλήπτη Β λέγεται SMTP εξυπηρετητής.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86182" y="1285860"/>
            <a:ext cx="4572000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l-GR" sz="1400" dirty="0"/>
              <a:t>Με την εγκατάσταση της παραπάνω TCP σύνδεσης, το πρόγραμμα ξεκινά να στέλνει </a:t>
            </a:r>
            <a:r>
              <a:rPr lang="el-GR" sz="1400" dirty="0" smtClean="0"/>
              <a:t>το </a:t>
            </a:r>
            <a:r>
              <a:rPr lang="en-US" sz="1400" dirty="0" smtClean="0"/>
              <a:t>email </a:t>
            </a:r>
            <a:r>
              <a:rPr lang="el-GR" sz="1400" dirty="0" smtClean="0"/>
              <a:t>στο </a:t>
            </a:r>
            <a:r>
              <a:rPr lang="en-US" sz="1400" dirty="0" smtClean="0"/>
              <a:t>mail server </a:t>
            </a:r>
            <a:r>
              <a:rPr lang="el-GR" sz="1400" dirty="0" smtClean="0"/>
              <a:t>του παραλήπτη  (</a:t>
            </a:r>
            <a:r>
              <a:rPr lang="en-US" sz="1400" dirty="0" smtClean="0"/>
              <a:t>mail.hol.gr)</a:t>
            </a:r>
            <a:endParaRPr lang="el-GR" sz="1400" dirty="0"/>
          </a:p>
        </p:txBody>
      </p:sp>
      <p:sp>
        <p:nvSpPr>
          <p:cNvPr id="15" name="14 - Ορθογώνιο"/>
          <p:cNvSpPr/>
          <p:nvPr/>
        </p:nvSpPr>
        <p:spPr>
          <a:xfrm>
            <a:off x="755576" y="2492896"/>
            <a:ext cx="792088" cy="648072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l-G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15 - Βέλος προς τα κάτω"/>
          <p:cNvSpPr/>
          <p:nvPr/>
        </p:nvSpPr>
        <p:spPr>
          <a:xfrm>
            <a:off x="2843213" y="4292600"/>
            <a:ext cx="215900" cy="288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7" name="16 - Βέλος προς τα επάνω"/>
          <p:cNvSpPr/>
          <p:nvPr/>
        </p:nvSpPr>
        <p:spPr>
          <a:xfrm>
            <a:off x="2987675" y="5373688"/>
            <a:ext cx="215900" cy="2873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pic>
        <p:nvPicPr>
          <p:cNvPr id="8207" name="Picture 15" descr="C:\Users\Yannis\AppData\Local\Microsoft\Windows\Temporary Internet Files\Content.IE5\IIYJF81Q\MC900442124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6375" y="2565400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9 - Ορθογώνιο"/>
          <p:cNvSpPr/>
          <p:nvPr/>
        </p:nvSpPr>
        <p:spPr>
          <a:xfrm>
            <a:off x="2699792" y="3645024"/>
            <a:ext cx="792088" cy="648072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l-G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22" name="21 - Ευθεία γραμμή σύνδεσης"/>
          <p:cNvCxnSpPr/>
          <p:nvPr/>
        </p:nvCxnSpPr>
        <p:spPr>
          <a:xfrm>
            <a:off x="3563938" y="4149725"/>
            <a:ext cx="863600" cy="5746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- Ορθογώνιο"/>
          <p:cNvSpPr/>
          <p:nvPr/>
        </p:nvSpPr>
        <p:spPr>
          <a:xfrm>
            <a:off x="4427984" y="4437112"/>
            <a:ext cx="792088" cy="648072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l-G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43201E-6 L 0.09046 0.1100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22942E-6 L -0.00382 0.167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2 0.01063 L -0.01563 -0.1570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468313"/>
          </a:xfrm>
        </p:spPr>
        <p:txBody>
          <a:bodyPr/>
          <a:lstStyle/>
          <a:p>
            <a:pPr eaLnBrk="1" hangingPunct="1"/>
            <a:r>
              <a:rPr lang="el-GR" smtClean="0"/>
              <a:t>Ηλεκτρονικό ταχυδρομείο</a:t>
            </a:r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" y="1768475"/>
            <a:ext cx="7856538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9"/>
          <p:cNvSpPr>
            <a:spLocks noChangeArrowheads="1"/>
          </p:cNvSpPr>
          <p:nvPr/>
        </p:nvSpPr>
        <p:spPr bwMode="auto">
          <a:xfrm>
            <a:off x="827088" y="765175"/>
            <a:ext cx="3744912" cy="307975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/>
              <a:t>Μεταφέρεται το μήνυμα στο εξυπηρετητή Β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700338" y="765175"/>
            <a:ext cx="4572000" cy="738188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/>
              <a:t>Με το τέλος της αποστολής του μηνύματος, το πρόγραμμα στέλνει ειδικό χαρακτήρα που ειδοποιεί και τα δύο άκρα, ότι αρχίζει να στέλνει και πάλι εντολές.</a:t>
            </a:r>
          </a:p>
        </p:txBody>
      </p:sp>
      <p:sp>
        <p:nvSpPr>
          <p:cNvPr id="15" name="14 - Ορθογώνιο"/>
          <p:cNvSpPr/>
          <p:nvPr/>
        </p:nvSpPr>
        <p:spPr>
          <a:xfrm>
            <a:off x="4427984" y="4437112"/>
            <a:ext cx="792088" cy="648072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l-G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6" name="Picture 15" descr="C:\Users\Yannis\AppData\Local\Microsoft\Windows\Temporary Internet Files\Content.IE5\IIYJF81Q\MC900442124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3644900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63737E-6 L 0.08264 0.0682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468313"/>
          </a:xfrm>
        </p:spPr>
        <p:txBody>
          <a:bodyPr/>
          <a:lstStyle/>
          <a:p>
            <a:pPr eaLnBrk="1" hangingPunct="1"/>
            <a:r>
              <a:rPr lang="el-GR" smtClean="0"/>
              <a:t>Ηλεκτρονικό ταχυδρομείο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" y="1768475"/>
            <a:ext cx="7856538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0825" y="692150"/>
            <a:ext cx="4572000" cy="739775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/>
              <a:t>Ο εξυπηρετητής ηλεκτρονικού ταχυδρομείου του Β τοποθετεί το ηλεκτρονικό μήνυμα στο αντίστοιχο «γραμματοκιβώτιο» του Β.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484438" y="1341438"/>
            <a:ext cx="4572000" cy="523220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l-GR" sz="1400" dirty="0"/>
              <a:t>Μόλις ο παραλήπτης Β συνδεθεί, </a:t>
            </a:r>
            <a:r>
              <a:rPr lang="el-GR" sz="1400" dirty="0" smtClean="0"/>
              <a:t>κατεβάζει </a:t>
            </a:r>
            <a:r>
              <a:rPr lang="el-GR" sz="1400" dirty="0" smtClean="0"/>
              <a:t>το </a:t>
            </a:r>
            <a:r>
              <a:rPr lang="el-GR" sz="1400" dirty="0"/>
              <a:t>ηλεκτρονικό μήνυμα </a:t>
            </a:r>
            <a:r>
              <a:rPr lang="el-GR" sz="1400" dirty="0" smtClean="0"/>
              <a:t> χρησιμοποιώντας το πρωτόκολλο </a:t>
            </a:r>
            <a:r>
              <a:rPr lang="en-US" sz="1400" dirty="0" smtClean="0"/>
              <a:t>POP3 </a:t>
            </a:r>
            <a:r>
              <a:rPr lang="el-GR" sz="1400" dirty="0" smtClean="0"/>
              <a:t>ή το </a:t>
            </a:r>
            <a:r>
              <a:rPr lang="en-US" sz="1400" dirty="0" smtClean="0"/>
              <a:t>IMAP</a:t>
            </a:r>
            <a:endParaRPr lang="el-GR" sz="1400" dirty="0"/>
          </a:p>
        </p:txBody>
      </p:sp>
      <p:sp>
        <p:nvSpPr>
          <p:cNvPr id="15" name="14 - Ορθογώνιο"/>
          <p:cNvSpPr/>
          <p:nvPr/>
        </p:nvSpPr>
        <p:spPr>
          <a:xfrm>
            <a:off x="4427984" y="4437112"/>
            <a:ext cx="792088" cy="648072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l-G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6" name="Picture 15" descr="C:\Users\Yannis\AppData\Local\Microsoft\Windows\Temporary Internet Files\Content.IE5\IIYJF81Q\MC900442124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414972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- Ορθογώνιο"/>
          <p:cNvSpPr/>
          <p:nvPr/>
        </p:nvSpPr>
        <p:spPr>
          <a:xfrm>
            <a:off x="6228184" y="5661248"/>
            <a:ext cx="720080" cy="648072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cxnSp>
        <p:nvCxnSpPr>
          <p:cNvPr id="19" name="18 - Ευθεία γραμμή σύνδεσης"/>
          <p:cNvCxnSpPr/>
          <p:nvPr/>
        </p:nvCxnSpPr>
        <p:spPr>
          <a:xfrm>
            <a:off x="5219700" y="4652963"/>
            <a:ext cx="936625" cy="111601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37835E-6 L 0.05902 0.0471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02 0.04718 L 0.24027 0.2150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/>
              <a:t>κάθε χρήστης έχει τη δική του</a:t>
            </a:r>
            <a:r>
              <a:rPr lang="en-US" sz="2400" dirty="0" smtClean="0"/>
              <a:t> </a:t>
            </a:r>
            <a:r>
              <a:rPr lang="el-GR" sz="2400" dirty="0" smtClean="0"/>
              <a:t>διεύθυνση η οποία είναι της μορφής </a:t>
            </a:r>
            <a:r>
              <a:rPr lang="el-GR" sz="2400" b="1" dirty="0" smtClean="0">
                <a:hlinkClick r:id="rId2"/>
              </a:rPr>
              <a:t>xxxxx@yyyyy.zzz</a:t>
            </a:r>
            <a:endParaRPr lang="en-US" sz="2400" b="1" dirty="0" smtClean="0"/>
          </a:p>
          <a:p>
            <a:r>
              <a:rPr lang="el-GR" sz="2400" b="1" dirty="0" smtClean="0"/>
              <a:t>Όπου:</a:t>
            </a:r>
          </a:p>
          <a:p>
            <a:r>
              <a:rPr lang="en-US" sz="2400" b="1" dirty="0" err="1" smtClean="0"/>
              <a:t>xxxx</a:t>
            </a:r>
            <a:r>
              <a:rPr lang="en-US" sz="2400" b="1" dirty="0" smtClean="0"/>
              <a:t> </a:t>
            </a:r>
            <a:r>
              <a:rPr lang="el-GR" sz="2400" dirty="0" smtClean="0"/>
              <a:t>συνήθως αποτελεί το όνομα ή κάποιο ψευδώνυμο του χρήστη</a:t>
            </a:r>
          </a:p>
          <a:p>
            <a:r>
              <a:rPr lang="en-US" sz="2400" b="1" dirty="0" smtClean="0">
                <a:hlinkClick r:id="rId2"/>
              </a:rPr>
              <a:t>y</a:t>
            </a:r>
            <a:r>
              <a:rPr lang="el-GR" sz="2400" b="1" dirty="0" err="1" smtClean="0">
                <a:hlinkClick r:id="rId2"/>
              </a:rPr>
              <a:t>yyy</a:t>
            </a:r>
            <a:r>
              <a:rPr lang="el-GR" sz="2400" b="1" dirty="0" smtClean="0">
                <a:hlinkClick r:id="rId2"/>
              </a:rPr>
              <a:t>.</a:t>
            </a:r>
            <a:r>
              <a:rPr lang="en-US" sz="2400" b="1" dirty="0" err="1" smtClean="0">
                <a:hlinkClick r:id="rId2"/>
              </a:rPr>
              <a:t>zzz</a:t>
            </a:r>
            <a:r>
              <a:rPr lang="el-GR" sz="2400" b="1" dirty="0" smtClean="0">
                <a:hlinkClick r:id="rId2"/>
              </a:rPr>
              <a:t> </a:t>
            </a:r>
            <a:r>
              <a:rPr lang="el-GR" sz="2400" dirty="0" smtClean="0"/>
              <a:t>είναι το όνομα της περιοχής (</a:t>
            </a:r>
            <a:r>
              <a:rPr lang="el-GR" sz="2400" dirty="0" err="1" smtClean="0"/>
              <a:t>domain</a:t>
            </a:r>
            <a:r>
              <a:rPr lang="el-GR" sz="2400" dirty="0" smtClean="0"/>
              <a:t> </a:t>
            </a:r>
            <a:r>
              <a:rPr lang="el-GR" sz="2400" dirty="0" err="1" smtClean="0"/>
              <a:t>name</a:t>
            </a:r>
            <a:r>
              <a:rPr lang="el-GR" sz="2400" dirty="0" smtClean="0"/>
              <a:t>) κάποιας εταιρείας που παρέχει τις υπηρεσίες του ηλεκτρονικού ταχυδρομείου και μπορεί να είναι ενός ή πολλών επιπέδων χωρισμένα με τελείες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Αρχιτεκτονική του </a:t>
            </a:r>
            <a:r>
              <a:rPr lang="en-US" dirty="0" smtClean="0"/>
              <a:t>EMAIL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Στο Διαδίκτυο τα περισσότερα συστήματα ηλεκτρονικού ταχυδρομείου χρησιμοποιούν το</a:t>
            </a:r>
            <a:r>
              <a:rPr lang="en-US" dirty="0" smtClean="0"/>
              <a:t> </a:t>
            </a:r>
            <a:r>
              <a:rPr lang="el-GR" dirty="0" smtClean="0"/>
              <a:t>μοντέλο πελάτη-εξυπηρετητή (</a:t>
            </a:r>
            <a:r>
              <a:rPr lang="en-US" dirty="0" smtClean="0"/>
              <a:t>client-server).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Πελάτης (</a:t>
            </a:r>
            <a:r>
              <a:rPr lang="en-US" dirty="0" smtClean="0"/>
              <a:t>client):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/>
              <a:t>Ξεκινάει την επαφή με τον εξυπηρετητή (</a:t>
            </a:r>
            <a:r>
              <a:rPr lang="el-GR" sz="2400" dirty="0" err="1" smtClean="0"/>
              <a:t>διακομιστή</a:t>
            </a:r>
            <a:r>
              <a:rPr lang="el-GR" sz="2400" dirty="0" smtClean="0"/>
              <a:t>) (</a:t>
            </a:r>
            <a:r>
              <a:rPr lang="el-GR" sz="2400" dirty="0" err="1" smtClean="0"/>
              <a:t>≪μιλάει</a:t>
            </a:r>
            <a:r>
              <a:rPr lang="el-GR" sz="2400" dirty="0" smtClean="0"/>
              <a:t> </a:t>
            </a:r>
            <a:r>
              <a:rPr lang="el-GR" sz="2400" dirty="0" err="1" smtClean="0"/>
              <a:t>πρώτος≫</a:t>
            </a:r>
            <a:r>
              <a:rPr lang="el-GR" sz="2400" dirty="0" smtClean="0"/>
              <a:t>).</a:t>
            </a:r>
          </a:p>
          <a:p>
            <a:r>
              <a:rPr lang="el-GR" sz="2400" dirty="0" smtClean="0"/>
              <a:t>Ζητά εξυπηρέτηση από τον εξυπηρετητή.</a:t>
            </a:r>
          </a:p>
          <a:p>
            <a:r>
              <a:rPr lang="el-GR" sz="2400" dirty="0" smtClean="0"/>
              <a:t>είναι το πρόγραμμα που</a:t>
            </a:r>
            <a:r>
              <a:rPr lang="en-US" sz="2400" dirty="0" smtClean="0"/>
              <a:t> </a:t>
            </a:r>
            <a:r>
              <a:rPr lang="el-GR" sz="2400" dirty="0" smtClean="0"/>
              <a:t>χρησιμοποιεί ο χρήστης. Το πρόγραμμα αυτό είναι υπεύθυνο για την</a:t>
            </a:r>
            <a:r>
              <a:rPr lang="en-US" sz="2400" dirty="0" smtClean="0"/>
              <a:t> </a:t>
            </a:r>
            <a:r>
              <a:rPr lang="el-GR" sz="2400" dirty="0" smtClean="0"/>
              <a:t>ανάγνωση και δημιουργία του ηλεκτρονικού μηνύματος (π.χ. </a:t>
            </a:r>
            <a:r>
              <a:rPr lang="el-GR" sz="2400" b="1" dirty="0" smtClean="0"/>
              <a:t>Outlook,</a:t>
            </a:r>
            <a:r>
              <a:rPr lang="en-US" sz="2400" b="1" dirty="0" smtClean="0"/>
              <a:t> Windows Live mail, Mozilla Thunderbird </a:t>
            </a:r>
            <a:r>
              <a:rPr lang="en-US" sz="2400" dirty="0" err="1" smtClean="0"/>
              <a:t>κ.ά</a:t>
            </a:r>
            <a:r>
              <a:rPr lang="en-US" sz="2400" dirty="0" smtClean="0"/>
              <a:t>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Εξυπηρετητής (</a:t>
            </a:r>
            <a:r>
              <a:rPr lang="en-US" dirty="0" smtClean="0"/>
              <a:t>server):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o Παρέχει στον πελάτη την εξυπηρέτηση που ζήτησε. Στο ηλεκτρονικό</a:t>
            </a:r>
            <a:r>
              <a:rPr lang="en-US" dirty="0" smtClean="0"/>
              <a:t> </a:t>
            </a:r>
            <a:r>
              <a:rPr lang="el-GR" dirty="0" smtClean="0"/>
              <a:t>ταχυδρομείο ο εξυπηρετητής στέλνει το ηλεκτρονικό μήνυμα.</a:t>
            </a:r>
          </a:p>
          <a:p>
            <a:r>
              <a:rPr lang="el-GR" dirty="0" smtClean="0"/>
              <a:t>o Κρατά στην ηλεκτρονική θυρίδα (</a:t>
            </a:r>
            <a:r>
              <a:rPr lang="el-GR" dirty="0" err="1" smtClean="0"/>
              <a:t>mailbox</a:t>
            </a:r>
            <a:r>
              <a:rPr lang="el-GR" dirty="0" smtClean="0"/>
              <a:t>) τα μηνύματα που πρόκειται να</a:t>
            </a:r>
            <a:r>
              <a:rPr lang="en-US" dirty="0" smtClean="0"/>
              <a:t> </a:t>
            </a:r>
            <a:r>
              <a:rPr lang="el-GR" dirty="0" smtClean="0"/>
              <a:t>σταλούν στο χρήστη. Σε μια άλλη ουρά τα μηνύματα που πρόκειται να</a:t>
            </a:r>
            <a:r>
              <a:rPr lang="en-US" dirty="0" smtClean="0"/>
              <a:t> </a:t>
            </a:r>
            <a:r>
              <a:rPr lang="el-GR" dirty="0" smtClean="0"/>
              <a:t>σταλούν από τον χρήστη.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 smtClean="0"/>
              <a:t>Πλεονεκτήματα - Μειονεκτήματα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52600" y="1524000"/>
            <a:ext cx="7010400" cy="4905396"/>
          </a:xfrm>
        </p:spPr>
        <p:txBody>
          <a:bodyPr/>
          <a:lstStyle/>
          <a:p>
            <a:pPr>
              <a:buNone/>
            </a:pPr>
            <a:r>
              <a:rPr lang="el-GR" sz="2400" b="1" dirty="0" smtClean="0"/>
              <a:t>Πλεονεκτήματα:</a:t>
            </a:r>
          </a:p>
          <a:p>
            <a:r>
              <a:rPr lang="el-GR" sz="2400" dirty="0" smtClean="0"/>
              <a:t>· Είναι πολύ γρήγορο.</a:t>
            </a:r>
          </a:p>
          <a:p>
            <a:r>
              <a:rPr lang="el-GR" sz="2400" dirty="0" smtClean="0"/>
              <a:t>· Ο χρήστης δεν χρειάζεται να παρακολουθεί τη μεταφορά του μηνύματος μέσω του ταχυδρομείου, όπως με την αποστολή </a:t>
            </a:r>
            <a:r>
              <a:rPr lang="el-GR" sz="2400" dirty="0" err="1" smtClean="0"/>
              <a:t>fax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· Είναι πιο οικονομικό από το συμβατικό ταχυδρομείο.</a:t>
            </a:r>
          </a:p>
          <a:p>
            <a:r>
              <a:rPr lang="el-GR" sz="2400" dirty="0" smtClean="0"/>
              <a:t>· Μπορεί να προσδιοριστεί μεγάλος αριθμός ταυτόχρονων αποδεκτών.</a:t>
            </a:r>
          </a:p>
          <a:p>
            <a:pPr>
              <a:buNone/>
            </a:pPr>
            <a:r>
              <a:rPr lang="el-GR" sz="2400" b="1" dirty="0" smtClean="0"/>
              <a:t>Μειονεκτήματα:</a:t>
            </a:r>
          </a:p>
          <a:p>
            <a:r>
              <a:rPr lang="el-GR" sz="2400" dirty="0" smtClean="0"/>
              <a:t>· Δεν υπάρχει απόλυτη εγγύηση ότι το μήνυμα έφτασε στον προορισμό του.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Η δομή των μηνυμάτων ηλεκτρονικού</a:t>
            </a:r>
            <a:br>
              <a:rPr lang="el-GR" sz="3200" dirty="0" smtClean="0"/>
            </a:br>
            <a:r>
              <a:rPr lang="el-GR" sz="3200" dirty="0" smtClean="0"/>
              <a:t>ταχυδρομείου με μορφή κειμένου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την </a:t>
            </a:r>
            <a:r>
              <a:rPr lang="el-GR" b="1" dirty="0" smtClean="0"/>
              <a:t>Επικεφαλίδα (</a:t>
            </a:r>
            <a:r>
              <a:rPr lang="el-GR" b="1" dirty="0" err="1" smtClean="0"/>
              <a:t>header</a:t>
            </a:r>
            <a:r>
              <a:rPr lang="el-GR" b="1" dirty="0" smtClean="0"/>
              <a:t>), </a:t>
            </a:r>
          </a:p>
          <a:p>
            <a:pPr lvl="2">
              <a:buNone/>
            </a:pPr>
            <a:r>
              <a:rPr lang="en-US" dirty="0" smtClean="0"/>
              <a:t>From: nick@aueb.gr</a:t>
            </a:r>
          </a:p>
          <a:p>
            <a:pPr lvl="2">
              <a:buNone/>
            </a:pPr>
            <a:r>
              <a:rPr lang="en-US" dirty="0" smtClean="0"/>
              <a:t>To: john@cs.co.uk</a:t>
            </a:r>
          </a:p>
          <a:p>
            <a:pPr lvl="2">
              <a:buNone/>
            </a:pPr>
            <a:r>
              <a:rPr lang="en-US" dirty="0" smtClean="0"/>
              <a:t>Reply-To: nick@aueb.gr</a:t>
            </a:r>
          </a:p>
          <a:p>
            <a:pPr lvl="2">
              <a:buNone/>
            </a:pPr>
            <a:r>
              <a:rPr lang="en-US" dirty="0" smtClean="0"/>
              <a:t>Subject: Hello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l-GR" b="1" dirty="0" smtClean="0"/>
              <a:t>σώμα του μηνύματος</a:t>
            </a:r>
          </a:p>
          <a:p>
            <a:pPr marL="900113" lvl="2" indent="14288">
              <a:buNone/>
            </a:pPr>
            <a:r>
              <a:rPr lang="el-GR" dirty="0" smtClean="0"/>
              <a:t>περιέχει ASCII κείμενο. Ακολουθεί το αρχικό μέρος και διαχωρίζεται από αυτό με μια κενή γραμμή.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Πρωτόκολλα Ηλεκτρονικού ταχυδρομείου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00430" y="2285992"/>
            <a:ext cx="1747830" cy="1762124"/>
          </a:xfrm>
        </p:spPr>
        <p:txBody>
          <a:bodyPr/>
          <a:lstStyle/>
          <a:p>
            <a:r>
              <a:rPr lang="en-US" sz="2800" dirty="0" smtClean="0"/>
              <a:t>SMTP </a:t>
            </a:r>
          </a:p>
          <a:p>
            <a:r>
              <a:rPr lang="en-US" sz="2800" dirty="0" smtClean="0"/>
              <a:t>POP3</a:t>
            </a:r>
          </a:p>
          <a:p>
            <a:r>
              <a:rPr lang="en-US" sz="2800" dirty="0" smtClean="0"/>
              <a:t>IMAP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SMTP.</a:t>
            </a:r>
            <a:r>
              <a:rPr lang="el-GR" dirty="0" smtClean="0"/>
              <a:t> Πρωτόκολλο μεταφοράς απλών μηνυμάτων.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n-US" dirty="0" smtClean="0"/>
              <a:t>SMTP</a:t>
            </a:r>
            <a:r>
              <a:rPr lang="el-GR" dirty="0" smtClean="0"/>
              <a:t> χρησιμοποιείται όταν ένα ηλεκτρονικό μήνυμα παραδίδεται από έναν πελάτη ηλεκτρονικού ταχυδρομείου, όπως το Outlook, σε ένα </a:t>
            </a:r>
            <a:r>
              <a:rPr lang="el-GR" dirty="0" err="1" smtClean="0"/>
              <a:t>διακομιστή</a:t>
            </a:r>
            <a:r>
              <a:rPr lang="el-GR" dirty="0" smtClean="0"/>
              <a:t> ηλεκτρονικού ταχυδρομείου</a:t>
            </a:r>
            <a:endParaRPr lang="en-US" dirty="0" smtClean="0"/>
          </a:p>
          <a:p>
            <a:r>
              <a:rPr lang="el-GR" dirty="0" smtClean="0"/>
              <a:t>Το </a:t>
            </a:r>
            <a:r>
              <a:rPr lang="en-US" dirty="0" smtClean="0"/>
              <a:t>SMTP </a:t>
            </a:r>
            <a:r>
              <a:rPr lang="el-GR" dirty="0" smtClean="0"/>
              <a:t>χρησιμοποιεί</a:t>
            </a:r>
            <a:r>
              <a:rPr lang="en-US" dirty="0" smtClean="0"/>
              <a:t> </a:t>
            </a:r>
            <a:r>
              <a:rPr lang="el-GR" dirty="0" smtClean="0"/>
              <a:t>τη </a:t>
            </a:r>
            <a:r>
              <a:rPr lang="el-GR" b="1" dirty="0" smtClean="0"/>
              <a:t>TCP</a:t>
            </a:r>
            <a:r>
              <a:rPr lang="el-GR" dirty="0" smtClean="0"/>
              <a:t> θύρα </a:t>
            </a:r>
            <a:r>
              <a:rPr lang="el-GR" b="1" dirty="0" smtClean="0"/>
              <a:t>25</a:t>
            </a:r>
            <a:r>
              <a:rPr lang="el-GR" dirty="0" smtClean="0"/>
              <a:t> ή τη θύρα </a:t>
            </a:r>
            <a:r>
              <a:rPr lang="el-GR" b="1" dirty="0" smtClean="0"/>
              <a:t>465</a:t>
            </a:r>
            <a:r>
              <a:rPr lang="el-GR" dirty="0" smtClean="0"/>
              <a:t> για κρυπτογραφημένη επικοινωνία (SSL) ή τη </a:t>
            </a:r>
            <a:r>
              <a:rPr lang="el-GR" b="1" dirty="0" smtClean="0"/>
              <a:t>587</a:t>
            </a:r>
            <a:r>
              <a:rPr lang="el-GR" dirty="0" smtClean="0"/>
              <a:t> (TLS).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e5f239de3bc3e4f6e496aef4a46dd256d5ff4b"/>
</p:tagLst>
</file>

<file path=ppt/theme/theme1.xml><?xml version="1.0" encoding="utf-8"?>
<a:theme xmlns:a="http://schemas.openxmlformats.org/drawingml/2006/main" name="YANNIS">
  <a:themeElements>
    <a:clrScheme name="Chalk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yann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halk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YANNIS</Template>
  <TotalTime>1848</TotalTime>
  <Words>757</Words>
  <Application>Microsoft Office PowerPoint</Application>
  <PresentationFormat>Προβολή στην οθόνη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YANNIS</vt:lpstr>
      <vt:lpstr>Κεφάλαιο 6o. Επίπεδο εφαρμογής </vt:lpstr>
      <vt:lpstr>email</vt:lpstr>
      <vt:lpstr>Αρχιτεκτονική του EMAIL</vt:lpstr>
      <vt:lpstr>Πελάτης (client):</vt:lpstr>
      <vt:lpstr>Εξυπηρετητής (server):</vt:lpstr>
      <vt:lpstr>Πλεονεκτήματα - Μειονεκτήματα</vt:lpstr>
      <vt:lpstr>Η δομή των μηνυμάτων ηλεκτρονικού ταχυδρομείου με μορφή κειμένου</vt:lpstr>
      <vt:lpstr>Πρωτόκολλα Ηλεκτρονικού ταχυδρομείου</vt:lpstr>
      <vt:lpstr>SMTP. Πρωτόκολλο μεταφοράς απλών μηνυμάτων. </vt:lpstr>
      <vt:lpstr>POP3</vt:lpstr>
      <vt:lpstr>IMAP.</vt:lpstr>
      <vt:lpstr>Ηλεκτρονικό ταχυδρομείο</vt:lpstr>
      <vt:lpstr>Ηλεκτρονικό ταχυδρομείο</vt:lpstr>
      <vt:lpstr>Ηλεκτρονικό ταχυδρομείο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Κεφάλαιο 4.Τοπικά δίκτυα</dc:title>
  <dc:creator>Yannis</dc:creator>
  <cp:lastModifiedBy>Yannis</cp:lastModifiedBy>
  <cp:revision>197</cp:revision>
  <dcterms:created xsi:type="dcterms:W3CDTF">2015-10-03T10:24:52Z</dcterms:created>
  <dcterms:modified xsi:type="dcterms:W3CDTF">2017-02-18T18:38:41Z</dcterms:modified>
</cp:coreProperties>
</file>