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smtClean="0"/>
              <a:t>ΑΞΙΟΛΟΓΗΣΗ ΕΠΙΧΕΙΡΗΜΑΤΟΣ</a:t>
            </a:r>
            <a:endParaRPr lang="el-GR" sz="4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ΩΡΑ ΓΙΑ ΕΞΑΣΚΗΣΗ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Αξιολογήστε τους παρακάτω συλλογισμούς:</a:t>
            </a:r>
          </a:p>
          <a:p>
            <a:pPr algn="just"/>
            <a:endParaRPr lang="el-GR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Επισκεπτόμενος το σχολείο αυτό για πέντε συνεχόμενες μέρες, είδα σε όλα τα διαλείμματα μόνο αγόρια να παίζουν στο προαύλιο.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r>
              <a:rPr lang="el-GR" dirty="0" smtClean="0"/>
              <a:t>, το σχολείο αυτό είναι αρρένων.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Σήμερα η μέρα μου δεν πήγε καθόλου καλά· αλλά ήταν επόμενο, αφού το πρωί πέρασε από μπροστά μου μια μαύρη γάτα.</a:t>
            </a:r>
          </a:p>
          <a:p>
            <a:pPr marL="514350" indent="-514350" algn="just">
              <a:buFont typeface="+mj-lt"/>
              <a:buAutoNum type="arabicPeriod"/>
            </a:pP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ΩΡΑ ΓΙΑ ΕΞΑΣΚΗΣΗ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Αξιολογήστε τους παρακάτω συλλογισμούς: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l-GR" dirty="0" smtClean="0"/>
              <a:t> Όσοι λαοί κατοικούν φτωχά σε φυσικούς πόρους εδάφη είναι καταδικασμένοι σε μόνιμη πενία. Ο ελληνικός λαός κατοικεί ανέκαθεν φτωχά σε φυσικούς πόρους εδάφη.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r>
              <a:rPr lang="el-GR" dirty="0" smtClean="0"/>
              <a:t>, ο ελληνικός λαός είναι καταδικασμένος σε μόνιμη πενία.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Ωρα</a:t>
            </a:r>
            <a:r>
              <a:rPr lang="el-GR" dirty="0" smtClean="0"/>
              <a:t> για </a:t>
            </a:r>
            <a:r>
              <a:rPr lang="el-GR" dirty="0" err="1" smtClean="0"/>
              <a:t>εξασκηση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Αξιολογήστε τους παρακάτω συλλογισμούς</a:t>
            </a:r>
            <a:endParaRPr lang="el-GR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l-GR" dirty="0" smtClean="0"/>
              <a:t>Αν σήμερα είναι Δευτέρα, αύριο θα είναι Τρίτη. Σήμερα είναι Δευτέρα. Άρα, αύριο θα είναι Τρίτη.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l-GR" dirty="0" smtClean="0"/>
              <a:t> Αν ο Γιάννης πιάσει ψάρια, θα φάμε ψαρόσουπα για μεσημεριανό. Ο Γιάννης δεν έπιασε ψάρια. Άρα, δε θα φάμε ψαρόσουπα για μεσημεριανό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ΚΑΛΟ ΔΙΑΒΑΣΜΑ!!!!!!</a:t>
            </a:r>
            <a:endParaRPr lang="el-GR" dirty="0"/>
          </a:p>
        </p:txBody>
      </p:sp>
      <p:pic>
        <p:nvPicPr>
          <p:cNvPr id="4" name="Picture 2" descr="Διάβασμα: 10 κόλπα που πραγματικά &quot;πιάνουν&quot; - BORO από την ΑΝΝΑ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6600" y="1609725"/>
            <a:ext cx="5840199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</a:rPr>
              <a:t>ΚΑΛΑΜΠΟΥΝΙΑ ΑΣΠΑΣΙΑ ΠΕ 02 ΕΑΕ</a:t>
            </a:r>
            <a:endParaRPr lang="el-G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 ΕΙΝΑΙ ΕΠΙΧΕΙΡΗΜΑ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Μια λογική πρόταση με την οποία τεκμηριώνω – αποδεικνύω τη θέση, την  άποψή μου.</a:t>
            </a:r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dirty="0" smtClean="0"/>
              <a:t>   π.χ.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Η αύξηση της ανεργίας </a:t>
            </a:r>
            <a:r>
              <a:rPr lang="el-GR" u="sng" dirty="0" smtClean="0"/>
              <a:t>οφείλεται στα οικονομικά προβλήματα που αντιμετωπίζουν οι χώρες σήμερα </a:t>
            </a:r>
          </a:p>
          <a:p>
            <a:pPr algn="just"/>
            <a:endParaRPr lang="el-GR" u="sng" dirty="0" smtClean="0"/>
          </a:p>
          <a:p>
            <a:pPr algn="just"/>
            <a:endParaRPr lang="el-GR" u="sng" dirty="0" smtClean="0"/>
          </a:p>
          <a:p>
            <a:pPr algn="just">
              <a:buNone/>
            </a:pPr>
            <a:r>
              <a:rPr lang="el-GR" dirty="0" smtClean="0"/>
              <a:t>    Τεκμηρίωση με λογική πρόταση, επιχείρημα</a:t>
            </a:r>
            <a:endParaRPr lang="el-GR" dirty="0"/>
          </a:p>
        </p:txBody>
      </p:sp>
      <p:sp>
        <p:nvSpPr>
          <p:cNvPr id="4" name="3 - Σύννεφο"/>
          <p:cNvSpPr/>
          <p:nvPr/>
        </p:nvSpPr>
        <p:spPr>
          <a:xfrm>
            <a:off x="3143240" y="2500306"/>
            <a:ext cx="1143008" cy="4286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Θέση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3071802" y="292893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Βέλος προς τα κάτω"/>
          <p:cNvSpPr/>
          <p:nvPr/>
        </p:nvSpPr>
        <p:spPr>
          <a:xfrm>
            <a:off x="3929058" y="4357694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 ΕΙΝΑΙ Ο ΣΥΛΛΟΓΙΣΜΟΣ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dirty="0" smtClean="0"/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Συλλογισμός</a:t>
            </a:r>
            <a:r>
              <a:rPr lang="el-GR" dirty="0" smtClean="0"/>
              <a:t> είναι το σύνολο λογικών προτάσεων, επιχειρημάτων που οδηγούν σε ένα συμπέρασμα. 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Ένας συλλογισμός αποτελείται από επιχειρήματα, που λέγονται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προκείμενες</a:t>
            </a:r>
            <a:r>
              <a:rPr lang="el-GR" dirty="0" smtClean="0"/>
              <a:t>, και το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συμπέρασμα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l-GR" dirty="0" err="1" smtClean="0"/>
              <a:t>συλλογισμου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Όλοι οι άνθρωποι είναι θνητοί.</a:t>
            </a:r>
          </a:p>
          <a:p>
            <a:endParaRPr lang="el-GR" dirty="0" smtClean="0"/>
          </a:p>
          <a:p>
            <a:r>
              <a:rPr lang="el-GR" dirty="0" smtClean="0"/>
              <a:t>Ο Σωκράτης είναι άνθρωπος.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r>
              <a:rPr lang="el-GR" dirty="0" smtClean="0"/>
              <a:t> ο Σωκράτης είναι θνητός.</a:t>
            </a:r>
          </a:p>
          <a:p>
            <a:pPr>
              <a:buNone/>
            </a:pPr>
            <a:r>
              <a:rPr lang="el-GR" dirty="0" smtClean="0"/>
              <a:t>                </a:t>
            </a:r>
          </a:p>
          <a:p>
            <a:pPr>
              <a:buNone/>
            </a:pPr>
            <a:r>
              <a:rPr lang="el-GR" dirty="0" smtClean="0"/>
              <a:t>               συμπέρασμα</a:t>
            </a:r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5429256" y="2143116"/>
            <a:ext cx="214314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προκείμενες</a:t>
            </a:r>
            <a:endParaRPr lang="el-GR" dirty="0"/>
          </a:p>
        </p:txBody>
      </p:sp>
      <p:sp>
        <p:nvSpPr>
          <p:cNvPr id="9" name="8 - Οδοντωτό δεξιό βέλος"/>
          <p:cNvSpPr/>
          <p:nvPr/>
        </p:nvSpPr>
        <p:spPr>
          <a:xfrm>
            <a:off x="4214810" y="2714620"/>
            <a:ext cx="1000132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Καμπύλο δεξιό βέλος"/>
          <p:cNvSpPr/>
          <p:nvPr/>
        </p:nvSpPr>
        <p:spPr>
          <a:xfrm>
            <a:off x="1357290" y="4714884"/>
            <a:ext cx="571504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ΑΞΙΟΛΟΓΗΣΗ ΕΠΙΧΕΙΡΗΜΑΤΟΣ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el-GR" dirty="0" smtClean="0"/>
          </a:p>
          <a:p>
            <a:pPr marL="514350" indent="-514350"/>
            <a:r>
              <a:rPr lang="el-GR" dirty="0" smtClean="0"/>
              <a:t>Για να είναι ένα επιχείρημα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ΟΡΘΟ</a:t>
            </a:r>
            <a:r>
              <a:rPr lang="el-GR" dirty="0" smtClean="0"/>
              <a:t> θα πρέπει να είναι: </a:t>
            </a:r>
          </a:p>
          <a:p>
            <a:pPr marL="514350" indent="-514350"/>
            <a:endParaRPr lang="el-GR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αληθές </a:t>
            </a:r>
          </a:p>
          <a:p>
            <a:pPr marL="514350" indent="-514350">
              <a:buFont typeface="Wingdings" pitchFamily="2" charset="2"/>
              <a:buChar char="v"/>
            </a:pP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έγκυρο</a:t>
            </a:r>
          </a:p>
          <a:p>
            <a:pPr>
              <a:buFont typeface="Wingdings" pitchFamily="2" charset="2"/>
              <a:buChar char="v"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3 - Συν"/>
          <p:cNvSpPr/>
          <p:nvPr/>
        </p:nvSpPr>
        <p:spPr>
          <a:xfrm>
            <a:off x="1285852" y="4000504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Αληθεσ</a:t>
            </a:r>
            <a:r>
              <a:rPr lang="el-GR" dirty="0" smtClean="0"/>
              <a:t> </a:t>
            </a:r>
            <a:r>
              <a:rPr lang="el-GR" dirty="0" err="1" smtClean="0"/>
              <a:t>επιχειρημα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l-GR" dirty="0" smtClean="0"/>
              <a:t>Αυτό που ανταποκρίνεται στην πραγματικότητα, είναι δηλαδή αληθινό. </a:t>
            </a:r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dirty="0" smtClean="0"/>
              <a:t>     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π.χ. Όλοι οι άνθρωποι είναι θνητοί.</a:t>
            </a:r>
            <a:endParaRPr lang="el-GR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Εγκυρο</a:t>
            </a:r>
            <a:r>
              <a:rPr lang="el-GR" dirty="0" smtClean="0"/>
              <a:t> </a:t>
            </a:r>
            <a:r>
              <a:rPr lang="el-GR" dirty="0" err="1" smtClean="0"/>
              <a:t>επιχειρημα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 Το συμπέρασμα προκύπτει λογικά από τις προκείμενες. </a:t>
            </a:r>
          </a:p>
          <a:p>
            <a:r>
              <a:rPr lang="el-GR" dirty="0" smtClean="0"/>
              <a:t>Όλοι οι άνθρωποι είναι θνητοί.</a:t>
            </a:r>
          </a:p>
          <a:p>
            <a:endParaRPr lang="el-GR" dirty="0" smtClean="0"/>
          </a:p>
          <a:p>
            <a:r>
              <a:rPr lang="el-GR" dirty="0" smtClean="0"/>
              <a:t>Ο Σωκράτης είναι άνθρωπος.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r>
              <a:rPr lang="el-GR" dirty="0" smtClean="0"/>
              <a:t> ο Σωκράτης είναι θνητός.</a:t>
            </a:r>
          </a:p>
          <a:p>
            <a:pPr>
              <a:buNone/>
            </a:pPr>
            <a:r>
              <a:rPr lang="el-GR" dirty="0" smtClean="0"/>
              <a:t>                </a:t>
            </a:r>
          </a:p>
          <a:p>
            <a:pPr algn="just">
              <a:lnSpc>
                <a:spcPct val="150000"/>
              </a:lnSpc>
            </a:pPr>
            <a:endParaRPr lang="el-GR" dirty="0" smtClean="0"/>
          </a:p>
        </p:txBody>
      </p:sp>
      <p:sp>
        <p:nvSpPr>
          <p:cNvPr id="4" name="3 - Δεξιό άγκιστρο"/>
          <p:cNvSpPr/>
          <p:nvPr/>
        </p:nvSpPr>
        <p:spPr>
          <a:xfrm>
            <a:off x="5429256" y="3071810"/>
            <a:ext cx="1143008" cy="11430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Σύννεφο"/>
          <p:cNvSpPr/>
          <p:nvPr/>
        </p:nvSpPr>
        <p:spPr>
          <a:xfrm>
            <a:off x="5643570" y="3071810"/>
            <a:ext cx="2286016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προκείμενες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ΠΑΡΑΛΟΓΙΚΟΙ ΣΥΛΛΟΓΙΣΜΟΙ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l-GR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l-GR" dirty="0" smtClean="0"/>
              <a:t>Συλλογισμοί που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μοιάζουν</a:t>
            </a:r>
            <a:r>
              <a:rPr lang="el-GR" dirty="0" smtClean="0"/>
              <a:t> εξωτερικά με έγκυροι,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αλλά δεν είναι</a:t>
            </a:r>
            <a:r>
              <a:rPr lang="el-GR" dirty="0" smtClean="0"/>
              <a:t>. Σκοπός τους είναι η εξαπάτηση του δέκτη.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ΠΑΡΑΛΟΓΙΚΟΙ ΣΥΛΛΟΓΙΣΜΟΙ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          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          - Όσοι δεν εργάζονται είναι τεμπέληδες.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           - Ο γείτονάς μας δεν εργάζεται.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         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Άρα </a:t>
            </a:r>
            <a:r>
              <a:rPr lang="el-GR" dirty="0" smtClean="0"/>
              <a:t>ο γείτονάς μας είναι τεμπέλης.</a:t>
            </a:r>
          </a:p>
        </p:txBody>
      </p:sp>
      <p:sp>
        <p:nvSpPr>
          <p:cNvPr id="4" name="3 - Επεξήγηση με στρογγυλεμένο παραλληλόγραμμο"/>
          <p:cNvSpPr/>
          <p:nvPr/>
        </p:nvSpPr>
        <p:spPr>
          <a:xfrm>
            <a:off x="1142976" y="2000240"/>
            <a:ext cx="1643074" cy="785818"/>
          </a:xfrm>
          <a:prstGeom prst="wedgeRoundRectCallout">
            <a:avLst>
              <a:gd name="adj1" fmla="val -4702"/>
              <a:gd name="adj2" fmla="val 962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Παράδειγμα: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386</Words>
  <Application>Microsoft Office PowerPoint</Application>
  <PresentationFormat>Προβολή στην οθόνη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Αφθονία</vt:lpstr>
      <vt:lpstr>ΑΞΙΟΛΟΓΗΣΗ ΕΠΙΧΕΙΡΗΜΑΤΟΣ</vt:lpstr>
      <vt:lpstr>ΤΙ ΕΙΝΑΙ ΕΠΙΧΕΙΡΗΜΑ</vt:lpstr>
      <vt:lpstr>ΤΙ ΕΙΝΑΙ Ο ΣΥΛΛΟΓΙΣΜΟΣ</vt:lpstr>
      <vt:lpstr>Παραδειγμα συλλογισμου</vt:lpstr>
      <vt:lpstr>ΑΞΙΟΛΟΓΗΣΗ ΕΠΙΧΕΙΡΗΜΑΤΟΣ</vt:lpstr>
      <vt:lpstr>Αληθεσ επιχειρημα</vt:lpstr>
      <vt:lpstr>Εγκυρο επιχειρημα</vt:lpstr>
      <vt:lpstr>ΠΑΡΑΛΟΓΙΚΟΙ ΣΥΛΛΟΓΙΣΜΟΙ</vt:lpstr>
      <vt:lpstr>ΠΑΡΑΛΟΓΙΚΟΙ ΣΥΛΛΟΓΙΣΜΟΙ</vt:lpstr>
      <vt:lpstr>ΩΡΑ ΓΙΑ ΕΞΑΣΚΗΣΗ</vt:lpstr>
      <vt:lpstr>ΩΡΑ ΓΙΑ ΕΞΑΣΚΗΣΗ</vt:lpstr>
      <vt:lpstr>Ωρα για εξασκηση</vt:lpstr>
      <vt:lpstr>ΚΑΛΟ ΔΙΑΒΑΣΜΑ!!!!!!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ΑΞΙΟΛΟΓΗΣΗ ΕΠΙΧΕΙΡΗΜΑΤΟΣ</dc:title>
  <dc:creator>aspasia</dc:creator>
  <cp:lastModifiedBy>aspasia</cp:lastModifiedBy>
  <cp:revision>7</cp:revision>
  <dcterms:created xsi:type="dcterms:W3CDTF">2020-11-17T09:07:28Z</dcterms:created>
  <dcterms:modified xsi:type="dcterms:W3CDTF">2020-11-18T07:35:30Z</dcterms:modified>
</cp:coreProperties>
</file>